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688" r:id="rId3"/>
    <p:sldId id="375" r:id="rId4"/>
    <p:sldId id="374" r:id="rId5"/>
    <p:sldId id="372" r:id="rId6"/>
    <p:sldId id="705" r:id="rId7"/>
    <p:sldId id="710" r:id="rId8"/>
    <p:sldId id="709" r:id="rId9"/>
    <p:sldId id="707" r:id="rId10"/>
    <p:sldId id="708" r:id="rId11"/>
    <p:sldId id="701" r:id="rId12"/>
    <p:sldId id="711" r:id="rId13"/>
    <p:sldId id="712" r:id="rId14"/>
    <p:sldId id="706" r:id="rId15"/>
    <p:sldId id="716" r:id="rId16"/>
    <p:sldId id="717" r:id="rId17"/>
    <p:sldId id="429" r:id="rId18"/>
    <p:sldId id="715" r:id="rId19"/>
    <p:sldId id="718" r:id="rId20"/>
    <p:sldId id="257" r:id="rId21"/>
    <p:sldId id="260" r:id="rId22"/>
    <p:sldId id="266" r:id="rId23"/>
    <p:sldId id="263" r:id="rId24"/>
    <p:sldId id="261" r:id="rId25"/>
    <p:sldId id="272" r:id="rId26"/>
    <p:sldId id="696" r:id="rId27"/>
    <p:sldId id="377" r:id="rId28"/>
    <p:sldId id="373" r:id="rId29"/>
    <p:sldId id="379" r:id="rId30"/>
    <p:sldId id="381" r:id="rId31"/>
    <p:sldId id="371" r:id="rId32"/>
    <p:sldId id="693" r:id="rId33"/>
  </p:sldIdLst>
  <p:sldSz cx="12192000" cy="6858000"/>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7AB800"/>
    <a:srgbClr val="AEAB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p:cViewPr varScale="1">
        <p:scale>
          <a:sx n="88" d="100"/>
          <a:sy n="88" d="100"/>
        </p:scale>
        <p:origin x="360" y="66"/>
      </p:cViewPr>
      <p:guideLst/>
    </p:cSldViewPr>
  </p:slid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9695838-09A3-4C63-8D79-D603E9DA40BD}" type="datetimeFigureOut">
              <a:rPr lang="sv-SE" smtClean="0"/>
              <a:t>2022-10-16</a:t>
            </a:fld>
            <a:endParaRPr lang="sv-SE"/>
          </a:p>
        </p:txBody>
      </p:sp>
      <p:sp>
        <p:nvSpPr>
          <p:cNvPr id="4" name="Platshållare för bildobjekt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D8D1804-7543-4434-A033-CA67E9610360}" type="slidenum">
              <a:rPr lang="sv-SE" smtClean="0"/>
              <a:t>‹#›</a:t>
            </a:fld>
            <a:endParaRPr lang="sv-SE"/>
          </a:p>
        </p:txBody>
      </p:sp>
    </p:spTree>
    <p:extLst>
      <p:ext uri="{BB962C8B-B14F-4D97-AF65-F5344CB8AC3E}">
        <p14:creationId xmlns:p14="http://schemas.microsoft.com/office/powerpoint/2010/main" val="267330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BD8F2E7-3A36-4A01-A046-8CC91D41A524}" type="slidenum">
              <a:rPr lang="sv-SE" smtClean="0"/>
              <a:t>27</a:t>
            </a:fld>
            <a:endParaRPr lang="sv-SE"/>
          </a:p>
        </p:txBody>
      </p:sp>
    </p:spTree>
    <p:extLst>
      <p:ext uri="{BB962C8B-B14F-4D97-AF65-F5344CB8AC3E}">
        <p14:creationId xmlns:p14="http://schemas.microsoft.com/office/powerpoint/2010/main" val="2303864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5860" y="2766951"/>
            <a:ext cx="10493828" cy="1657408"/>
          </a:xfrm>
        </p:spPr>
        <p:txBody>
          <a:bodyPr anchor="b"/>
          <a:lstStyle>
            <a:lvl1pPr algn="l">
              <a:defRPr sz="6600"/>
            </a:lvl1pPr>
          </a:lstStyle>
          <a:p>
            <a:r>
              <a:rPr lang="sv-SE" dirty="0"/>
              <a:t>Rubrik</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5860" y="4682684"/>
            <a:ext cx="10493828" cy="886843"/>
          </a:xfrm>
        </p:spPr>
        <p:txBody>
          <a:bodyPr/>
          <a:lstStyle>
            <a:lvl1pPr marL="0" indent="0" algn="l">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12" name="Bildobjekt 11">
            <a:extLst>
              <a:ext uri="{FF2B5EF4-FFF2-40B4-BE49-F238E27FC236}">
                <a16:creationId xmlns:a16="http://schemas.microsoft.com/office/drawing/2014/main" id="{46581A50-C297-4A1D-9798-CF31234A93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50026" y="4500752"/>
            <a:ext cx="10521538"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723207"/>
            <a:ext cx="10515600" cy="549412"/>
          </a:xfrm>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12569" y="1415133"/>
            <a:ext cx="10515600" cy="4874803"/>
          </a:xfrm>
        </p:spPr>
        <p:txBody>
          <a:bodyPr/>
          <a:lstStyle>
            <a:lvl1pPr marL="0" indent="0">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4" name="Picture 5" descr="euref">
            <a:extLst>
              <a:ext uri="{FF2B5EF4-FFF2-40B4-BE49-F238E27FC236}">
                <a16:creationId xmlns:a16="http://schemas.microsoft.com/office/drawing/2014/main" id="{DBAD4B75-A1BC-4B74-AEBB-3A9334CF01CD}"/>
              </a:ext>
            </a:extLst>
          </p:cNvPr>
          <p:cNvPicPr>
            <a:picLocks noChangeAspect="1" noChangeArrowheads="1"/>
          </p:cNvPicPr>
          <p:nvPr userDrawn="1"/>
        </p:nvPicPr>
        <p:blipFill>
          <a:blip r:embed="rId2" cstate="print"/>
          <a:srcRect/>
          <a:stretch>
            <a:fillRect/>
          </a:stretch>
        </p:blipFill>
        <p:spPr bwMode="auto">
          <a:xfrm>
            <a:off x="0" y="1"/>
            <a:ext cx="819509" cy="793629"/>
          </a:xfrm>
          <a:prstGeom prst="rect">
            <a:avLst/>
          </a:prstGeom>
          <a:noFill/>
          <a:ln w="9525">
            <a:noFill/>
            <a:miter lim="800000"/>
            <a:headEnd/>
            <a:tailEnd/>
          </a:ln>
        </p:spPr>
      </p:pic>
      <p:sp>
        <p:nvSpPr>
          <p:cNvPr id="5" name="textruta 4">
            <a:extLst>
              <a:ext uri="{FF2B5EF4-FFF2-40B4-BE49-F238E27FC236}">
                <a16:creationId xmlns:a16="http://schemas.microsoft.com/office/drawing/2014/main" id="{0ACC69A5-D15E-49F5-8318-44B20DDA1051}"/>
              </a:ext>
            </a:extLst>
          </p:cNvPr>
          <p:cNvSpPr txBox="1"/>
          <p:nvPr userDrawn="1"/>
        </p:nvSpPr>
        <p:spPr>
          <a:xfrm>
            <a:off x="11620072" y="6524090"/>
            <a:ext cx="472611" cy="333910"/>
          </a:xfrm>
          <a:prstGeom prst="rect">
            <a:avLst/>
          </a:prstGeom>
          <a:noFill/>
        </p:spPr>
        <p:txBody>
          <a:bodyPr wrap="square" lIns="0" tIns="0" rIns="0" bIns="0" rtlCol="0">
            <a:noAutofit/>
          </a:bodyPr>
          <a:lstStyle/>
          <a:p>
            <a:pPr algn="l"/>
            <a:fld id="{D54B88B0-9F24-42EE-A469-D0EFE63890DB}" type="slidenum">
              <a:rPr lang="sv-SE" sz="1400" smtClean="0"/>
              <a:t>‹#›</a:t>
            </a:fld>
            <a:endParaRPr lang="sv-SE" sz="1400" dirty="0"/>
          </a:p>
        </p:txBody>
      </p:sp>
    </p:spTree>
    <p:extLst>
      <p:ext uri="{BB962C8B-B14F-4D97-AF65-F5344CB8AC3E}">
        <p14:creationId xmlns:p14="http://schemas.microsoft.com/office/powerpoint/2010/main" val="412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92000"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92000"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3381455"/>
            <a:ext cx="10515600"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81804" y="4110880"/>
            <a:ext cx="390988"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94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92000"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hasCustomPrompt="1"/>
          </p:nvPr>
        </p:nvSpPr>
        <p:spPr>
          <a:xfrm>
            <a:off x="1726868" y="1894498"/>
            <a:ext cx="8265227" cy="2140737"/>
          </a:xfrm>
        </p:spPr>
        <p:txBody>
          <a:bodyPr/>
          <a:lstStyle>
            <a:lvl1pPr marL="0" indent="0">
              <a:spcBef>
                <a:spcPts val="1800"/>
              </a:spcBef>
              <a:buFontTx/>
              <a:buNone/>
              <a:defRPr sz="1600">
                <a:solidFill>
                  <a:srgbClr val="AEABAB"/>
                </a:solidFill>
                <a:latin typeface="Verdana" panose="020B0604030504040204" pitchFamily="34" charset="0"/>
                <a:ea typeface="Verdana" panose="020B0604030504040204" pitchFamily="34" charset="0"/>
              </a:defRPr>
            </a:lvl1pPr>
          </a:lstStyle>
          <a:p>
            <a:pPr lvl="0"/>
            <a:r>
              <a:rPr lang="sv-SE"/>
              <a:t>länkar</a:t>
            </a:r>
          </a:p>
        </p:txBody>
      </p:sp>
      <p:sp>
        <p:nvSpPr>
          <p:cNvPr id="7" name="textruta 6">
            <a:extLst>
              <a:ext uri="{FF2B5EF4-FFF2-40B4-BE49-F238E27FC236}">
                <a16:creationId xmlns:a16="http://schemas.microsoft.com/office/drawing/2014/main" id="{025B66BE-CEB8-48A7-9ABC-B70F4241E1CA}"/>
              </a:ext>
            </a:extLst>
          </p:cNvPr>
          <p:cNvSpPr txBox="1"/>
          <p:nvPr userDrawn="1"/>
        </p:nvSpPr>
        <p:spPr>
          <a:xfrm>
            <a:off x="1786709" y="4532874"/>
            <a:ext cx="5831662" cy="369332"/>
          </a:xfrm>
          <a:prstGeom prst="rect">
            <a:avLst/>
          </a:prstGeom>
          <a:noFill/>
        </p:spPr>
        <p:txBody>
          <a:bodyPr wrap="square" rtlCol="0">
            <a:spAutoFit/>
          </a:bodyPr>
          <a:lstStyle/>
          <a:p>
            <a:r>
              <a:rPr lang="sv-SE" sz="1200" b="1" dirty="0"/>
              <a:t>KONTAKT</a:t>
            </a:r>
            <a:r>
              <a:rPr lang="sv-SE" b="1" dirty="0"/>
              <a:t> </a:t>
            </a:r>
            <a:r>
              <a:rPr lang="sv-SE" dirty="0"/>
              <a:t>kundcenter@lm.se  </a:t>
            </a:r>
            <a:r>
              <a:rPr lang="sv-SE" sz="1200" b="1" dirty="0"/>
              <a:t>TELEFON</a:t>
            </a:r>
            <a:r>
              <a:rPr lang="sv-SE" dirty="0"/>
              <a:t> 0771-63 63 63</a:t>
            </a:r>
          </a:p>
        </p:txBody>
      </p:sp>
      <p:sp>
        <p:nvSpPr>
          <p:cNvPr id="10" name="textruta 9">
            <a:extLst>
              <a:ext uri="{FF2B5EF4-FFF2-40B4-BE49-F238E27FC236}">
                <a16:creationId xmlns:a16="http://schemas.microsoft.com/office/drawing/2014/main" id="{771C3FA4-9DF4-4F6F-896D-2205D0D348BA}"/>
              </a:ext>
            </a:extLst>
          </p:cNvPr>
          <p:cNvSpPr txBox="1"/>
          <p:nvPr userDrawn="1"/>
        </p:nvSpPr>
        <p:spPr>
          <a:xfrm>
            <a:off x="437407" y="627418"/>
            <a:ext cx="10844151" cy="584775"/>
          </a:xfrm>
          <a:prstGeom prst="rect">
            <a:avLst/>
          </a:prstGeom>
          <a:noFill/>
        </p:spPr>
        <p:txBody>
          <a:bodyPr wrap="square" rtlCol="0">
            <a:spAutoFit/>
          </a:bodyPr>
          <a:lstStyle/>
          <a:p>
            <a:r>
              <a:rPr lang="sv-SE" sz="3200" b="0" cap="all" baseline="0"/>
              <a:t>Tack för uppmärksamheten. Vi finns på…</a:t>
            </a:r>
          </a:p>
        </p:txBody>
      </p:sp>
      <p:pic>
        <p:nvPicPr>
          <p:cNvPr id="11" name="Bildobjekt 10">
            <a:extLst>
              <a:ext uri="{FF2B5EF4-FFF2-40B4-BE49-F238E27FC236}">
                <a16:creationId xmlns:a16="http://schemas.microsoft.com/office/drawing/2014/main" id="{DCB14AAD-34E1-4CA5-BD8C-1B5A52DD8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spTree>
    <p:extLst>
      <p:ext uri="{BB962C8B-B14F-4D97-AF65-F5344CB8AC3E}">
        <p14:creationId xmlns:p14="http://schemas.microsoft.com/office/powerpoint/2010/main" val="11832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Rubrik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12569" y="1415133"/>
            <a:ext cx="10515600" cy="4874803"/>
          </a:xfrm>
        </p:spPr>
        <p:txBody>
          <a:bodyPr/>
          <a:lstStyle>
            <a:lvl1pPr marL="0" indent="0">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pic>
        <p:nvPicPr>
          <p:cNvPr id="4" name="Picture 5" descr="euref">
            <a:extLst>
              <a:ext uri="{FF2B5EF4-FFF2-40B4-BE49-F238E27FC236}">
                <a16:creationId xmlns:a16="http://schemas.microsoft.com/office/drawing/2014/main" id="{954F2B86-66AC-4030-B684-EB4C7736376B}"/>
              </a:ext>
            </a:extLst>
          </p:cNvPr>
          <p:cNvPicPr>
            <a:picLocks noChangeAspect="1" noChangeArrowheads="1"/>
          </p:cNvPicPr>
          <p:nvPr userDrawn="1"/>
        </p:nvPicPr>
        <p:blipFill>
          <a:blip r:embed="rId2" cstate="print"/>
          <a:srcRect/>
          <a:stretch>
            <a:fillRect/>
          </a:stretch>
        </p:blipFill>
        <p:spPr bwMode="auto">
          <a:xfrm>
            <a:off x="0" y="1"/>
            <a:ext cx="819509" cy="793629"/>
          </a:xfrm>
          <a:prstGeom prst="rect">
            <a:avLst/>
          </a:prstGeom>
          <a:noFill/>
          <a:ln w="9525">
            <a:noFill/>
            <a:miter lim="800000"/>
            <a:headEnd/>
            <a:tailEnd/>
          </a:ln>
        </p:spPr>
      </p:pic>
      <p:sp>
        <p:nvSpPr>
          <p:cNvPr id="6" name="textruta 5">
            <a:extLst>
              <a:ext uri="{FF2B5EF4-FFF2-40B4-BE49-F238E27FC236}">
                <a16:creationId xmlns:a16="http://schemas.microsoft.com/office/drawing/2014/main" id="{313AF0C8-497A-417C-B6C7-DD063FFC47EA}"/>
              </a:ext>
            </a:extLst>
          </p:cNvPr>
          <p:cNvSpPr txBox="1"/>
          <p:nvPr userDrawn="1"/>
        </p:nvSpPr>
        <p:spPr>
          <a:xfrm>
            <a:off x="11620072" y="6524090"/>
            <a:ext cx="472611" cy="333910"/>
          </a:xfrm>
          <a:prstGeom prst="rect">
            <a:avLst/>
          </a:prstGeom>
          <a:noFill/>
        </p:spPr>
        <p:txBody>
          <a:bodyPr wrap="square" lIns="0" tIns="0" rIns="0" bIns="0" rtlCol="0">
            <a:noAutofit/>
          </a:bodyPr>
          <a:lstStyle/>
          <a:p>
            <a:pPr algn="l"/>
            <a:fld id="{D54B88B0-9F24-42EE-A469-D0EFE63890DB}" type="slidenum">
              <a:rPr lang="sv-SE" sz="1400" smtClean="0"/>
              <a:t>‹#›</a:t>
            </a:fld>
            <a:endParaRPr lang="sv-SE" sz="1400" dirty="0"/>
          </a:p>
        </p:txBody>
      </p:sp>
    </p:spTree>
    <p:extLst>
      <p:ext uri="{BB962C8B-B14F-4D97-AF65-F5344CB8AC3E}">
        <p14:creationId xmlns:p14="http://schemas.microsoft.com/office/powerpoint/2010/main" val="47352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92000"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12569" y="724945"/>
            <a:ext cx="10515600"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12569" y="1437300"/>
            <a:ext cx="10515600"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Tree>
    <p:extLst>
      <p:ext uri="{BB962C8B-B14F-4D97-AF65-F5344CB8AC3E}">
        <p14:creationId xmlns:p14="http://schemas.microsoft.com/office/powerpoint/2010/main" val="8014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euref.eu/"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586929-F4EF-497E-961B-B57D44A8FEC5}"/>
              </a:ext>
            </a:extLst>
          </p:cNvPr>
          <p:cNvSpPr>
            <a:spLocks noGrp="1"/>
          </p:cNvSpPr>
          <p:nvPr>
            <p:ph type="ctrTitle"/>
          </p:nvPr>
        </p:nvSpPr>
        <p:spPr/>
        <p:txBody>
          <a:bodyPr/>
          <a:lstStyle/>
          <a:p>
            <a:r>
              <a:rPr lang="en-US" sz="4000" cap="none" dirty="0"/>
              <a:t>Advancing the Geodetic infrastructure in Europe through EUREF</a:t>
            </a:r>
          </a:p>
        </p:txBody>
      </p:sp>
      <p:sp>
        <p:nvSpPr>
          <p:cNvPr id="3" name="Underrubrik 2">
            <a:extLst>
              <a:ext uri="{FF2B5EF4-FFF2-40B4-BE49-F238E27FC236}">
                <a16:creationId xmlns:a16="http://schemas.microsoft.com/office/drawing/2014/main" id="{BF1BAFD3-9F3E-42C9-AE8E-33EA4D62BEA1}"/>
              </a:ext>
            </a:extLst>
          </p:cNvPr>
          <p:cNvSpPr>
            <a:spLocks noGrp="1"/>
          </p:cNvSpPr>
          <p:nvPr>
            <p:ph type="subTitle" idx="1"/>
          </p:nvPr>
        </p:nvSpPr>
        <p:spPr>
          <a:xfrm>
            <a:off x="965860" y="4682684"/>
            <a:ext cx="10493828" cy="1657408"/>
          </a:xfrm>
        </p:spPr>
        <p:txBody>
          <a:bodyPr/>
          <a:lstStyle/>
          <a:p>
            <a:r>
              <a:rPr lang="en-US" cap="none" dirty="0"/>
              <a:t>REFAG 2022, 17-20 October 2022, Thessaloniki, Greece.</a:t>
            </a:r>
          </a:p>
          <a:p>
            <a:r>
              <a:rPr lang="en-US" cap="none" dirty="0"/>
              <a:t>Martin Lidberg, </a:t>
            </a:r>
            <a:r>
              <a:rPr lang="sv-SE" sz="2000" cap="none" dirty="0">
                <a:solidFill>
                  <a:srgbClr val="000000"/>
                </a:solidFill>
                <a:effectLst/>
                <a:ea typeface="Microsoft YaHei" panose="020B0503020204020204" pitchFamily="34" charset="-122"/>
                <a:cs typeface="Microsoft YaHei" panose="020B0503020204020204" pitchFamily="34" charset="-122"/>
              </a:rPr>
              <a:t>C </a:t>
            </a:r>
            <a:r>
              <a:rPr lang="sv-SE" sz="2000" cap="none" dirty="0" err="1">
                <a:solidFill>
                  <a:srgbClr val="000000"/>
                </a:solidFill>
                <a:effectLst/>
                <a:ea typeface="Microsoft YaHei" panose="020B0503020204020204" pitchFamily="34" charset="-122"/>
                <a:cs typeface="Microsoft YaHei" panose="020B0503020204020204" pitchFamily="34" charset="-122"/>
              </a:rPr>
              <a:t>Bruyninx</a:t>
            </a:r>
            <a:r>
              <a:rPr lang="sv-SE" sz="2000" cap="none" dirty="0">
                <a:solidFill>
                  <a:srgbClr val="000000"/>
                </a:solidFill>
                <a:effectLst/>
                <a:ea typeface="Microsoft YaHei" panose="020B0503020204020204" pitchFamily="34" charset="-122"/>
                <a:cs typeface="Microsoft YaHei" panose="020B0503020204020204" pitchFamily="34" charset="-122"/>
              </a:rPr>
              <a:t>, E </a:t>
            </a:r>
            <a:r>
              <a:rPr lang="sv-SE" sz="2000" cap="none" dirty="0" err="1">
                <a:solidFill>
                  <a:srgbClr val="000000"/>
                </a:solidFill>
                <a:effectLst/>
                <a:ea typeface="Microsoft YaHei" panose="020B0503020204020204" pitchFamily="34" charset="-122"/>
                <a:cs typeface="Microsoft YaHei" panose="020B0503020204020204" pitchFamily="34" charset="-122"/>
              </a:rPr>
              <a:t>Brockmann</a:t>
            </a:r>
            <a:r>
              <a:rPr lang="sv-SE" sz="2000" cap="none" dirty="0">
                <a:solidFill>
                  <a:srgbClr val="000000"/>
                </a:solidFill>
                <a:effectLst/>
                <a:ea typeface="Microsoft YaHei" panose="020B0503020204020204" pitchFamily="34" charset="-122"/>
                <a:cs typeface="Microsoft YaHei" panose="020B0503020204020204" pitchFamily="34" charset="-122"/>
              </a:rPr>
              <a:t>, R </a:t>
            </a:r>
            <a:r>
              <a:rPr lang="sv-SE" sz="2000" cap="none" dirty="0" err="1">
                <a:solidFill>
                  <a:srgbClr val="000000"/>
                </a:solidFill>
                <a:effectLst/>
                <a:ea typeface="Microsoft YaHei" panose="020B0503020204020204" pitchFamily="34" charset="-122"/>
                <a:cs typeface="Microsoft YaHei" panose="020B0503020204020204" pitchFamily="34" charset="-122"/>
              </a:rPr>
              <a:t>Dach</a:t>
            </a:r>
            <a:r>
              <a:rPr lang="sv-SE" sz="2000" cap="none" dirty="0">
                <a:solidFill>
                  <a:srgbClr val="000000"/>
                </a:solidFill>
                <a:effectLst/>
                <a:ea typeface="Microsoft YaHei" panose="020B0503020204020204" pitchFamily="34" charset="-122"/>
                <a:cs typeface="Microsoft YaHei" panose="020B0503020204020204" pitchFamily="34" charset="-122"/>
              </a:rPr>
              <a:t>,  A </a:t>
            </a:r>
            <a:r>
              <a:rPr lang="sv-SE" sz="2000" cap="none" dirty="0" err="1">
                <a:solidFill>
                  <a:srgbClr val="000000"/>
                </a:solidFill>
                <a:effectLst/>
                <a:ea typeface="Microsoft YaHei" panose="020B0503020204020204" pitchFamily="34" charset="-122"/>
                <a:cs typeface="Microsoft YaHei" panose="020B0503020204020204" pitchFamily="34" charset="-122"/>
              </a:rPr>
              <a:t>Kenyeres</a:t>
            </a:r>
            <a:r>
              <a:rPr lang="sv-SE" sz="2000" cap="none" dirty="0">
                <a:solidFill>
                  <a:srgbClr val="000000"/>
                </a:solidFill>
                <a:effectLst/>
                <a:ea typeface="Microsoft YaHei" panose="020B0503020204020204" pitchFamily="34" charset="-122"/>
                <a:cs typeface="Microsoft YaHei" panose="020B0503020204020204" pitchFamily="34" charset="-122"/>
              </a:rPr>
              <a:t>, K Kollo, J </a:t>
            </a:r>
            <a:r>
              <a:rPr lang="sv-SE" sz="2000" cap="none" dirty="0" err="1">
                <a:solidFill>
                  <a:srgbClr val="000000"/>
                </a:solidFill>
                <a:effectLst/>
                <a:ea typeface="Microsoft YaHei" panose="020B0503020204020204" pitchFamily="34" charset="-122"/>
                <a:cs typeface="Microsoft YaHei" panose="020B0503020204020204" pitchFamily="34" charset="-122"/>
              </a:rPr>
              <a:t>Legrand</a:t>
            </a:r>
            <a:r>
              <a:rPr lang="sv-SE" sz="2000" cap="none" dirty="0">
                <a:solidFill>
                  <a:srgbClr val="000000"/>
                </a:solidFill>
                <a:effectLst/>
                <a:ea typeface="Microsoft YaHei" panose="020B0503020204020204" pitchFamily="34" charset="-122"/>
                <a:cs typeface="Microsoft YaHei" panose="020B0503020204020204" pitchFamily="34" charset="-122"/>
              </a:rPr>
              <a:t>, T </a:t>
            </a:r>
            <a:r>
              <a:rPr lang="sv-SE" sz="2000" cap="none" dirty="0" err="1">
                <a:solidFill>
                  <a:srgbClr val="000000"/>
                </a:solidFill>
                <a:effectLst/>
                <a:ea typeface="Microsoft YaHei" panose="020B0503020204020204" pitchFamily="34" charset="-122"/>
                <a:cs typeface="Microsoft YaHei" panose="020B0503020204020204" pitchFamily="34" charset="-122"/>
              </a:rPr>
              <a:t>Liwosz</a:t>
            </a:r>
            <a:r>
              <a:rPr lang="sv-SE" sz="2000" cap="none" dirty="0">
                <a:solidFill>
                  <a:srgbClr val="000000"/>
                </a:solidFill>
                <a:effectLst/>
                <a:ea typeface="Microsoft YaHei" panose="020B0503020204020204" pitchFamily="34" charset="-122"/>
                <a:cs typeface="Microsoft YaHei" panose="020B0503020204020204" pitchFamily="34" charset="-122"/>
              </a:rPr>
              <a:t>, B </a:t>
            </a:r>
            <a:r>
              <a:rPr lang="sv-SE" sz="2000" cap="none" dirty="0" err="1">
                <a:solidFill>
                  <a:srgbClr val="000000"/>
                </a:solidFill>
                <a:effectLst/>
                <a:ea typeface="Microsoft YaHei" panose="020B0503020204020204" pitchFamily="34" charset="-122"/>
                <a:cs typeface="Microsoft YaHei" panose="020B0503020204020204" pitchFamily="34" charset="-122"/>
              </a:rPr>
              <a:t>Männel</a:t>
            </a:r>
            <a:r>
              <a:rPr lang="sv-SE" sz="2000" cap="none" dirty="0">
                <a:solidFill>
                  <a:srgbClr val="000000"/>
                </a:solidFill>
                <a:effectLst/>
                <a:ea typeface="Microsoft YaHei" panose="020B0503020204020204" pitchFamily="34" charset="-122"/>
                <a:cs typeface="Microsoft YaHei" panose="020B0503020204020204" pitchFamily="34" charset="-122"/>
              </a:rPr>
              <a:t>, R </a:t>
            </a:r>
            <a:r>
              <a:rPr lang="sv-SE" sz="2000" cap="none" dirty="0" err="1">
                <a:solidFill>
                  <a:srgbClr val="000000"/>
                </a:solidFill>
                <a:effectLst/>
                <a:ea typeface="Microsoft YaHei" panose="020B0503020204020204" pitchFamily="34" charset="-122"/>
                <a:cs typeface="Microsoft YaHei" panose="020B0503020204020204" pitchFamily="34" charset="-122"/>
              </a:rPr>
              <a:t>Pacione</a:t>
            </a:r>
            <a:r>
              <a:rPr lang="sv-SE" sz="2000" cap="none" dirty="0">
                <a:solidFill>
                  <a:srgbClr val="000000"/>
                </a:solidFill>
                <a:effectLst/>
                <a:ea typeface="Microsoft YaHei" panose="020B0503020204020204" pitchFamily="34" charset="-122"/>
                <a:cs typeface="Microsoft YaHei" panose="020B0503020204020204" pitchFamily="34" charset="-122"/>
              </a:rPr>
              <a:t>, M </a:t>
            </a:r>
            <a:r>
              <a:rPr lang="sv-SE" sz="2000" cap="none" dirty="0" err="1">
                <a:solidFill>
                  <a:srgbClr val="000000"/>
                </a:solidFill>
                <a:effectLst/>
                <a:ea typeface="Microsoft YaHei" panose="020B0503020204020204" pitchFamily="34" charset="-122"/>
                <a:cs typeface="Microsoft YaHei" panose="020B0503020204020204" pitchFamily="34" charset="-122"/>
              </a:rPr>
              <a:t>Sacher</a:t>
            </a:r>
            <a:r>
              <a:rPr lang="sv-SE" sz="2000" cap="none" dirty="0">
                <a:solidFill>
                  <a:srgbClr val="000000"/>
                </a:solidFill>
                <a:effectLst/>
                <a:ea typeface="Microsoft YaHei" panose="020B0503020204020204" pitchFamily="34" charset="-122"/>
                <a:cs typeface="Microsoft YaHei" panose="020B0503020204020204" pitchFamily="34" charset="-122"/>
              </a:rPr>
              <a:t>, J </a:t>
            </a:r>
            <a:r>
              <a:rPr lang="sv-SE" sz="2000" cap="none" dirty="0" err="1">
                <a:solidFill>
                  <a:srgbClr val="000000"/>
                </a:solidFill>
                <a:effectLst/>
                <a:ea typeface="Microsoft YaHei" panose="020B0503020204020204" pitchFamily="34" charset="-122"/>
                <a:cs typeface="Microsoft YaHei" panose="020B0503020204020204" pitchFamily="34" charset="-122"/>
              </a:rPr>
              <a:t>Schwabe</a:t>
            </a:r>
            <a:r>
              <a:rPr lang="sv-SE" sz="2000" cap="none" dirty="0">
                <a:solidFill>
                  <a:srgbClr val="000000"/>
                </a:solidFill>
                <a:effectLst/>
                <a:ea typeface="Microsoft YaHei" panose="020B0503020204020204" pitchFamily="34" charset="-122"/>
                <a:cs typeface="Microsoft YaHei" panose="020B0503020204020204" pitchFamily="34" charset="-122"/>
              </a:rPr>
              <a:t>, W </a:t>
            </a:r>
            <a:r>
              <a:rPr lang="sv-SE" sz="2000" cap="none" dirty="0" err="1">
                <a:solidFill>
                  <a:srgbClr val="000000"/>
                </a:solidFill>
                <a:effectLst/>
                <a:ea typeface="Microsoft YaHei" panose="020B0503020204020204" pitchFamily="34" charset="-122"/>
                <a:cs typeface="Microsoft YaHei" panose="020B0503020204020204" pitchFamily="34" charset="-122"/>
              </a:rPr>
              <a:t>Söhne</a:t>
            </a:r>
            <a:r>
              <a:rPr lang="sv-SE" sz="2000" cap="none" dirty="0">
                <a:solidFill>
                  <a:srgbClr val="000000"/>
                </a:solidFill>
                <a:effectLst/>
                <a:ea typeface="Microsoft YaHei" panose="020B0503020204020204" pitchFamily="34" charset="-122"/>
                <a:cs typeface="Microsoft YaHei" panose="020B0503020204020204" pitchFamily="34" charset="-122"/>
              </a:rPr>
              <a:t>, C </a:t>
            </a:r>
            <a:r>
              <a:rPr lang="sv-SE" sz="2000" cap="none" dirty="0" err="1">
                <a:solidFill>
                  <a:srgbClr val="000000"/>
                </a:solidFill>
                <a:effectLst/>
                <a:ea typeface="Microsoft YaHei" panose="020B0503020204020204" pitchFamily="34" charset="-122"/>
                <a:cs typeface="Microsoft YaHei" panose="020B0503020204020204" pitchFamily="34" charset="-122"/>
              </a:rPr>
              <a:t>Völksen</a:t>
            </a:r>
            <a:r>
              <a:rPr lang="sv-SE" sz="2000" cap="none" dirty="0">
                <a:solidFill>
                  <a:srgbClr val="000000"/>
                </a:solidFill>
                <a:effectLst/>
                <a:ea typeface="Microsoft YaHei" panose="020B0503020204020204" pitchFamily="34" charset="-122"/>
                <a:cs typeface="Microsoft YaHei" panose="020B0503020204020204" pitchFamily="34" charset="-122"/>
              </a:rPr>
              <a:t>, Z </a:t>
            </a:r>
            <a:r>
              <a:rPr lang="sv-SE" sz="2000" cap="none" dirty="0" err="1">
                <a:solidFill>
                  <a:srgbClr val="000000"/>
                </a:solidFill>
                <a:effectLst/>
                <a:ea typeface="Microsoft YaHei" panose="020B0503020204020204" pitchFamily="34" charset="-122"/>
                <a:cs typeface="Microsoft YaHei" panose="020B0503020204020204" pitchFamily="34" charset="-122"/>
              </a:rPr>
              <a:t>Altamimi</a:t>
            </a:r>
            <a:r>
              <a:rPr lang="sv-SE" sz="2000" cap="none" dirty="0">
                <a:solidFill>
                  <a:srgbClr val="000000"/>
                </a:solidFill>
                <a:effectLst/>
                <a:ea typeface="Microsoft YaHei" panose="020B0503020204020204" pitchFamily="34" charset="-122"/>
                <a:cs typeface="Microsoft YaHei" panose="020B0503020204020204" pitchFamily="34" charset="-122"/>
              </a:rPr>
              <a:t>, A </a:t>
            </a:r>
            <a:r>
              <a:rPr lang="sv-SE" sz="2000" cap="none" dirty="0" err="1">
                <a:solidFill>
                  <a:srgbClr val="000000"/>
                </a:solidFill>
                <a:effectLst/>
                <a:ea typeface="Microsoft YaHei" panose="020B0503020204020204" pitchFamily="34" charset="-122"/>
                <a:cs typeface="Microsoft YaHei" panose="020B0503020204020204" pitchFamily="34" charset="-122"/>
              </a:rPr>
              <a:t>Caporali</a:t>
            </a:r>
            <a:r>
              <a:rPr lang="sv-SE" sz="2000" cap="none" dirty="0">
                <a:solidFill>
                  <a:srgbClr val="000000"/>
                </a:solidFill>
                <a:effectLst/>
                <a:ea typeface="Microsoft YaHei" panose="020B0503020204020204" pitchFamily="34" charset="-122"/>
                <a:cs typeface="Microsoft YaHei" panose="020B0503020204020204" pitchFamily="34" charset="-122"/>
              </a:rPr>
              <a:t>, M Poutanen, J </a:t>
            </a:r>
            <a:r>
              <a:rPr lang="sv-SE" sz="2000" cap="none" dirty="0" err="1">
                <a:solidFill>
                  <a:srgbClr val="000000"/>
                </a:solidFill>
                <a:effectLst/>
                <a:ea typeface="Microsoft YaHei" panose="020B0503020204020204" pitchFamily="34" charset="-122"/>
                <a:cs typeface="Microsoft YaHei" panose="020B0503020204020204" pitchFamily="34" charset="-122"/>
              </a:rPr>
              <a:t>Zurutuza</a:t>
            </a:r>
            <a:r>
              <a:rPr lang="sv-SE" sz="2000" cap="none" dirty="0">
                <a:solidFill>
                  <a:srgbClr val="000000"/>
                </a:solidFill>
                <a:effectLst/>
                <a:ea typeface="Microsoft YaHei" panose="020B0503020204020204" pitchFamily="34" charset="-122"/>
                <a:cs typeface="Microsoft YaHei" panose="020B0503020204020204" pitchFamily="34" charset="-122"/>
              </a:rPr>
              <a:t>, </a:t>
            </a:r>
            <a:r>
              <a:rPr lang="sv-SE" sz="2000" cap="none" dirty="0">
                <a:effectLst/>
                <a:ea typeface="Times New Roman" panose="02020603050405020304" pitchFamily="18" charset="0"/>
                <a:cs typeface="Times New Roman" panose="02020603050405020304" pitchFamily="18" charset="0"/>
              </a:rPr>
              <a:t>J A Torres</a:t>
            </a:r>
            <a:endParaRPr lang="sv-SE" sz="2000" cap="none" dirty="0">
              <a:effectLst/>
              <a:ea typeface="Times New Roman" panose="02020603050405020304" pitchFamily="18" charset="0"/>
            </a:endParaRPr>
          </a:p>
          <a:p>
            <a:endParaRPr lang="en-US" cap="none" dirty="0"/>
          </a:p>
        </p:txBody>
      </p:sp>
      <p:pic>
        <p:nvPicPr>
          <p:cNvPr id="4" name="Bildobjekt 3">
            <a:extLst>
              <a:ext uri="{FF2B5EF4-FFF2-40B4-BE49-F238E27FC236}">
                <a16:creationId xmlns:a16="http://schemas.microsoft.com/office/drawing/2014/main" id="{AE716652-90DD-404E-9D2D-1FA6587B1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823" y="1092532"/>
            <a:ext cx="1857704" cy="1857704"/>
          </a:xfrm>
          <a:prstGeom prst="rect">
            <a:avLst/>
          </a:prstGeom>
        </p:spPr>
      </p:pic>
      <p:pic>
        <p:nvPicPr>
          <p:cNvPr id="5" name="Picture 5" descr="euref">
            <a:extLst>
              <a:ext uri="{FF2B5EF4-FFF2-40B4-BE49-F238E27FC236}">
                <a16:creationId xmlns:a16="http://schemas.microsoft.com/office/drawing/2014/main" id="{AFCC800D-2791-4FAC-A856-D9EBD7AF6BEA}"/>
              </a:ext>
            </a:extLst>
          </p:cNvPr>
          <p:cNvPicPr>
            <a:picLocks noChangeAspect="1" noChangeArrowheads="1"/>
          </p:cNvPicPr>
          <p:nvPr/>
        </p:nvPicPr>
        <p:blipFill>
          <a:blip r:embed="rId3" cstate="print"/>
          <a:srcRect/>
          <a:stretch>
            <a:fillRect/>
          </a:stretch>
        </p:blipFill>
        <p:spPr bwMode="auto">
          <a:xfrm>
            <a:off x="10301300" y="284163"/>
            <a:ext cx="1561453" cy="1657408"/>
          </a:xfrm>
          <a:prstGeom prst="rect">
            <a:avLst/>
          </a:prstGeom>
          <a:noFill/>
          <a:ln w="9525">
            <a:noFill/>
            <a:miter lim="800000"/>
            <a:headEnd/>
            <a:tailEnd/>
          </a:ln>
        </p:spPr>
      </p:pic>
    </p:spTree>
    <p:extLst>
      <p:ext uri="{BB962C8B-B14F-4D97-AF65-F5344CB8AC3E}">
        <p14:creationId xmlns:p14="http://schemas.microsoft.com/office/powerpoint/2010/main" val="20941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81A85-49A2-4AE7-91AE-6115A55FC8F7}"/>
              </a:ext>
            </a:extLst>
          </p:cNvPr>
          <p:cNvSpPr>
            <a:spLocks noGrp="1"/>
          </p:cNvSpPr>
          <p:nvPr>
            <p:ph type="title"/>
          </p:nvPr>
        </p:nvSpPr>
        <p:spPr/>
        <p:txBody>
          <a:bodyPr/>
          <a:lstStyle/>
          <a:p>
            <a:r>
              <a:rPr lang="en-US" cap="none" dirty="0"/>
              <a:t>EPN densification, (EPND)</a:t>
            </a:r>
          </a:p>
        </p:txBody>
      </p:sp>
      <p:pic>
        <p:nvPicPr>
          <p:cNvPr id="4" name="Bildobjekt 3">
            <a:extLst>
              <a:ext uri="{FF2B5EF4-FFF2-40B4-BE49-F238E27FC236}">
                <a16:creationId xmlns:a16="http://schemas.microsoft.com/office/drawing/2014/main" id="{11AC0DDD-A17B-4BA3-8CA7-16E3849CA074}"/>
              </a:ext>
            </a:extLst>
          </p:cNvPr>
          <p:cNvPicPr>
            <a:picLocks noChangeAspect="1"/>
          </p:cNvPicPr>
          <p:nvPr/>
        </p:nvPicPr>
        <p:blipFill>
          <a:blip r:embed="rId2"/>
          <a:stretch>
            <a:fillRect/>
          </a:stretch>
        </p:blipFill>
        <p:spPr>
          <a:xfrm>
            <a:off x="0" y="1752681"/>
            <a:ext cx="4925112" cy="4382112"/>
          </a:xfrm>
          <a:prstGeom prst="rect">
            <a:avLst/>
          </a:prstGeom>
        </p:spPr>
      </p:pic>
      <p:sp>
        <p:nvSpPr>
          <p:cNvPr id="5" name="Platshållare för innehåll 2">
            <a:extLst>
              <a:ext uri="{FF2B5EF4-FFF2-40B4-BE49-F238E27FC236}">
                <a16:creationId xmlns:a16="http://schemas.microsoft.com/office/drawing/2014/main" id="{F03D3ABA-DD34-415E-82D9-89A33EBCDA3A}"/>
              </a:ext>
            </a:extLst>
          </p:cNvPr>
          <p:cNvSpPr>
            <a:spLocks noGrp="1"/>
          </p:cNvSpPr>
          <p:nvPr>
            <p:ph idx="1"/>
          </p:nvPr>
        </p:nvSpPr>
        <p:spPr>
          <a:xfrm>
            <a:off x="5464885" y="1415133"/>
            <a:ext cx="6519134" cy="5102898"/>
          </a:xfrm>
        </p:spPr>
        <p:txBody>
          <a:bodyPr/>
          <a:lstStyle/>
          <a:p>
            <a:pPr marL="342900" indent="-342900">
              <a:spcBef>
                <a:spcPts val="600"/>
              </a:spcBef>
              <a:buFont typeface="Arial" panose="020B0604020202020204" pitchFamily="34" charset="0"/>
              <a:buChar char="•"/>
            </a:pPr>
            <a:r>
              <a:rPr lang="en-US" sz="2400" dirty="0"/>
              <a:t>Includes some </a:t>
            </a:r>
            <a:r>
              <a:rPr lang="en-US" sz="2400" dirty="0">
                <a:highlight>
                  <a:srgbClr val="E7E6E6"/>
                </a:highlight>
              </a:rPr>
              <a:t>ten times more stations </a:t>
            </a:r>
            <a:r>
              <a:rPr lang="en-US" sz="2400" dirty="0"/>
              <a:t>compared to the core EPN</a:t>
            </a:r>
          </a:p>
          <a:p>
            <a:pPr marL="342900" indent="-342900">
              <a:spcBef>
                <a:spcPts val="600"/>
              </a:spcBef>
              <a:buFont typeface="Arial" panose="020B0604020202020204" pitchFamily="34" charset="0"/>
              <a:buChar char="•"/>
            </a:pPr>
            <a:r>
              <a:rPr lang="en-US" sz="2400" dirty="0"/>
              <a:t>Daily/weekly station position estimates from </a:t>
            </a:r>
            <a:r>
              <a:rPr lang="en-US" sz="2400" dirty="0">
                <a:highlight>
                  <a:srgbClr val="E7E6E6"/>
                </a:highlight>
              </a:rPr>
              <a:t>dense national or regional GNSS</a:t>
            </a:r>
            <a:r>
              <a:rPr lang="en-US" sz="2400" dirty="0"/>
              <a:t> networks delivered in </a:t>
            </a:r>
            <a:r>
              <a:rPr lang="en-US" sz="2400" dirty="0">
                <a:highlight>
                  <a:srgbClr val="E7E6E6"/>
                </a:highlight>
              </a:rPr>
              <a:t>SINEX</a:t>
            </a:r>
            <a:r>
              <a:rPr lang="en-US" sz="2400" dirty="0"/>
              <a:t> format (</a:t>
            </a:r>
            <a:r>
              <a:rPr lang="en-US" sz="2400" i="1" dirty="0">
                <a:solidFill>
                  <a:srgbClr val="7AB800"/>
                </a:solidFill>
              </a:rPr>
              <a:t>Currently contribution from some 30 agencies</a:t>
            </a:r>
            <a:r>
              <a:rPr lang="en-US" sz="2400" dirty="0"/>
              <a:t>)</a:t>
            </a:r>
          </a:p>
          <a:p>
            <a:pPr marL="342900" indent="-342900">
              <a:spcBef>
                <a:spcPts val="600"/>
              </a:spcBef>
              <a:buFont typeface="Arial" panose="020B0604020202020204" pitchFamily="34" charset="0"/>
              <a:buChar char="•"/>
            </a:pPr>
            <a:r>
              <a:rPr lang="en-US" sz="2400" dirty="0"/>
              <a:t>These are combined into </a:t>
            </a:r>
            <a:r>
              <a:rPr lang="en-US" sz="2400" dirty="0">
                <a:highlight>
                  <a:srgbClr val="E7E6E6"/>
                </a:highlight>
              </a:rPr>
              <a:t>European weekly solutions</a:t>
            </a:r>
          </a:p>
          <a:p>
            <a:pPr marL="342900" indent="-342900">
              <a:spcBef>
                <a:spcPts val="600"/>
              </a:spcBef>
              <a:buFont typeface="Arial" panose="020B0604020202020204" pitchFamily="34" charset="0"/>
              <a:buChar char="•"/>
            </a:pPr>
            <a:r>
              <a:rPr lang="en-US" sz="2400" dirty="0"/>
              <a:t>After </a:t>
            </a:r>
            <a:r>
              <a:rPr lang="en-US" sz="2400" dirty="0">
                <a:highlight>
                  <a:srgbClr val="E7E6E6"/>
                </a:highlight>
              </a:rPr>
              <a:t>stacking</a:t>
            </a:r>
            <a:r>
              <a:rPr lang="en-US" sz="2400" dirty="0"/>
              <a:t> of the weekly solution and </a:t>
            </a:r>
            <a:r>
              <a:rPr lang="en-US" sz="2400" dirty="0">
                <a:highlight>
                  <a:srgbClr val="E7E6E6"/>
                </a:highlight>
              </a:rPr>
              <a:t>time series analysis</a:t>
            </a:r>
            <a:r>
              <a:rPr lang="en-US" sz="2400" dirty="0"/>
              <a:t>, the result is one homogenized set of station </a:t>
            </a:r>
            <a:r>
              <a:rPr lang="en-US" sz="2400" dirty="0">
                <a:highlight>
                  <a:srgbClr val="E7E6E6"/>
                </a:highlight>
              </a:rPr>
              <a:t>positions and velocities</a:t>
            </a:r>
          </a:p>
        </p:txBody>
      </p:sp>
    </p:spTree>
    <p:extLst>
      <p:ext uri="{BB962C8B-B14F-4D97-AF65-F5344CB8AC3E}">
        <p14:creationId xmlns:p14="http://schemas.microsoft.com/office/powerpoint/2010/main" val="114543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2B3522-FE10-474C-8DE2-761AAC25A6FE}"/>
              </a:ext>
            </a:extLst>
          </p:cNvPr>
          <p:cNvSpPr>
            <a:spLocks noGrp="1"/>
          </p:cNvSpPr>
          <p:nvPr>
            <p:ph type="title"/>
          </p:nvPr>
        </p:nvSpPr>
        <p:spPr/>
        <p:txBody>
          <a:bodyPr/>
          <a:lstStyle/>
          <a:p>
            <a:r>
              <a:rPr lang="en-US" cap="none" dirty="0"/>
              <a:t>EPND velocities</a:t>
            </a:r>
            <a:endParaRPr lang="sv-SE" dirty="0"/>
          </a:p>
        </p:txBody>
      </p:sp>
      <p:sp>
        <p:nvSpPr>
          <p:cNvPr id="3" name="Platshållare för innehåll 2">
            <a:extLst>
              <a:ext uri="{FF2B5EF4-FFF2-40B4-BE49-F238E27FC236}">
                <a16:creationId xmlns:a16="http://schemas.microsoft.com/office/drawing/2014/main" id="{0B6EA088-6144-4335-A3B1-56945D7E5988}"/>
              </a:ext>
            </a:extLst>
          </p:cNvPr>
          <p:cNvSpPr>
            <a:spLocks noGrp="1"/>
          </p:cNvSpPr>
          <p:nvPr>
            <p:ph idx="1"/>
          </p:nvPr>
        </p:nvSpPr>
        <p:spPr/>
        <p:txBody>
          <a:bodyPr/>
          <a:lstStyle/>
          <a:p>
            <a:r>
              <a:rPr lang="sv-SE" dirty="0"/>
              <a:t> </a:t>
            </a:r>
          </a:p>
        </p:txBody>
      </p:sp>
      <p:grpSp>
        <p:nvGrpSpPr>
          <p:cNvPr id="4" name="Grupp 3">
            <a:extLst>
              <a:ext uri="{FF2B5EF4-FFF2-40B4-BE49-F238E27FC236}">
                <a16:creationId xmlns:a16="http://schemas.microsoft.com/office/drawing/2014/main" id="{49BA14BA-5E45-41F4-8F0D-28EF4EE3D4AD}"/>
              </a:ext>
            </a:extLst>
          </p:cNvPr>
          <p:cNvGrpSpPr/>
          <p:nvPr/>
        </p:nvGrpSpPr>
        <p:grpSpPr>
          <a:xfrm>
            <a:off x="2078181" y="1415133"/>
            <a:ext cx="7460673" cy="5017317"/>
            <a:chOff x="0" y="0"/>
            <a:chExt cx="10608067" cy="6858000"/>
          </a:xfrm>
        </p:grpSpPr>
        <p:pic>
          <p:nvPicPr>
            <p:cNvPr id="5" name="Bildobjekt 4">
              <a:extLst>
                <a:ext uri="{FF2B5EF4-FFF2-40B4-BE49-F238E27FC236}">
                  <a16:creationId xmlns:a16="http://schemas.microsoft.com/office/drawing/2014/main" id="{DAEC3138-9085-4AB9-8FB7-320B6ABCA3D9}"/>
                </a:ext>
              </a:extLst>
            </p:cNvPr>
            <p:cNvPicPr>
              <a:picLocks noChangeAspect="1"/>
            </p:cNvPicPr>
            <p:nvPr/>
          </p:nvPicPr>
          <p:blipFill>
            <a:blip r:embed="rId2"/>
            <a:stretch>
              <a:fillRect/>
            </a:stretch>
          </p:blipFill>
          <p:spPr>
            <a:xfrm>
              <a:off x="5325438" y="0"/>
              <a:ext cx="5282629" cy="6858000"/>
            </a:xfrm>
            <a:prstGeom prst="rect">
              <a:avLst/>
            </a:prstGeom>
          </p:spPr>
        </p:pic>
        <p:pic>
          <p:nvPicPr>
            <p:cNvPr id="6" name="Bildobjekt 5">
              <a:extLst>
                <a:ext uri="{FF2B5EF4-FFF2-40B4-BE49-F238E27FC236}">
                  <a16:creationId xmlns:a16="http://schemas.microsoft.com/office/drawing/2014/main" id="{DFE53A42-5094-4DE5-8E0C-062951868067}"/>
                </a:ext>
              </a:extLst>
            </p:cNvPr>
            <p:cNvPicPr>
              <a:picLocks noChangeAspect="1"/>
            </p:cNvPicPr>
            <p:nvPr/>
          </p:nvPicPr>
          <p:blipFill>
            <a:blip r:embed="rId3"/>
            <a:stretch>
              <a:fillRect/>
            </a:stretch>
          </p:blipFill>
          <p:spPr>
            <a:xfrm>
              <a:off x="0" y="0"/>
              <a:ext cx="5325438" cy="6858000"/>
            </a:xfrm>
            <a:prstGeom prst="rect">
              <a:avLst/>
            </a:prstGeom>
          </p:spPr>
        </p:pic>
        <p:pic>
          <p:nvPicPr>
            <p:cNvPr id="7" name="Bildobjekt 6">
              <a:extLst>
                <a:ext uri="{FF2B5EF4-FFF2-40B4-BE49-F238E27FC236}">
                  <a16:creationId xmlns:a16="http://schemas.microsoft.com/office/drawing/2014/main" id="{0590DE18-9B26-4CC3-9555-406FDC436B93}"/>
                </a:ext>
              </a:extLst>
            </p:cNvPr>
            <p:cNvPicPr>
              <a:picLocks noChangeAspect="1"/>
            </p:cNvPicPr>
            <p:nvPr/>
          </p:nvPicPr>
          <p:blipFill>
            <a:blip r:embed="rId4"/>
            <a:stretch>
              <a:fillRect/>
            </a:stretch>
          </p:blipFill>
          <p:spPr>
            <a:xfrm>
              <a:off x="143013" y="856308"/>
              <a:ext cx="1194340" cy="255437"/>
            </a:xfrm>
            <a:prstGeom prst="rect">
              <a:avLst/>
            </a:prstGeom>
          </p:spPr>
        </p:pic>
        <p:pic>
          <p:nvPicPr>
            <p:cNvPr id="8" name="Bildobjekt 7">
              <a:extLst>
                <a:ext uri="{FF2B5EF4-FFF2-40B4-BE49-F238E27FC236}">
                  <a16:creationId xmlns:a16="http://schemas.microsoft.com/office/drawing/2014/main" id="{6F20D6C1-0AA3-4D8C-A6BB-57EB2A45344C}"/>
                </a:ext>
              </a:extLst>
            </p:cNvPr>
            <p:cNvPicPr>
              <a:picLocks noChangeAspect="1"/>
            </p:cNvPicPr>
            <p:nvPr/>
          </p:nvPicPr>
          <p:blipFill>
            <a:blip r:embed="rId5"/>
            <a:stretch>
              <a:fillRect/>
            </a:stretch>
          </p:blipFill>
          <p:spPr>
            <a:xfrm>
              <a:off x="5523249" y="856308"/>
              <a:ext cx="1629002" cy="342948"/>
            </a:xfrm>
            <a:prstGeom prst="rect">
              <a:avLst/>
            </a:prstGeom>
          </p:spPr>
        </p:pic>
      </p:grpSp>
    </p:spTree>
    <p:extLst>
      <p:ext uri="{BB962C8B-B14F-4D97-AF65-F5344CB8AC3E}">
        <p14:creationId xmlns:p14="http://schemas.microsoft.com/office/powerpoint/2010/main" val="42896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144469-184A-4074-9989-BD7844F5A77A}"/>
              </a:ext>
            </a:extLst>
          </p:cNvPr>
          <p:cNvSpPr>
            <a:spLocks noGrp="1"/>
          </p:cNvSpPr>
          <p:nvPr>
            <p:ph type="title"/>
          </p:nvPr>
        </p:nvSpPr>
        <p:spPr/>
        <p:txBody>
          <a:bodyPr/>
          <a:lstStyle/>
          <a:p>
            <a:r>
              <a:rPr lang="en-US" cap="none" dirty="0"/>
              <a:t>The European dense velocities </a:t>
            </a:r>
            <a:endParaRPr lang="en-US" sz="4400" b="1" i="1" cap="none" dirty="0">
              <a:solidFill>
                <a:srgbClr val="0070C0"/>
              </a:solidFill>
              <a:latin typeface="Palace Script MT" panose="030303020206070C0B05" pitchFamily="66" charset="0"/>
            </a:endParaRPr>
          </a:p>
        </p:txBody>
      </p:sp>
      <p:sp>
        <p:nvSpPr>
          <p:cNvPr id="3" name="Platshållare för innehåll 2">
            <a:extLst>
              <a:ext uri="{FF2B5EF4-FFF2-40B4-BE49-F238E27FC236}">
                <a16:creationId xmlns:a16="http://schemas.microsoft.com/office/drawing/2014/main" id="{3F928D95-8767-44C1-9FB7-BAD1698A264B}"/>
              </a:ext>
            </a:extLst>
          </p:cNvPr>
          <p:cNvSpPr>
            <a:spLocks noGrp="1"/>
          </p:cNvSpPr>
          <p:nvPr>
            <p:ph idx="1"/>
          </p:nvPr>
        </p:nvSpPr>
        <p:spPr>
          <a:xfrm>
            <a:off x="6412523" y="1415133"/>
            <a:ext cx="5779476" cy="5349349"/>
          </a:xfrm>
        </p:spPr>
        <p:txBody>
          <a:bodyPr/>
          <a:lstStyle/>
          <a:p>
            <a:pPr marL="342900" indent="-342900">
              <a:spcBef>
                <a:spcPts val="600"/>
              </a:spcBef>
              <a:buFont typeface="Arial" panose="020B0604020202020204" pitchFamily="34" charset="0"/>
              <a:buChar char="•"/>
            </a:pPr>
            <a:r>
              <a:rPr lang="en-US" sz="2400" dirty="0">
                <a:highlight>
                  <a:srgbClr val="E7E6E6"/>
                </a:highlight>
              </a:rPr>
              <a:t>Complementary</a:t>
            </a:r>
            <a:r>
              <a:rPr lang="en-US" sz="2400" dirty="0"/>
              <a:t> to EPN Densification</a:t>
            </a:r>
          </a:p>
          <a:p>
            <a:pPr marL="342900" indent="-342900">
              <a:spcBef>
                <a:spcPts val="600"/>
              </a:spcBef>
              <a:buFont typeface="Arial" panose="020B0604020202020204" pitchFamily="34" charset="0"/>
              <a:buChar char="•"/>
            </a:pPr>
            <a:r>
              <a:rPr lang="en-US" sz="2400" dirty="0"/>
              <a:t>Collects regional/local networks of computed GNSS station </a:t>
            </a:r>
            <a:r>
              <a:rPr lang="en-US" sz="2400" dirty="0">
                <a:highlight>
                  <a:srgbClr val="E7E6E6"/>
                </a:highlight>
              </a:rPr>
              <a:t>velocities</a:t>
            </a:r>
          </a:p>
          <a:p>
            <a:pPr marL="342900" indent="-342900">
              <a:spcBef>
                <a:spcPts val="600"/>
              </a:spcBef>
              <a:buFont typeface="Arial" panose="020B0604020202020204" pitchFamily="34" charset="0"/>
              <a:buChar char="•"/>
            </a:pPr>
            <a:r>
              <a:rPr lang="en-US" sz="2400" dirty="0"/>
              <a:t>Require well defined reference frame (ETRF2000)</a:t>
            </a:r>
          </a:p>
          <a:p>
            <a:pPr marL="342900" indent="-342900">
              <a:spcBef>
                <a:spcPts val="600"/>
              </a:spcBef>
              <a:buFont typeface="Arial" panose="020B0604020202020204" pitchFamily="34" charset="0"/>
              <a:buChar char="•"/>
            </a:pPr>
            <a:r>
              <a:rPr lang="en-US" sz="2400" dirty="0"/>
              <a:t>Includes today </a:t>
            </a:r>
            <a:r>
              <a:rPr lang="en-US" sz="2400" dirty="0">
                <a:highlight>
                  <a:srgbClr val="E7E6E6"/>
                </a:highlight>
              </a:rPr>
              <a:t>&gt;4000 stations</a:t>
            </a:r>
          </a:p>
          <a:p>
            <a:pPr marL="342900" indent="-342900">
              <a:spcBef>
                <a:spcPts val="600"/>
              </a:spcBef>
              <a:buFont typeface="Arial" panose="020B0604020202020204" pitchFamily="34" charset="0"/>
              <a:buChar char="•"/>
            </a:pPr>
            <a:r>
              <a:rPr lang="en-US" sz="2400" dirty="0">
                <a:solidFill>
                  <a:srgbClr val="0070C0"/>
                </a:solidFill>
              </a:rPr>
              <a:t>In EPND, computed daily/weekly SINEX-solution are combined to common European weekly solutions, and then time series analysis and station velocities are derived</a:t>
            </a:r>
          </a:p>
          <a:p>
            <a:pPr marL="342900" indent="-342900">
              <a:spcBef>
                <a:spcPts val="600"/>
              </a:spcBef>
              <a:buFont typeface="Arial" panose="020B0604020202020204" pitchFamily="34" charset="0"/>
              <a:buChar char="•"/>
            </a:pPr>
            <a:r>
              <a:rPr lang="en-US" sz="2400" dirty="0">
                <a:solidFill>
                  <a:srgbClr val="00B050"/>
                </a:solidFill>
              </a:rPr>
              <a:t>In European dense velocities, the philosophy is that station owners know their stations better. Therefore local analysis may provide better internal homogenous results. </a:t>
            </a:r>
          </a:p>
          <a:p>
            <a:pPr marL="342900" indent="-342900">
              <a:spcBef>
                <a:spcPts val="600"/>
              </a:spcBef>
              <a:buFont typeface="Arial" panose="020B0604020202020204" pitchFamily="34" charset="0"/>
              <a:buChar char="•"/>
            </a:pPr>
            <a:endParaRPr lang="en-US" sz="2400" dirty="0"/>
          </a:p>
        </p:txBody>
      </p:sp>
      <p:pic>
        <p:nvPicPr>
          <p:cNvPr id="1026" name="Picture 2">
            <a:extLst>
              <a:ext uri="{FF2B5EF4-FFF2-40B4-BE49-F238E27FC236}">
                <a16:creationId xmlns:a16="http://schemas.microsoft.com/office/drawing/2014/main" id="{5CBC2A0E-3192-4DD6-882F-C766FA442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646"/>
            <a:ext cx="6412523" cy="480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3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144469-184A-4074-9989-BD7844F5A77A}"/>
              </a:ext>
            </a:extLst>
          </p:cNvPr>
          <p:cNvSpPr>
            <a:spLocks noGrp="1"/>
          </p:cNvSpPr>
          <p:nvPr>
            <p:ph type="title"/>
          </p:nvPr>
        </p:nvSpPr>
        <p:spPr>
          <a:xfrm>
            <a:off x="612569" y="723207"/>
            <a:ext cx="11161420" cy="549412"/>
          </a:xfrm>
        </p:spPr>
        <p:txBody>
          <a:bodyPr/>
          <a:lstStyle/>
          <a:p>
            <a:r>
              <a:rPr lang="en-US" cap="none" dirty="0"/>
              <a:t>EuVeM2022:  </a:t>
            </a:r>
            <a:r>
              <a:rPr lang="en-US" sz="2400" cap="none" dirty="0"/>
              <a:t>European Velocity Model 2022 - A 3D Velocity Field Model for Europe</a:t>
            </a:r>
            <a:endParaRPr lang="en-US" sz="2400" b="1" i="1" cap="none" dirty="0">
              <a:solidFill>
                <a:srgbClr val="0070C0"/>
              </a:solidFill>
              <a:latin typeface="Palace Script MT" panose="030303020206070C0B05" pitchFamily="66" charset="0"/>
            </a:endParaRPr>
          </a:p>
        </p:txBody>
      </p:sp>
      <p:sp>
        <p:nvSpPr>
          <p:cNvPr id="3" name="Platshållare för innehåll 2">
            <a:extLst>
              <a:ext uri="{FF2B5EF4-FFF2-40B4-BE49-F238E27FC236}">
                <a16:creationId xmlns:a16="http://schemas.microsoft.com/office/drawing/2014/main" id="{3F928D95-8767-44C1-9FB7-BAD1698A264B}"/>
              </a:ext>
            </a:extLst>
          </p:cNvPr>
          <p:cNvSpPr>
            <a:spLocks noGrp="1"/>
          </p:cNvSpPr>
          <p:nvPr>
            <p:ph idx="1"/>
          </p:nvPr>
        </p:nvSpPr>
        <p:spPr>
          <a:xfrm>
            <a:off x="5735782" y="1415133"/>
            <a:ext cx="6456217" cy="5349349"/>
          </a:xfrm>
        </p:spPr>
        <p:txBody>
          <a:bodyPr/>
          <a:lstStyle/>
          <a:p>
            <a:pPr marL="342900" indent="-342900">
              <a:spcBef>
                <a:spcPts val="600"/>
              </a:spcBef>
              <a:buFont typeface="Arial" panose="020B0604020202020204" pitchFamily="34" charset="0"/>
              <a:buChar char="•"/>
            </a:pPr>
            <a:endParaRPr lang="en-US" sz="2400" dirty="0"/>
          </a:p>
          <a:p>
            <a:pPr marL="342900" indent="-342900">
              <a:spcBef>
                <a:spcPts val="600"/>
              </a:spcBef>
              <a:buFont typeface="Arial" panose="020B0604020202020204" pitchFamily="34" charset="0"/>
              <a:buChar char="•"/>
            </a:pPr>
            <a:r>
              <a:rPr lang="en-US" sz="2400" dirty="0"/>
              <a:t>Gridded deformation model derived from GNSS station velocities using collocation methodology</a:t>
            </a:r>
          </a:p>
          <a:p>
            <a:pPr marL="342900" indent="-342900">
              <a:spcBef>
                <a:spcPts val="600"/>
              </a:spcBef>
              <a:buFont typeface="Arial" panose="020B0604020202020204" pitchFamily="34" charset="0"/>
              <a:buChar char="•"/>
            </a:pPr>
            <a:r>
              <a:rPr lang="en-US" sz="2400" dirty="0"/>
              <a:t>Intended for booth scientific use, as well as for practical geodetic needs (</a:t>
            </a:r>
            <a:r>
              <a:rPr lang="en-US" sz="2400" i="1" dirty="0">
                <a:solidFill>
                  <a:schemeClr val="bg1">
                    <a:lumMod val="65000"/>
                  </a:schemeClr>
                </a:solidFill>
              </a:rPr>
              <a:t>coordinate transformations</a:t>
            </a:r>
            <a:r>
              <a:rPr lang="en-US" sz="2400" dirty="0"/>
              <a:t>)</a:t>
            </a:r>
          </a:p>
          <a:p>
            <a:pPr marL="342900" indent="-342900">
              <a:spcBef>
                <a:spcPts val="600"/>
              </a:spcBef>
              <a:buFont typeface="Arial" panose="020B0604020202020204" pitchFamily="34" charset="0"/>
              <a:buChar char="•"/>
            </a:pPr>
            <a:r>
              <a:rPr lang="en-US" sz="2400" dirty="0">
                <a:solidFill>
                  <a:schemeClr val="bg1">
                    <a:lumMod val="65000"/>
                  </a:schemeClr>
                </a:solidFill>
              </a:rPr>
              <a:t>Some steps remains for easy use in coordinate transformations</a:t>
            </a:r>
          </a:p>
          <a:p>
            <a:pPr marL="342900" indent="-342900">
              <a:spcBef>
                <a:spcPts val="600"/>
              </a:spcBef>
              <a:buFont typeface="Arial" panose="020B0604020202020204" pitchFamily="34" charset="0"/>
              <a:buChar char="•"/>
            </a:pPr>
            <a:r>
              <a:rPr lang="en-US" sz="2400" dirty="0">
                <a:highlight>
                  <a:srgbClr val="FFFF00"/>
                </a:highlight>
              </a:rPr>
              <a:t>Presentation by </a:t>
            </a:r>
            <a:r>
              <a:rPr lang="en-US" sz="2400" dirty="0" err="1">
                <a:highlight>
                  <a:srgbClr val="FFFF00"/>
                </a:highlight>
              </a:rPr>
              <a:t>Rebekka</a:t>
            </a:r>
            <a:r>
              <a:rPr lang="en-US" sz="2400" dirty="0">
                <a:highlight>
                  <a:srgbClr val="FFFF00"/>
                </a:highlight>
              </a:rPr>
              <a:t> Steffen after the coffee-break!</a:t>
            </a:r>
          </a:p>
          <a:p>
            <a:pPr marL="342900" indent="-342900">
              <a:spcBef>
                <a:spcPts val="600"/>
              </a:spcBef>
              <a:buFont typeface="Arial" panose="020B0604020202020204" pitchFamily="34" charset="0"/>
              <a:buChar char="•"/>
            </a:pPr>
            <a:endParaRPr lang="en-US" sz="2400" dirty="0"/>
          </a:p>
        </p:txBody>
      </p:sp>
      <p:pic>
        <p:nvPicPr>
          <p:cNvPr id="6" name="Bildobjekt 5">
            <a:extLst>
              <a:ext uri="{FF2B5EF4-FFF2-40B4-BE49-F238E27FC236}">
                <a16:creationId xmlns:a16="http://schemas.microsoft.com/office/drawing/2014/main" id="{729DCD56-B0B9-45A9-804C-CF4C59A40A44}"/>
              </a:ext>
            </a:extLst>
          </p:cNvPr>
          <p:cNvPicPr>
            <a:picLocks noChangeAspect="1"/>
          </p:cNvPicPr>
          <p:nvPr/>
        </p:nvPicPr>
        <p:blipFill>
          <a:blip r:embed="rId2"/>
          <a:stretch>
            <a:fillRect/>
          </a:stretch>
        </p:blipFill>
        <p:spPr>
          <a:xfrm>
            <a:off x="0" y="1378080"/>
            <a:ext cx="5369169" cy="5479920"/>
          </a:xfrm>
          <a:prstGeom prst="rect">
            <a:avLst/>
          </a:prstGeom>
        </p:spPr>
      </p:pic>
    </p:spTree>
    <p:extLst>
      <p:ext uri="{BB962C8B-B14F-4D97-AF65-F5344CB8AC3E}">
        <p14:creationId xmlns:p14="http://schemas.microsoft.com/office/powerpoint/2010/main" val="8176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75593-15AF-4E08-BA96-823EA4B42EDB}"/>
              </a:ext>
            </a:extLst>
          </p:cNvPr>
          <p:cNvSpPr>
            <a:spLocks noGrp="1"/>
          </p:cNvSpPr>
          <p:nvPr>
            <p:ph type="title"/>
          </p:nvPr>
        </p:nvSpPr>
        <p:spPr>
          <a:xfrm>
            <a:off x="612569" y="723207"/>
            <a:ext cx="10515600" cy="549412"/>
          </a:xfrm>
        </p:spPr>
        <p:txBody>
          <a:bodyPr/>
          <a:lstStyle/>
          <a:p>
            <a:r>
              <a:rPr lang="en-US" cap="none" dirty="0"/>
              <a:t>Maintenance of ETRS89 </a:t>
            </a:r>
            <a:r>
              <a:rPr lang="en-US" cap="none" dirty="0">
                <a:latin typeface="Times New Roman" panose="02020603050405020304" pitchFamily="18" charset="0"/>
                <a:cs typeface="Times New Roman" panose="02020603050405020304" pitchFamily="18" charset="0"/>
              </a:rPr>
              <a:t>→</a:t>
            </a:r>
            <a:r>
              <a:rPr lang="en-US" cap="none" dirty="0"/>
              <a:t> EPN-Repro3</a:t>
            </a:r>
          </a:p>
        </p:txBody>
      </p:sp>
      <p:sp>
        <p:nvSpPr>
          <p:cNvPr id="3" name="Platshållare för innehåll 2">
            <a:extLst>
              <a:ext uri="{FF2B5EF4-FFF2-40B4-BE49-F238E27FC236}">
                <a16:creationId xmlns:a16="http://schemas.microsoft.com/office/drawing/2014/main" id="{6473922A-295A-453D-9357-30E06C2B3C95}"/>
              </a:ext>
            </a:extLst>
          </p:cNvPr>
          <p:cNvSpPr>
            <a:spLocks noGrp="1"/>
          </p:cNvSpPr>
          <p:nvPr>
            <p:ph idx="1"/>
          </p:nvPr>
        </p:nvSpPr>
        <p:spPr>
          <a:xfrm>
            <a:off x="612569" y="1415133"/>
            <a:ext cx="10976680" cy="4874803"/>
          </a:xfrm>
        </p:spPr>
        <p:txBody>
          <a:bodyPr/>
          <a:lstStyle/>
          <a:p>
            <a:pPr marL="342900" indent="-342900">
              <a:spcBef>
                <a:spcPts val="600"/>
              </a:spcBef>
              <a:buFont typeface="Arial" panose="020B0604020202020204" pitchFamily="34" charset="0"/>
              <a:buChar char="•"/>
            </a:pPr>
            <a:r>
              <a:rPr lang="en-US" sz="2400" dirty="0"/>
              <a:t>A geodetic reference frame based on active GNSS stations requires that provided </a:t>
            </a:r>
            <a:r>
              <a:rPr lang="en-US" sz="2400" dirty="0">
                <a:highlight>
                  <a:srgbClr val="E7E6E6"/>
                </a:highlight>
              </a:rPr>
              <a:t>coordinates are consistent with state-of-the-art processing </a:t>
            </a:r>
            <a:r>
              <a:rPr lang="en-US" sz="2400" dirty="0"/>
              <a:t>methods and models</a:t>
            </a:r>
          </a:p>
          <a:p>
            <a:pPr marL="342900" indent="-342900">
              <a:spcBef>
                <a:spcPts val="600"/>
              </a:spcBef>
              <a:buFont typeface="Arial" panose="020B0604020202020204" pitchFamily="34" charset="0"/>
              <a:buChar char="•"/>
            </a:pPr>
            <a:r>
              <a:rPr lang="en-GB" sz="2400" dirty="0"/>
              <a:t>Since these methods and models develops over time (</a:t>
            </a:r>
            <a:r>
              <a:rPr lang="en-GB" sz="2400" i="1" dirty="0">
                <a:solidFill>
                  <a:schemeClr val="bg1">
                    <a:lumMod val="65000"/>
                  </a:schemeClr>
                </a:solidFill>
              </a:rPr>
              <a:t>and the observing system – the satellite systems – change</a:t>
            </a:r>
            <a:r>
              <a:rPr lang="en-GB" sz="2400" dirty="0"/>
              <a:t>), maintenance</a:t>
            </a:r>
            <a:r>
              <a:rPr lang="en-US" sz="2400" dirty="0"/>
              <a:t> measures are required in order to have homogenous position time series from the active stations, and achieve reliable velocity estimates</a:t>
            </a:r>
          </a:p>
          <a:p>
            <a:pPr marL="342900" indent="-342900" algn="l">
              <a:spcBef>
                <a:spcPts val="600"/>
              </a:spcBef>
              <a:buFont typeface="Arial" panose="020B0604020202020204" pitchFamily="34" charset="0"/>
              <a:buChar char="•"/>
            </a:pPr>
            <a:r>
              <a:rPr lang="en-US" sz="2400" b="0" i="0" u="none" strike="noStrike" baseline="0" dirty="0">
                <a:solidFill>
                  <a:srgbClr val="000000"/>
                </a:solidFill>
              </a:rPr>
              <a:t>Sometimes just coordinate corrections may be sufficient, sometimes </a:t>
            </a:r>
            <a:r>
              <a:rPr lang="en-US" sz="2400" b="0" i="0" u="none" strike="noStrike" baseline="0" dirty="0">
                <a:solidFill>
                  <a:srgbClr val="000000"/>
                </a:solidFill>
                <a:highlight>
                  <a:srgbClr val="E7E6E6"/>
                </a:highlight>
              </a:rPr>
              <a:t>complete re-processing</a:t>
            </a:r>
            <a:r>
              <a:rPr lang="en-US" sz="2400" b="0" i="0" u="none" strike="noStrike" baseline="0" dirty="0">
                <a:solidFill>
                  <a:srgbClr val="000000"/>
                </a:solidFill>
              </a:rPr>
              <a:t> is required</a:t>
            </a:r>
          </a:p>
          <a:p>
            <a:pPr marL="342900" indent="-342900">
              <a:spcBef>
                <a:spcPts val="600"/>
              </a:spcBef>
              <a:buFont typeface="Arial" panose="020B0604020202020204" pitchFamily="34" charset="0"/>
              <a:buChar char="•"/>
            </a:pPr>
            <a:r>
              <a:rPr lang="en-US" sz="2400" b="0" i="0" u="none" strike="noStrike" baseline="0" dirty="0">
                <a:solidFill>
                  <a:srgbClr val="000000"/>
                </a:solidFill>
              </a:rPr>
              <a:t>Due to the availability of the ITRF2020 and reprocessed orbit and clock products, a consistent reprocessing of the entire EPN from 1996 to the present is considered necessary</a:t>
            </a:r>
            <a:endParaRPr lang="sv-SE" sz="2400" b="0" i="0" u="none" strike="noStrike" baseline="0" dirty="0">
              <a:solidFill>
                <a:srgbClr val="000000"/>
              </a:solidFill>
            </a:endParaRPr>
          </a:p>
          <a:p>
            <a:endParaRPr lang="en-US" sz="2400" dirty="0"/>
          </a:p>
        </p:txBody>
      </p:sp>
    </p:spTree>
    <p:extLst>
      <p:ext uri="{BB962C8B-B14F-4D97-AF65-F5344CB8AC3E}">
        <p14:creationId xmlns:p14="http://schemas.microsoft.com/office/powerpoint/2010/main" val="414880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75593-15AF-4E08-BA96-823EA4B42EDB}"/>
              </a:ext>
            </a:extLst>
          </p:cNvPr>
          <p:cNvSpPr>
            <a:spLocks noGrp="1"/>
          </p:cNvSpPr>
          <p:nvPr>
            <p:ph type="title"/>
          </p:nvPr>
        </p:nvSpPr>
        <p:spPr>
          <a:xfrm>
            <a:off x="612569" y="723207"/>
            <a:ext cx="10515600" cy="549412"/>
          </a:xfrm>
        </p:spPr>
        <p:txBody>
          <a:bodyPr/>
          <a:lstStyle/>
          <a:p>
            <a:r>
              <a:rPr lang="en-US" cap="none" dirty="0"/>
              <a:t>EPN Repro1 and Repro 2</a:t>
            </a:r>
          </a:p>
        </p:txBody>
      </p:sp>
      <p:sp>
        <p:nvSpPr>
          <p:cNvPr id="3" name="Platshållare för innehåll 2">
            <a:extLst>
              <a:ext uri="{FF2B5EF4-FFF2-40B4-BE49-F238E27FC236}">
                <a16:creationId xmlns:a16="http://schemas.microsoft.com/office/drawing/2014/main" id="{6473922A-295A-453D-9357-30E06C2B3C95}"/>
              </a:ext>
            </a:extLst>
          </p:cNvPr>
          <p:cNvSpPr>
            <a:spLocks noGrp="1"/>
          </p:cNvSpPr>
          <p:nvPr>
            <p:ph idx="1"/>
          </p:nvPr>
        </p:nvSpPr>
        <p:spPr>
          <a:xfrm>
            <a:off x="612568" y="1415133"/>
            <a:ext cx="11264357" cy="5345263"/>
          </a:xfrm>
        </p:spPr>
        <p:txBody>
          <a:bodyPr/>
          <a:lstStyle/>
          <a:p>
            <a:pPr marL="342900" indent="-342900">
              <a:spcBef>
                <a:spcPts val="600"/>
              </a:spcBef>
              <a:buFont typeface="Arial" panose="020B0604020202020204" pitchFamily="34" charset="0"/>
              <a:buChar char="•"/>
            </a:pPr>
            <a:r>
              <a:rPr lang="en-US" sz="2400" dirty="0"/>
              <a:t>EPN-Repro1: </a:t>
            </a:r>
          </a:p>
          <a:p>
            <a:pPr marL="800100" lvl="2" indent="-342900">
              <a:spcBef>
                <a:spcPts val="600"/>
              </a:spcBef>
              <a:buFont typeface="Courier New" panose="02070309020205020404" pitchFamily="49" charset="0"/>
              <a:buChar char="o"/>
            </a:pPr>
            <a:r>
              <a:rPr lang="en-US" sz="2200" dirty="0"/>
              <a:t>Period: Jan. 1996 - </a:t>
            </a:r>
            <a:r>
              <a:rPr lang="en-US" sz="2200" dirty="0">
                <a:highlight>
                  <a:srgbClr val="E7E6E6"/>
                </a:highlight>
              </a:rPr>
              <a:t>Jan. 2007 </a:t>
            </a:r>
            <a:r>
              <a:rPr lang="en-US" sz="2200" dirty="0"/>
              <a:t>(GPS week 834 - 1408) </a:t>
            </a:r>
          </a:p>
          <a:p>
            <a:pPr marL="800100" lvl="2" indent="-342900">
              <a:spcBef>
                <a:spcPts val="600"/>
              </a:spcBef>
              <a:buFont typeface="Courier New" panose="02070309020205020404" pitchFamily="49" charset="0"/>
              <a:buChar char="o"/>
            </a:pPr>
            <a:r>
              <a:rPr lang="en-US" sz="2200" dirty="0"/>
              <a:t>Reference Frame: </a:t>
            </a:r>
            <a:r>
              <a:rPr lang="en-US" sz="2200" b="1" dirty="0"/>
              <a:t>IGS05</a:t>
            </a:r>
            <a:r>
              <a:rPr lang="en-US" sz="2200" dirty="0"/>
              <a:t>; Antenna calibration: </a:t>
            </a:r>
            <a:r>
              <a:rPr lang="en-US" sz="2200" b="1" dirty="0"/>
              <a:t>epn_05.atx </a:t>
            </a:r>
            <a:r>
              <a:rPr lang="en-US" sz="2200" b="1" dirty="0">
                <a:highlight>
                  <a:srgbClr val="FFFF00"/>
                </a:highlight>
              </a:rPr>
              <a:t>(individual)</a:t>
            </a:r>
          </a:p>
          <a:p>
            <a:pPr marL="800100" lvl="2" indent="-342900">
              <a:spcBef>
                <a:spcPts val="600"/>
              </a:spcBef>
              <a:buFont typeface="Courier New" panose="02070309020205020404" pitchFamily="49" charset="0"/>
              <a:buChar char="o"/>
            </a:pPr>
            <a:r>
              <a:rPr lang="en-US" sz="2200" dirty="0"/>
              <a:t>Solutions based on subnetworks (distributed processing) were provided</a:t>
            </a:r>
          </a:p>
          <a:p>
            <a:pPr marL="800100" lvl="3" indent="-342900">
              <a:spcBef>
                <a:spcPts val="600"/>
              </a:spcBef>
              <a:buFont typeface="Courier New" panose="02070309020205020404" pitchFamily="49" charset="0"/>
              <a:buChar char="o"/>
            </a:pPr>
            <a:r>
              <a:rPr lang="en-US" sz="2200" dirty="0"/>
              <a:t>Bernese: 14 / GAMIT:2 / GIPSY:2,		</a:t>
            </a:r>
            <a:r>
              <a:rPr lang="en-US" sz="2200" dirty="0">
                <a:solidFill>
                  <a:srgbClr val="00B0F0"/>
                </a:solidFill>
              </a:rPr>
              <a:t>finalized in 2012</a:t>
            </a:r>
          </a:p>
          <a:p>
            <a:pPr marL="800100" lvl="3" indent="-342900">
              <a:spcBef>
                <a:spcPts val="600"/>
              </a:spcBef>
              <a:buFont typeface="Courier New" panose="02070309020205020404" pitchFamily="49" charset="0"/>
              <a:buChar char="o"/>
            </a:pPr>
            <a:r>
              <a:rPr lang="en-US" sz="2200" dirty="0"/>
              <a:t>Strategy for Repro and Operational analysis similar </a:t>
            </a:r>
            <a:r>
              <a:rPr lang="en-US" sz="2200" dirty="0">
                <a:latin typeface="Times New Roman" panose="02020603050405020304" pitchFamily="18" charset="0"/>
                <a:cs typeface="Times New Roman" panose="02020603050405020304" pitchFamily="18" charset="0"/>
              </a:rPr>
              <a:t>→</a:t>
            </a:r>
            <a:r>
              <a:rPr lang="en-US" sz="2200" dirty="0"/>
              <a:t> </a:t>
            </a:r>
            <a:r>
              <a:rPr lang="en-US" sz="2200" dirty="0">
                <a:highlight>
                  <a:srgbClr val="E7E6E6"/>
                </a:highlight>
              </a:rPr>
              <a:t>smooth transition</a:t>
            </a:r>
            <a:r>
              <a:rPr lang="en-US" sz="2200" dirty="0"/>
              <a:t> at the change from Repro to Operational in position time series </a:t>
            </a:r>
          </a:p>
          <a:p>
            <a:pPr marL="342900" indent="-342900">
              <a:spcBef>
                <a:spcPts val="600"/>
              </a:spcBef>
              <a:spcAft>
                <a:spcPts val="600"/>
              </a:spcAft>
              <a:buFont typeface="Arial" panose="020B0604020202020204" pitchFamily="34" charset="0"/>
              <a:buChar char="•"/>
            </a:pPr>
            <a:r>
              <a:rPr lang="en-US" sz="2400" dirty="0"/>
              <a:t>EPN-Repro2:</a:t>
            </a:r>
          </a:p>
          <a:p>
            <a:pPr lvl="2" indent="-457200">
              <a:spcBef>
                <a:spcPts val="600"/>
              </a:spcBef>
              <a:buFont typeface="Courier New" panose="02070309020205020404" pitchFamily="49" charset="0"/>
              <a:buChar char="o"/>
            </a:pPr>
            <a:r>
              <a:rPr lang="en-US" sz="2200" dirty="0"/>
              <a:t>Period: Jan. 1996 - </a:t>
            </a:r>
            <a:r>
              <a:rPr lang="en-US" sz="2200" dirty="0">
                <a:highlight>
                  <a:srgbClr val="E7E6E6"/>
                </a:highlight>
              </a:rPr>
              <a:t>Dec. 2014 </a:t>
            </a:r>
            <a:r>
              <a:rPr lang="en-US" sz="2200" dirty="0"/>
              <a:t>(GPS week 834 – 1824)</a:t>
            </a:r>
          </a:p>
          <a:p>
            <a:pPr lvl="2" indent="-457200">
              <a:spcBef>
                <a:spcPts val="600"/>
              </a:spcBef>
              <a:buFont typeface="Courier New" panose="02070309020205020404" pitchFamily="49" charset="0"/>
              <a:buChar char="o"/>
            </a:pPr>
            <a:r>
              <a:rPr lang="en-US" sz="2200" dirty="0"/>
              <a:t>Reference Frame: </a:t>
            </a:r>
            <a:r>
              <a:rPr lang="en-US" sz="2200" b="1" dirty="0"/>
              <a:t>IGb08</a:t>
            </a:r>
            <a:r>
              <a:rPr lang="en-US" sz="2200" dirty="0"/>
              <a:t>; Antenna calibration: </a:t>
            </a:r>
            <a:r>
              <a:rPr lang="en-US" sz="2200" b="1" dirty="0"/>
              <a:t>epn_08.atx </a:t>
            </a:r>
            <a:r>
              <a:rPr lang="en-US" sz="2200" b="1" dirty="0">
                <a:highlight>
                  <a:srgbClr val="FFFF00"/>
                </a:highlight>
              </a:rPr>
              <a:t>(individual)</a:t>
            </a:r>
          </a:p>
          <a:p>
            <a:pPr lvl="2" indent="-457200">
              <a:spcBef>
                <a:spcPts val="600"/>
              </a:spcBef>
              <a:buFont typeface="Courier New" panose="02070309020205020404" pitchFamily="49" charset="0"/>
              <a:buChar char="o"/>
            </a:pPr>
            <a:r>
              <a:rPr lang="en-US" sz="2200" dirty="0"/>
              <a:t>5 solutions provided, (</a:t>
            </a:r>
            <a:r>
              <a:rPr lang="en-US" sz="2200" b="1" i="1" dirty="0"/>
              <a:t>3 Full-EPN </a:t>
            </a:r>
            <a:r>
              <a:rPr lang="en-US" sz="2200" dirty="0"/>
              <a:t>solutions based on GAMIT, GIPSY and Bernese, plus 2 subnetworks based on Bernese) 			</a:t>
            </a:r>
            <a:r>
              <a:rPr lang="en-US" sz="2200" dirty="0">
                <a:solidFill>
                  <a:srgbClr val="00B0F0"/>
                </a:solidFill>
              </a:rPr>
              <a:t>finalized in 2016</a:t>
            </a:r>
          </a:p>
          <a:p>
            <a:pPr lvl="2" indent="-457200">
              <a:spcBef>
                <a:spcPts val="600"/>
              </a:spcBef>
              <a:buFont typeface="Courier New" panose="02070309020205020404" pitchFamily="49" charset="0"/>
              <a:buChar char="o"/>
            </a:pPr>
            <a:r>
              <a:rPr lang="en-US" sz="2200" dirty="0"/>
              <a:t>Reprocessed solutions agreed well, but </a:t>
            </a:r>
            <a:r>
              <a:rPr lang="en-US" sz="2200" dirty="0">
                <a:highlight>
                  <a:srgbClr val="E7E6E6"/>
                </a:highlight>
              </a:rPr>
              <a:t>inconsistencies</a:t>
            </a:r>
            <a:r>
              <a:rPr lang="en-US" sz="2200" dirty="0"/>
              <a:t> occurred at transition to operational solutions</a:t>
            </a:r>
            <a:endParaRPr lang="de-DE" sz="2200" dirty="0"/>
          </a:p>
        </p:txBody>
      </p:sp>
    </p:spTree>
    <p:extLst>
      <p:ext uri="{BB962C8B-B14F-4D97-AF65-F5344CB8AC3E}">
        <p14:creationId xmlns:p14="http://schemas.microsoft.com/office/powerpoint/2010/main" val="194851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75593-15AF-4E08-BA96-823EA4B42EDB}"/>
              </a:ext>
            </a:extLst>
          </p:cNvPr>
          <p:cNvSpPr>
            <a:spLocks noGrp="1"/>
          </p:cNvSpPr>
          <p:nvPr>
            <p:ph type="title"/>
          </p:nvPr>
        </p:nvSpPr>
        <p:spPr>
          <a:xfrm>
            <a:off x="612569" y="723207"/>
            <a:ext cx="10515600" cy="549412"/>
          </a:xfrm>
        </p:spPr>
        <p:txBody>
          <a:bodyPr/>
          <a:lstStyle/>
          <a:p>
            <a:r>
              <a:rPr lang="en-US" cap="none" dirty="0"/>
              <a:t>Considerations for EPN-Repro3</a:t>
            </a:r>
          </a:p>
        </p:txBody>
      </p:sp>
      <p:sp>
        <p:nvSpPr>
          <p:cNvPr id="3" name="Platshållare för innehåll 2">
            <a:extLst>
              <a:ext uri="{FF2B5EF4-FFF2-40B4-BE49-F238E27FC236}">
                <a16:creationId xmlns:a16="http://schemas.microsoft.com/office/drawing/2014/main" id="{6473922A-295A-453D-9357-30E06C2B3C95}"/>
              </a:ext>
            </a:extLst>
          </p:cNvPr>
          <p:cNvSpPr>
            <a:spLocks noGrp="1"/>
          </p:cNvSpPr>
          <p:nvPr>
            <p:ph idx="1"/>
          </p:nvPr>
        </p:nvSpPr>
        <p:spPr>
          <a:xfrm>
            <a:off x="612569" y="1415133"/>
            <a:ext cx="10926288" cy="4874803"/>
          </a:xfrm>
        </p:spPr>
        <p:txBody>
          <a:bodyPr/>
          <a:lstStyle/>
          <a:p>
            <a:pPr marL="342900" indent="-342900">
              <a:buFont typeface="Arial" panose="020B0604020202020204" pitchFamily="34" charset="0"/>
              <a:buChar char="•"/>
            </a:pPr>
            <a:r>
              <a:rPr lang="en-US" sz="2400" dirty="0"/>
              <a:t>Consistent analysis between Repro3 and the operational analysis (</a:t>
            </a:r>
            <a:r>
              <a:rPr lang="en-US" sz="2400" i="1" dirty="0">
                <a:solidFill>
                  <a:schemeClr val="bg1">
                    <a:lumMod val="65000"/>
                  </a:schemeClr>
                </a:solidFill>
              </a:rPr>
              <a:t>software and sub-networks</a:t>
            </a:r>
            <a:r>
              <a:rPr lang="en-US" sz="2400" dirty="0"/>
              <a:t>)</a:t>
            </a:r>
          </a:p>
          <a:p>
            <a:pPr marL="342900" indent="-342900">
              <a:buFont typeface="Arial" panose="020B0604020202020204" pitchFamily="34" charset="0"/>
              <a:buChar char="•"/>
            </a:pPr>
            <a:r>
              <a:rPr lang="en-US" sz="2400" dirty="0"/>
              <a:t>Antenna Phase Center Variation/Offset (PCV/PCO) models: </a:t>
            </a:r>
            <a:r>
              <a:rPr lang="en-US" sz="2400" dirty="0">
                <a:highlight>
                  <a:srgbClr val="FFFF00"/>
                </a:highlight>
              </a:rPr>
              <a:t>individual</a:t>
            </a:r>
            <a:r>
              <a:rPr lang="en-US" sz="2400" dirty="0"/>
              <a:t> or </a:t>
            </a:r>
            <a:r>
              <a:rPr lang="en-US" sz="2400" dirty="0">
                <a:highlight>
                  <a:srgbClr val="FFFF00"/>
                </a:highlight>
              </a:rPr>
              <a:t>type-mean</a:t>
            </a:r>
            <a:r>
              <a:rPr lang="en-US" sz="2400" dirty="0"/>
              <a:t>?</a:t>
            </a:r>
          </a:p>
          <a:p>
            <a:pPr marL="342900" indent="-342900">
              <a:buFont typeface="Arial" panose="020B0604020202020204" pitchFamily="34" charset="0"/>
              <a:buChar char="•"/>
            </a:pPr>
            <a:r>
              <a:rPr lang="en-US" sz="2400" dirty="0"/>
              <a:t>EPN has applied individual calibrations where available</a:t>
            </a:r>
          </a:p>
          <a:p>
            <a:pPr marL="342900" indent="-342900">
              <a:buFont typeface="Arial" panose="020B0604020202020204" pitchFamily="34" charset="0"/>
              <a:buChar char="•"/>
            </a:pPr>
            <a:r>
              <a:rPr lang="en-US" sz="2400" dirty="0"/>
              <a:t>For proper reference frame realization (</a:t>
            </a:r>
            <a:r>
              <a:rPr lang="en-US" sz="2400" dirty="0">
                <a:solidFill>
                  <a:schemeClr val="bg1">
                    <a:lumMod val="65000"/>
                  </a:schemeClr>
                </a:solidFill>
              </a:rPr>
              <a:t>to “igs2020”</a:t>
            </a:r>
            <a:r>
              <a:rPr lang="en-US" sz="2400" dirty="0"/>
              <a:t>), consistent analysis with IGS is beneficial/required</a:t>
            </a:r>
          </a:p>
          <a:p>
            <a:pPr marL="342900" indent="-342900">
              <a:buFont typeface="Arial" panose="020B0604020202020204" pitchFamily="34" charset="0"/>
              <a:buChar char="•"/>
            </a:pPr>
            <a:r>
              <a:rPr lang="en-US" sz="2400" dirty="0"/>
              <a:t>Existing individual calibrations may not include “new” GNSS frequencies (</a:t>
            </a:r>
            <a:r>
              <a:rPr lang="en-US" sz="2400" i="1" dirty="0">
                <a:solidFill>
                  <a:schemeClr val="bg1">
                    <a:lumMod val="65000"/>
                  </a:schemeClr>
                </a:solidFill>
              </a:rPr>
              <a:t>Multi frequency GNSS</a:t>
            </a:r>
            <a:r>
              <a:rPr lang="en-US" sz="2400" dirty="0"/>
              <a:t>) </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a:solidFill>
                  <a:srgbClr val="00B050"/>
                </a:solidFill>
              </a:rPr>
              <a:t>see next slide</a:t>
            </a:r>
          </a:p>
          <a:p>
            <a:pPr marL="342900" indent="-342900">
              <a:buFont typeface="Arial" panose="020B0604020202020204" pitchFamily="34" charset="0"/>
              <a:buChar char="•"/>
            </a:pPr>
            <a:r>
              <a:rPr lang="en-US" sz="2400" dirty="0"/>
              <a:t>Conclusion: </a:t>
            </a:r>
            <a:r>
              <a:rPr lang="en-US" sz="2400" dirty="0">
                <a:highlight>
                  <a:srgbClr val="FFFF00"/>
                </a:highlight>
              </a:rPr>
              <a:t>type mean antenna models preferred</a:t>
            </a:r>
            <a:r>
              <a:rPr lang="en-US" sz="2400" dirty="0"/>
              <a:t>! </a:t>
            </a:r>
          </a:p>
        </p:txBody>
      </p:sp>
    </p:spTree>
    <p:extLst>
      <p:ext uri="{BB962C8B-B14F-4D97-AF65-F5344CB8AC3E}">
        <p14:creationId xmlns:p14="http://schemas.microsoft.com/office/powerpoint/2010/main" val="318821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AB1040-F8FD-410B-B0B6-CEFAF42730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1067" y="1349845"/>
            <a:ext cx="12192000" cy="3048000"/>
          </a:xfrm>
          <a:prstGeom prst="rect">
            <a:avLst/>
          </a:prstGeom>
        </p:spPr>
      </p:pic>
      <p:pic>
        <p:nvPicPr>
          <p:cNvPr id="9" name="Picture 8">
            <a:extLst>
              <a:ext uri="{FF2B5EF4-FFF2-40B4-BE49-F238E27FC236}">
                <a16:creationId xmlns:a16="http://schemas.microsoft.com/office/drawing/2014/main" id="{0CE969AB-28B4-43C7-A1A9-3FE7B66215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1067" y="3810000"/>
            <a:ext cx="12192000" cy="3048000"/>
          </a:xfrm>
          <a:prstGeom prst="rect">
            <a:avLst/>
          </a:prstGeom>
        </p:spPr>
      </p:pic>
      <p:sp>
        <p:nvSpPr>
          <p:cNvPr id="10" name="TextBox 9">
            <a:extLst>
              <a:ext uri="{FF2B5EF4-FFF2-40B4-BE49-F238E27FC236}">
                <a16:creationId xmlns:a16="http://schemas.microsoft.com/office/drawing/2014/main" id="{893F3B0B-7FE8-4C43-9085-C19B19FDC623}"/>
              </a:ext>
            </a:extLst>
          </p:cNvPr>
          <p:cNvSpPr txBox="1"/>
          <p:nvPr/>
        </p:nvSpPr>
        <p:spPr>
          <a:xfrm>
            <a:off x="6611929" y="1950515"/>
            <a:ext cx="3236938" cy="923330"/>
          </a:xfrm>
          <a:prstGeom prst="rect">
            <a:avLst/>
          </a:prstGeom>
          <a:noFill/>
        </p:spPr>
        <p:txBody>
          <a:bodyPr wrap="square" rtlCol="0">
            <a:spAutoFit/>
          </a:bodyPr>
          <a:lstStyle/>
          <a:p>
            <a:pPr algn="ctr"/>
            <a:r>
              <a:rPr lang="en-US" dirty="0"/>
              <a:t>Calibrated Frequencies from the Individual Antenna Calibrations available </a:t>
            </a:r>
            <a:r>
              <a:rPr lang="en-US" sz="1800" dirty="0"/>
              <a:t>@ EPN CB</a:t>
            </a:r>
            <a:endParaRPr lang="en-US" dirty="0"/>
          </a:p>
        </p:txBody>
      </p:sp>
      <p:sp>
        <p:nvSpPr>
          <p:cNvPr id="11" name="TextBox 10">
            <a:extLst>
              <a:ext uri="{FF2B5EF4-FFF2-40B4-BE49-F238E27FC236}">
                <a16:creationId xmlns:a16="http://schemas.microsoft.com/office/drawing/2014/main" id="{17D9C8A3-7222-4411-AD6D-FA6A897E4BF0}"/>
              </a:ext>
            </a:extLst>
          </p:cNvPr>
          <p:cNvSpPr txBox="1"/>
          <p:nvPr/>
        </p:nvSpPr>
        <p:spPr>
          <a:xfrm>
            <a:off x="10228845" y="4298850"/>
            <a:ext cx="1967992" cy="1754326"/>
          </a:xfrm>
          <a:prstGeom prst="rect">
            <a:avLst/>
          </a:prstGeom>
          <a:noFill/>
        </p:spPr>
        <p:txBody>
          <a:bodyPr wrap="square" rtlCol="0">
            <a:spAutoFit/>
          </a:bodyPr>
          <a:lstStyle/>
          <a:p>
            <a:r>
              <a:rPr lang="en-US" dirty="0"/>
              <a:t>Calibrated </a:t>
            </a:r>
            <a:r>
              <a:rPr lang="en-US" dirty="0" err="1"/>
              <a:t>fre-quencies</a:t>
            </a:r>
            <a:r>
              <a:rPr lang="en-US" dirty="0"/>
              <a:t> from the file igsR3.atx for the same antenna/</a:t>
            </a:r>
            <a:r>
              <a:rPr lang="en-US" dirty="0" err="1"/>
              <a:t>radome</a:t>
            </a:r>
            <a:r>
              <a:rPr lang="en-US" dirty="0"/>
              <a:t> types</a:t>
            </a:r>
          </a:p>
        </p:txBody>
      </p:sp>
      <p:sp>
        <p:nvSpPr>
          <p:cNvPr id="13" name="Rectangle 12">
            <a:extLst>
              <a:ext uri="{FF2B5EF4-FFF2-40B4-BE49-F238E27FC236}">
                <a16:creationId xmlns:a16="http://schemas.microsoft.com/office/drawing/2014/main" id="{75ED85EA-752A-4EC8-88FE-970183A6BF88}"/>
              </a:ext>
            </a:extLst>
          </p:cNvPr>
          <p:cNvSpPr/>
          <p:nvPr/>
        </p:nvSpPr>
        <p:spPr>
          <a:xfrm>
            <a:off x="1174911" y="1728858"/>
            <a:ext cx="972000" cy="4918432"/>
          </a:xfrm>
          <a:prstGeom prst="rect">
            <a:avLst/>
          </a:prstGeom>
          <a:solidFill>
            <a:schemeClr val="accent1">
              <a:lumMod val="60000"/>
              <a:lumOff val="40000"/>
              <a:alpha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2701AB-F690-42D2-87DC-89F70FE2AE66}"/>
              </a:ext>
            </a:extLst>
          </p:cNvPr>
          <p:cNvSpPr/>
          <p:nvPr/>
        </p:nvSpPr>
        <p:spPr>
          <a:xfrm>
            <a:off x="2184347" y="1728858"/>
            <a:ext cx="1620000" cy="4918432"/>
          </a:xfrm>
          <a:prstGeom prst="rect">
            <a:avLst/>
          </a:prstGeom>
          <a:solidFill>
            <a:srgbClr val="FF0000">
              <a:alpha val="1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0720B4-927B-4282-94C8-E7972B750E34}"/>
              </a:ext>
            </a:extLst>
          </p:cNvPr>
          <p:cNvSpPr/>
          <p:nvPr/>
        </p:nvSpPr>
        <p:spPr>
          <a:xfrm>
            <a:off x="3857153" y="1728858"/>
            <a:ext cx="1620000" cy="4918432"/>
          </a:xfrm>
          <a:prstGeom prst="rect">
            <a:avLst/>
          </a:prstGeom>
          <a:solidFill>
            <a:schemeClr val="accent6">
              <a:alpha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1E303B-BA87-4EFE-9910-F2E885AC9C65}"/>
              </a:ext>
            </a:extLst>
          </p:cNvPr>
          <p:cNvSpPr txBox="1"/>
          <p:nvPr/>
        </p:nvSpPr>
        <p:spPr>
          <a:xfrm>
            <a:off x="1328817" y="1349845"/>
            <a:ext cx="554960" cy="369332"/>
          </a:xfrm>
          <a:prstGeom prst="rect">
            <a:avLst/>
          </a:prstGeom>
          <a:noFill/>
        </p:spPr>
        <p:txBody>
          <a:bodyPr wrap="none" rtlCol="0">
            <a:spAutoFit/>
          </a:bodyPr>
          <a:lstStyle/>
          <a:p>
            <a:r>
              <a:rPr lang="en-US" dirty="0">
                <a:solidFill>
                  <a:schemeClr val="accent1">
                    <a:lumMod val="75000"/>
                  </a:schemeClr>
                </a:solidFill>
              </a:rPr>
              <a:t>GPS</a:t>
            </a:r>
          </a:p>
        </p:txBody>
      </p:sp>
      <p:sp>
        <p:nvSpPr>
          <p:cNvPr id="16" name="TextBox 15">
            <a:extLst>
              <a:ext uri="{FF2B5EF4-FFF2-40B4-BE49-F238E27FC236}">
                <a16:creationId xmlns:a16="http://schemas.microsoft.com/office/drawing/2014/main" id="{674A469E-09BA-409F-8569-92A35F06AEC5}"/>
              </a:ext>
            </a:extLst>
          </p:cNvPr>
          <p:cNvSpPr txBox="1"/>
          <p:nvPr/>
        </p:nvSpPr>
        <p:spPr>
          <a:xfrm>
            <a:off x="2470932" y="1321355"/>
            <a:ext cx="1069267" cy="369332"/>
          </a:xfrm>
          <a:prstGeom prst="rect">
            <a:avLst/>
          </a:prstGeom>
          <a:noFill/>
        </p:spPr>
        <p:txBody>
          <a:bodyPr wrap="none" rtlCol="0">
            <a:spAutoFit/>
          </a:bodyPr>
          <a:lstStyle/>
          <a:p>
            <a:r>
              <a:rPr lang="en-US" dirty="0">
                <a:solidFill>
                  <a:srgbClr val="FF0000"/>
                </a:solidFill>
              </a:rPr>
              <a:t>GLONASS</a:t>
            </a:r>
          </a:p>
        </p:txBody>
      </p:sp>
      <p:sp>
        <p:nvSpPr>
          <p:cNvPr id="17" name="TextBox 16">
            <a:extLst>
              <a:ext uri="{FF2B5EF4-FFF2-40B4-BE49-F238E27FC236}">
                <a16:creationId xmlns:a16="http://schemas.microsoft.com/office/drawing/2014/main" id="{08F7576A-FD91-4224-9980-DF360B0FF0F9}"/>
              </a:ext>
            </a:extLst>
          </p:cNvPr>
          <p:cNvSpPr txBox="1"/>
          <p:nvPr/>
        </p:nvSpPr>
        <p:spPr>
          <a:xfrm>
            <a:off x="4297968" y="1342008"/>
            <a:ext cx="561372" cy="369332"/>
          </a:xfrm>
          <a:prstGeom prst="rect">
            <a:avLst/>
          </a:prstGeom>
          <a:noFill/>
        </p:spPr>
        <p:txBody>
          <a:bodyPr wrap="none" rtlCol="0">
            <a:spAutoFit/>
          </a:bodyPr>
          <a:lstStyle/>
          <a:p>
            <a:r>
              <a:rPr lang="en-US" dirty="0">
                <a:solidFill>
                  <a:srgbClr val="00B050"/>
                </a:solidFill>
              </a:rPr>
              <a:t>GAL</a:t>
            </a:r>
          </a:p>
        </p:txBody>
      </p:sp>
      <p:sp>
        <p:nvSpPr>
          <p:cNvPr id="6" name="TextBox 5">
            <a:extLst>
              <a:ext uri="{FF2B5EF4-FFF2-40B4-BE49-F238E27FC236}">
                <a16:creationId xmlns:a16="http://schemas.microsoft.com/office/drawing/2014/main" id="{A162853D-BCA6-4760-9171-7C211782C6EB}"/>
              </a:ext>
            </a:extLst>
          </p:cNvPr>
          <p:cNvSpPr txBox="1"/>
          <p:nvPr/>
        </p:nvSpPr>
        <p:spPr>
          <a:xfrm>
            <a:off x="5105400" y="397534"/>
            <a:ext cx="6014059" cy="1015663"/>
          </a:xfrm>
          <a:prstGeom prst="rect">
            <a:avLst/>
          </a:prstGeom>
          <a:noFill/>
        </p:spPr>
        <p:txBody>
          <a:bodyPr wrap="square" rtlCol="0">
            <a:spAutoFit/>
          </a:bodyPr>
          <a:lstStyle/>
          <a:p>
            <a:r>
              <a:rPr lang="en-US" sz="2000" dirty="0"/>
              <a:t>308 Individual Antenna Calibrations available @ EPN CB		</a:t>
            </a:r>
            <a:r>
              <a:rPr lang="en-US" sz="1600" dirty="0"/>
              <a:t>provided by J. Legrand</a:t>
            </a:r>
            <a:endParaRPr lang="en-US" sz="2000" dirty="0"/>
          </a:p>
          <a:p>
            <a:r>
              <a:rPr lang="en-US" sz="2000" dirty="0">
                <a:sym typeface="Symbol" panose="05050102010706020507" pitchFamily="18" charset="2"/>
              </a:rPr>
              <a:t>                 </a:t>
            </a:r>
            <a:r>
              <a:rPr lang="en-US" sz="2000" dirty="0"/>
              <a:t>42 different antenna/</a:t>
            </a:r>
            <a:r>
              <a:rPr lang="en-US" sz="2000" dirty="0" err="1"/>
              <a:t>radome</a:t>
            </a:r>
            <a:r>
              <a:rPr lang="en-US" sz="2000" dirty="0"/>
              <a:t> types</a:t>
            </a:r>
          </a:p>
        </p:txBody>
      </p:sp>
      <p:sp>
        <p:nvSpPr>
          <p:cNvPr id="18" name="TextBox 17">
            <a:extLst>
              <a:ext uri="{FF2B5EF4-FFF2-40B4-BE49-F238E27FC236}">
                <a16:creationId xmlns:a16="http://schemas.microsoft.com/office/drawing/2014/main" id="{6BFFED2C-61F6-4D7A-8C51-07E83CC28A24}"/>
              </a:ext>
            </a:extLst>
          </p:cNvPr>
          <p:cNvSpPr txBox="1"/>
          <p:nvPr/>
        </p:nvSpPr>
        <p:spPr>
          <a:xfrm rot="16200000">
            <a:off x="-1372545" y="3646237"/>
            <a:ext cx="3333053" cy="307777"/>
          </a:xfrm>
          <a:prstGeom prst="rect">
            <a:avLst/>
          </a:prstGeom>
          <a:noFill/>
        </p:spPr>
        <p:txBody>
          <a:bodyPr wrap="square" rtlCol="0">
            <a:spAutoFit/>
          </a:bodyPr>
          <a:lstStyle/>
          <a:p>
            <a:r>
              <a:rPr lang="en-US" sz="1400" dirty="0"/>
              <a:t># of calibrations for each frequency</a:t>
            </a:r>
          </a:p>
        </p:txBody>
      </p:sp>
    </p:spTree>
    <p:extLst>
      <p:ext uri="{BB962C8B-B14F-4D97-AF65-F5344CB8AC3E}">
        <p14:creationId xmlns:p14="http://schemas.microsoft.com/office/powerpoint/2010/main" val="396662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75593-15AF-4E08-BA96-823EA4B42EDB}"/>
              </a:ext>
            </a:extLst>
          </p:cNvPr>
          <p:cNvSpPr>
            <a:spLocks noGrp="1"/>
          </p:cNvSpPr>
          <p:nvPr>
            <p:ph type="title"/>
          </p:nvPr>
        </p:nvSpPr>
        <p:spPr>
          <a:xfrm>
            <a:off x="612569" y="723207"/>
            <a:ext cx="10515600" cy="549412"/>
          </a:xfrm>
        </p:spPr>
        <p:txBody>
          <a:bodyPr/>
          <a:lstStyle/>
          <a:p>
            <a:r>
              <a:rPr lang="en-US" cap="none" dirty="0"/>
              <a:t>Test of combining the Regional EPN with Global IGS</a:t>
            </a:r>
          </a:p>
        </p:txBody>
      </p:sp>
      <p:sp>
        <p:nvSpPr>
          <p:cNvPr id="3" name="Platshållare för innehåll 2">
            <a:extLst>
              <a:ext uri="{FF2B5EF4-FFF2-40B4-BE49-F238E27FC236}">
                <a16:creationId xmlns:a16="http://schemas.microsoft.com/office/drawing/2014/main" id="{6473922A-295A-453D-9357-30E06C2B3C95}"/>
              </a:ext>
            </a:extLst>
          </p:cNvPr>
          <p:cNvSpPr>
            <a:spLocks noGrp="1"/>
          </p:cNvSpPr>
          <p:nvPr>
            <p:ph idx="1"/>
          </p:nvPr>
        </p:nvSpPr>
        <p:spPr>
          <a:xfrm>
            <a:off x="612569" y="1415133"/>
            <a:ext cx="11109168" cy="4874803"/>
          </a:xfrm>
        </p:spPr>
        <p:txBody>
          <a:bodyPr/>
          <a:lstStyle/>
          <a:p>
            <a:pPr marL="342900" indent="-342900">
              <a:buFont typeface="Arial" panose="020B0604020202020204" pitchFamily="34" charset="0"/>
              <a:buChar char="•"/>
            </a:pPr>
            <a:r>
              <a:rPr lang="en-US" sz="2400" dirty="0"/>
              <a:t>Regional networks may suffer from “edge effects” at the outer regions of the network</a:t>
            </a:r>
          </a:p>
          <a:p>
            <a:pPr marL="342900" indent="-342900">
              <a:buFont typeface="Arial" panose="020B0604020202020204" pitchFamily="34" charset="0"/>
              <a:buChar char="•"/>
            </a:pPr>
            <a:r>
              <a:rPr lang="en-US" sz="2400" dirty="0"/>
              <a:t>The EPN also includes areas affected by Glacial Isostatic Adjustment (GIA), and “winter effects” (</a:t>
            </a:r>
            <a:r>
              <a:rPr lang="en-US" sz="2400" i="1" dirty="0">
                <a:solidFill>
                  <a:schemeClr val="bg1">
                    <a:lumMod val="65000"/>
                  </a:schemeClr>
                </a:solidFill>
              </a:rPr>
              <a:t>snow on the antenna</a:t>
            </a:r>
            <a:r>
              <a:rPr lang="en-US" sz="2400" dirty="0"/>
              <a:t>) at these outer areas (</a:t>
            </a:r>
            <a:r>
              <a:rPr lang="en-US" sz="2400" i="1" dirty="0">
                <a:solidFill>
                  <a:schemeClr val="bg1">
                    <a:lumMod val="65000"/>
                  </a:schemeClr>
                </a:solidFill>
              </a:rPr>
              <a:t>Fennoscandia, Iceland, Greenland</a:t>
            </a:r>
            <a:r>
              <a:rPr lang="en-US" sz="2400" dirty="0"/>
              <a:t>)</a:t>
            </a:r>
          </a:p>
          <a:p>
            <a:pPr marL="342900" indent="-342900">
              <a:buFont typeface="Arial" panose="020B0604020202020204" pitchFamily="34" charset="0"/>
              <a:buChar char="•"/>
            </a:pPr>
            <a:r>
              <a:rPr lang="en-US" sz="2400" dirty="0"/>
              <a:t>Reliable stations for reference frame realization may therefore be difficult</a:t>
            </a:r>
          </a:p>
          <a:p>
            <a:pPr marL="342900" indent="-342900">
              <a:buFont typeface="Arial" panose="020B0604020202020204" pitchFamily="34" charset="0"/>
              <a:buChar char="•"/>
            </a:pPr>
            <a:r>
              <a:rPr lang="en-US" sz="2400" dirty="0"/>
              <a:t>Global analysis have been discussed, but it requires a lot of efforts, and is basically the task for the IGS</a:t>
            </a:r>
          </a:p>
          <a:p>
            <a:pPr marL="342900" indent="-342900">
              <a:buFont typeface="Arial" panose="020B0604020202020204" pitchFamily="34" charset="0"/>
              <a:buChar char="•"/>
            </a:pPr>
            <a:r>
              <a:rPr lang="en-US" sz="2400" dirty="0"/>
              <a:t>But consistent analysis between EPN and IGS (</a:t>
            </a:r>
            <a:r>
              <a:rPr lang="en-US" sz="2400" i="1" dirty="0"/>
              <a:t>consistent antenna models</a:t>
            </a:r>
            <a:r>
              <a:rPr lang="en-US" sz="2400" dirty="0"/>
              <a:t>) may provide possibilities to perform daily combined solutions between EPN and IGS</a:t>
            </a:r>
          </a:p>
          <a:p>
            <a:pPr marL="342900" indent="-342900">
              <a:buFont typeface="Arial" panose="020B0604020202020204" pitchFamily="34" charset="0"/>
              <a:buChar char="•"/>
            </a:pPr>
            <a:r>
              <a:rPr lang="en-US" sz="2400" dirty="0"/>
              <a:t>Thus making global reference frame alignment possible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solidFill>
                  <a:srgbClr val="00B050"/>
                </a:solidFill>
              </a:rPr>
              <a:t>So, let’s try!</a:t>
            </a:r>
          </a:p>
        </p:txBody>
      </p:sp>
      <p:pic>
        <p:nvPicPr>
          <p:cNvPr id="4" name="Bildobjekt 3">
            <a:extLst>
              <a:ext uri="{FF2B5EF4-FFF2-40B4-BE49-F238E27FC236}">
                <a16:creationId xmlns:a16="http://schemas.microsoft.com/office/drawing/2014/main" id="{3040931F-05D7-42A4-817B-E99C4115876F}"/>
              </a:ext>
            </a:extLst>
          </p:cNvPr>
          <p:cNvPicPr>
            <a:picLocks noChangeAspect="1"/>
          </p:cNvPicPr>
          <p:nvPr/>
        </p:nvPicPr>
        <p:blipFill>
          <a:blip r:embed="rId2"/>
          <a:stretch>
            <a:fillRect/>
          </a:stretch>
        </p:blipFill>
        <p:spPr>
          <a:xfrm>
            <a:off x="7112414" y="5081861"/>
            <a:ext cx="4195175" cy="1776139"/>
          </a:xfrm>
          <a:prstGeom prst="rect">
            <a:avLst/>
          </a:prstGeom>
        </p:spPr>
      </p:pic>
    </p:spTree>
    <p:extLst>
      <p:ext uri="{BB962C8B-B14F-4D97-AF65-F5344CB8AC3E}">
        <p14:creationId xmlns:p14="http://schemas.microsoft.com/office/powerpoint/2010/main" val="341219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C906853E-0CCC-447F-9438-9C3D5324283C}"/>
              </a:ext>
            </a:extLst>
          </p:cNvPr>
          <p:cNvSpPr>
            <a:spLocks noGrp="1"/>
          </p:cNvSpPr>
          <p:nvPr>
            <p:ph type="ctrTitle"/>
          </p:nvPr>
        </p:nvSpPr>
        <p:spPr/>
        <p:txBody>
          <a:bodyPr/>
          <a:lstStyle/>
          <a:p>
            <a:r>
              <a:rPr lang="en-US" sz="6000" cap="none" dirty="0"/>
              <a:t>Test of global alignment of the NKG EPN solution </a:t>
            </a:r>
            <a:r>
              <a:rPr lang="en-US" sz="2400" cap="none" dirty="0"/>
              <a:t>(one of the EPN Analysis centers)</a:t>
            </a:r>
            <a:endParaRPr lang="sv-SE" sz="2400" cap="none" dirty="0"/>
          </a:p>
        </p:txBody>
      </p:sp>
      <p:sp>
        <p:nvSpPr>
          <p:cNvPr id="10" name="Underrubrik 9">
            <a:extLst>
              <a:ext uri="{FF2B5EF4-FFF2-40B4-BE49-F238E27FC236}">
                <a16:creationId xmlns:a16="http://schemas.microsoft.com/office/drawing/2014/main" id="{F16BB39B-2CE1-448C-8768-8A2D007D5499}"/>
              </a:ext>
            </a:extLst>
          </p:cNvPr>
          <p:cNvSpPr>
            <a:spLocks noGrp="1"/>
          </p:cNvSpPr>
          <p:nvPr>
            <p:ph type="subTitle" idx="1"/>
          </p:nvPr>
        </p:nvSpPr>
        <p:spPr/>
        <p:txBody>
          <a:bodyPr/>
          <a:lstStyle/>
          <a:p>
            <a:r>
              <a:rPr lang="sv-SE" dirty="0">
                <a:highlight>
                  <a:srgbClr val="FFFF00"/>
                </a:highlight>
              </a:rPr>
              <a:t>Tobias Nilsson</a:t>
            </a:r>
            <a:r>
              <a:rPr lang="sv-SE" dirty="0"/>
              <a:t>, Tina Kempe, Martin Lidberg</a:t>
            </a:r>
          </a:p>
          <a:p>
            <a:r>
              <a:rPr lang="sv-SE" dirty="0"/>
              <a:t>Lantmäteriet, Sweden</a:t>
            </a:r>
          </a:p>
        </p:txBody>
      </p:sp>
      <p:pic>
        <p:nvPicPr>
          <p:cNvPr id="4" name="Bildobjekt 3">
            <a:extLst>
              <a:ext uri="{FF2B5EF4-FFF2-40B4-BE49-F238E27FC236}">
                <a16:creationId xmlns:a16="http://schemas.microsoft.com/office/drawing/2014/main" id="{AE716652-90DD-404E-9D2D-1FA6587B1B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823" y="1092532"/>
            <a:ext cx="1857704" cy="1857704"/>
          </a:xfrm>
          <a:prstGeom prst="rect">
            <a:avLst/>
          </a:prstGeom>
        </p:spPr>
      </p:pic>
      <p:pic>
        <p:nvPicPr>
          <p:cNvPr id="6" name="Bildobjekt 5" descr="Lantmäteriets logotyp">
            <a:extLst>
              <a:ext uri="{FF2B5EF4-FFF2-40B4-BE49-F238E27FC236}">
                <a16:creationId xmlns:a16="http://schemas.microsoft.com/office/drawing/2014/main" id="{5C456099-6058-48D0-85F3-E79936929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pic>
        <p:nvPicPr>
          <p:cNvPr id="7" name="Picture 5" descr="euref">
            <a:extLst>
              <a:ext uri="{FF2B5EF4-FFF2-40B4-BE49-F238E27FC236}">
                <a16:creationId xmlns:a16="http://schemas.microsoft.com/office/drawing/2014/main" id="{EE41EF64-EC76-47E2-9309-0506EADEA495}"/>
              </a:ext>
            </a:extLst>
          </p:cNvPr>
          <p:cNvPicPr>
            <a:picLocks noChangeAspect="1" noChangeArrowheads="1"/>
          </p:cNvPicPr>
          <p:nvPr/>
        </p:nvPicPr>
        <p:blipFill>
          <a:blip r:embed="rId4" cstate="print"/>
          <a:srcRect/>
          <a:stretch>
            <a:fillRect/>
          </a:stretch>
        </p:blipFill>
        <p:spPr bwMode="auto">
          <a:xfrm>
            <a:off x="0" y="1"/>
            <a:ext cx="1329070" cy="1287098"/>
          </a:xfrm>
          <a:prstGeom prst="rect">
            <a:avLst/>
          </a:prstGeom>
          <a:noFill/>
          <a:ln w="9525">
            <a:noFill/>
            <a:miter lim="800000"/>
            <a:headEnd/>
            <a:tailEnd/>
          </a:ln>
        </p:spPr>
      </p:pic>
    </p:spTree>
    <p:extLst>
      <p:ext uri="{BB962C8B-B14F-4D97-AF65-F5344CB8AC3E}">
        <p14:creationId xmlns:p14="http://schemas.microsoft.com/office/powerpoint/2010/main" val="365365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p:txBody>
          <a:bodyPr/>
          <a:lstStyle/>
          <a:p>
            <a:r>
              <a:rPr lang="en-US" dirty="0"/>
              <a:t>Outline</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1415134"/>
            <a:ext cx="10963346" cy="4830024"/>
          </a:xfrm>
        </p:spPr>
        <p:txBody>
          <a:bodyPr/>
          <a:lstStyle/>
          <a:p>
            <a:pPr marL="457200" indent="-457200">
              <a:buFont typeface="Arial" panose="020B0604020202020204" pitchFamily="34" charset="0"/>
              <a:buChar char="•"/>
            </a:pPr>
            <a:r>
              <a:rPr lang="en-US" dirty="0"/>
              <a:t>What is EUREF?</a:t>
            </a:r>
          </a:p>
          <a:p>
            <a:pPr marL="457200" indent="-457200">
              <a:buFont typeface="Arial" panose="020B0604020202020204" pitchFamily="34" charset="0"/>
              <a:buChar char="•"/>
            </a:pPr>
            <a:r>
              <a:rPr lang="en-US" dirty="0"/>
              <a:t>EUREF’s primary tasks and deliveries </a:t>
            </a:r>
          </a:p>
          <a:p>
            <a:pPr marL="457200" indent="-457200">
              <a:buFont typeface="Arial" panose="020B0604020202020204" pitchFamily="34" charset="0"/>
              <a:buChar char="•"/>
            </a:pPr>
            <a:r>
              <a:rPr lang="en-US" dirty="0"/>
              <a:t>How to maintain and develop a regional reference frame</a:t>
            </a:r>
          </a:p>
          <a:p>
            <a:pPr marL="457200" indent="-457200">
              <a:buFont typeface="Arial" panose="020B0604020202020204" pitchFamily="34" charset="0"/>
              <a:buChar char="•"/>
            </a:pPr>
            <a:r>
              <a:rPr lang="en-US" dirty="0"/>
              <a:t>On EPN-Repro3</a:t>
            </a:r>
          </a:p>
          <a:p>
            <a:pPr marL="457200" indent="-457200">
              <a:buFont typeface="Arial" panose="020B0604020202020204" pitchFamily="34" charset="0"/>
              <a:buChar char="•"/>
            </a:pPr>
            <a:r>
              <a:rPr lang="en-US" dirty="0"/>
              <a:t>Scientific challenges and strategic goals</a:t>
            </a:r>
          </a:p>
          <a:p>
            <a:pPr marL="457200" indent="-457200">
              <a:buFont typeface="Arial" panose="020B0604020202020204" pitchFamily="34" charset="0"/>
              <a:buChar char="•"/>
            </a:pPr>
            <a:r>
              <a:rPr lang="en-US" dirty="0"/>
              <a:t>Heights, geoid and gravity</a:t>
            </a:r>
          </a:p>
          <a:p>
            <a:pPr marL="457200" indent="-457200">
              <a:buFont typeface="Arial" panose="020B0604020202020204" pitchFamily="34" charset="0"/>
              <a:buChar char="•"/>
            </a:pPr>
            <a:r>
              <a:rPr lang="en-US" dirty="0"/>
              <a:t>Organizational perspective</a:t>
            </a:r>
          </a:p>
        </p:txBody>
      </p:sp>
    </p:spTree>
    <p:extLst>
      <p:ext uri="{BB962C8B-B14F-4D97-AF65-F5344CB8AC3E}">
        <p14:creationId xmlns:p14="http://schemas.microsoft.com/office/powerpoint/2010/main" val="31266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p:txBody>
          <a:bodyPr/>
          <a:lstStyle/>
          <a:p>
            <a:r>
              <a:rPr lang="sv-SE" dirty="0" err="1"/>
              <a:t>DatuM</a:t>
            </a:r>
            <a:r>
              <a:rPr lang="sv-SE" dirty="0"/>
              <a:t> 1: </a:t>
            </a:r>
            <a:r>
              <a:rPr lang="sv-SE" dirty="0" err="1"/>
              <a:t>well</a:t>
            </a:r>
            <a:r>
              <a:rPr lang="sv-SE" dirty="0"/>
              <a:t> </a:t>
            </a:r>
            <a:r>
              <a:rPr lang="sv-SE" dirty="0" err="1"/>
              <a:t>distributed</a:t>
            </a:r>
            <a:endParaRPr lang="sv-SE" dirty="0"/>
          </a:p>
        </p:txBody>
      </p:sp>
      <p:pic>
        <p:nvPicPr>
          <p:cNvPr id="9" name="Platshållare för innehåll 8">
            <a:extLst>
              <a:ext uri="{FF2B5EF4-FFF2-40B4-BE49-F238E27FC236}">
                <a16:creationId xmlns:a16="http://schemas.microsoft.com/office/drawing/2014/main" id="{D6917B5B-1D0B-4DC8-AA0B-1002117318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759323" y="1719227"/>
            <a:ext cx="6222504" cy="4265684"/>
          </a:xfrm>
        </p:spPr>
      </p:pic>
      <p:pic>
        <p:nvPicPr>
          <p:cNvPr id="11" name="Bildobjekt 10">
            <a:extLst>
              <a:ext uri="{FF2B5EF4-FFF2-40B4-BE49-F238E27FC236}">
                <a16:creationId xmlns:a16="http://schemas.microsoft.com/office/drawing/2014/main" id="{B0819374-9C99-4B4E-A0B9-E1B11F1709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70" y="4882718"/>
            <a:ext cx="2775092" cy="1486656"/>
          </a:xfrm>
          <a:prstGeom prst="rect">
            <a:avLst/>
          </a:prstGeom>
        </p:spPr>
      </p:pic>
      <p:pic>
        <p:nvPicPr>
          <p:cNvPr id="12" name="Bildobjekt 11">
            <a:extLst>
              <a:ext uri="{FF2B5EF4-FFF2-40B4-BE49-F238E27FC236}">
                <a16:creationId xmlns:a16="http://schemas.microsoft.com/office/drawing/2014/main" id="{28AAAF1E-CB06-47A9-A5FA-6035152B6A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770" y="3108740"/>
            <a:ext cx="2775092" cy="1486656"/>
          </a:xfrm>
          <a:prstGeom prst="rect">
            <a:avLst/>
          </a:prstGeom>
        </p:spPr>
      </p:pic>
      <p:pic>
        <p:nvPicPr>
          <p:cNvPr id="13" name="Bildobjekt 12">
            <a:extLst>
              <a:ext uri="{FF2B5EF4-FFF2-40B4-BE49-F238E27FC236}">
                <a16:creationId xmlns:a16="http://schemas.microsoft.com/office/drawing/2014/main" id="{BCA8AC8B-8FA0-4111-85B5-A891C6E1658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770" y="1300286"/>
            <a:ext cx="2775092" cy="1486656"/>
          </a:xfrm>
          <a:prstGeom prst="rect">
            <a:avLst/>
          </a:prstGeom>
        </p:spPr>
      </p:pic>
      <p:pic>
        <p:nvPicPr>
          <p:cNvPr id="14" name="Bildobjekt 13">
            <a:extLst>
              <a:ext uri="{FF2B5EF4-FFF2-40B4-BE49-F238E27FC236}">
                <a16:creationId xmlns:a16="http://schemas.microsoft.com/office/drawing/2014/main" id="{9781248D-1A9A-4D66-A923-AEB04207290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5704" y="5241582"/>
            <a:ext cx="2775092" cy="1486656"/>
          </a:xfrm>
          <a:prstGeom prst="rect">
            <a:avLst/>
          </a:prstGeom>
        </p:spPr>
      </p:pic>
      <p:pic>
        <p:nvPicPr>
          <p:cNvPr id="15" name="Bildobjekt 14">
            <a:extLst>
              <a:ext uri="{FF2B5EF4-FFF2-40B4-BE49-F238E27FC236}">
                <a16:creationId xmlns:a16="http://schemas.microsoft.com/office/drawing/2014/main" id="{8C708141-8E22-46E6-B29D-68592431A34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375704" y="3602525"/>
            <a:ext cx="2775092" cy="1486656"/>
          </a:xfrm>
          <a:prstGeom prst="rect">
            <a:avLst/>
          </a:prstGeom>
        </p:spPr>
      </p:pic>
      <p:pic>
        <p:nvPicPr>
          <p:cNvPr id="16" name="Bildobjekt 15">
            <a:extLst>
              <a:ext uri="{FF2B5EF4-FFF2-40B4-BE49-F238E27FC236}">
                <a16:creationId xmlns:a16="http://schemas.microsoft.com/office/drawing/2014/main" id="{17889395-17C3-4E5B-9CF0-A68CC776917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347198" y="1994360"/>
            <a:ext cx="2775092" cy="1486656"/>
          </a:xfrm>
          <a:prstGeom prst="rect">
            <a:avLst/>
          </a:prstGeom>
        </p:spPr>
      </p:pic>
      <p:pic>
        <p:nvPicPr>
          <p:cNvPr id="17" name="Bildobjekt 16">
            <a:extLst>
              <a:ext uri="{FF2B5EF4-FFF2-40B4-BE49-F238E27FC236}">
                <a16:creationId xmlns:a16="http://schemas.microsoft.com/office/drawing/2014/main" id="{93D35AF2-5F1A-4C50-AE07-61C2CA656BA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375704" y="415643"/>
            <a:ext cx="2775092" cy="1486656"/>
          </a:xfrm>
          <a:prstGeom prst="rect">
            <a:avLst/>
          </a:prstGeom>
        </p:spPr>
      </p:pic>
      <p:cxnSp>
        <p:nvCxnSpPr>
          <p:cNvPr id="19" name="Rak pilkoppling 18">
            <a:extLst>
              <a:ext uri="{FF2B5EF4-FFF2-40B4-BE49-F238E27FC236}">
                <a16:creationId xmlns:a16="http://schemas.microsoft.com/office/drawing/2014/main" id="{9CEB09A0-68A3-4700-B411-906263ADDD44}"/>
              </a:ext>
            </a:extLst>
          </p:cNvPr>
          <p:cNvCxnSpPr>
            <a:cxnSpLocks/>
          </p:cNvCxnSpPr>
          <p:nvPr/>
        </p:nvCxnSpPr>
        <p:spPr>
          <a:xfrm flipH="1" flipV="1">
            <a:off x="2524126" y="1942344"/>
            <a:ext cx="2962274" cy="9648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Rak pilkoppling 20">
            <a:extLst>
              <a:ext uri="{FF2B5EF4-FFF2-40B4-BE49-F238E27FC236}">
                <a16:creationId xmlns:a16="http://schemas.microsoft.com/office/drawing/2014/main" id="{9506DE54-40DE-4B54-B9E2-8CFA145160B9}"/>
              </a:ext>
            </a:extLst>
          </p:cNvPr>
          <p:cNvCxnSpPr/>
          <p:nvPr/>
        </p:nvCxnSpPr>
        <p:spPr>
          <a:xfrm flipH="1">
            <a:off x="2524125" y="3429000"/>
            <a:ext cx="2962275" cy="1655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Rak pilkoppling 21">
            <a:extLst>
              <a:ext uri="{FF2B5EF4-FFF2-40B4-BE49-F238E27FC236}">
                <a16:creationId xmlns:a16="http://schemas.microsoft.com/office/drawing/2014/main" id="{BEA55852-C0F6-46FA-8C72-B95E9D1E4472}"/>
              </a:ext>
            </a:extLst>
          </p:cNvPr>
          <p:cNvCxnSpPr>
            <a:cxnSpLocks/>
          </p:cNvCxnSpPr>
          <p:nvPr/>
        </p:nvCxnSpPr>
        <p:spPr>
          <a:xfrm flipH="1">
            <a:off x="2524125" y="3703989"/>
            <a:ext cx="1710524" cy="19122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Rak pilkoppling 23">
            <a:extLst>
              <a:ext uri="{FF2B5EF4-FFF2-40B4-BE49-F238E27FC236}">
                <a16:creationId xmlns:a16="http://schemas.microsoft.com/office/drawing/2014/main" id="{DD165042-525C-4B8B-A486-47770547A50C}"/>
              </a:ext>
            </a:extLst>
          </p:cNvPr>
          <p:cNvCxnSpPr>
            <a:cxnSpLocks/>
          </p:cNvCxnSpPr>
          <p:nvPr/>
        </p:nvCxnSpPr>
        <p:spPr>
          <a:xfrm flipV="1">
            <a:off x="7714695" y="1426999"/>
            <a:ext cx="1890944" cy="16817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Rak pilkoppling 25">
            <a:extLst>
              <a:ext uri="{FF2B5EF4-FFF2-40B4-BE49-F238E27FC236}">
                <a16:creationId xmlns:a16="http://schemas.microsoft.com/office/drawing/2014/main" id="{596A349F-234B-42C3-9F18-E6F495DF3336}"/>
              </a:ext>
            </a:extLst>
          </p:cNvPr>
          <p:cNvCxnSpPr>
            <a:cxnSpLocks/>
          </p:cNvCxnSpPr>
          <p:nvPr/>
        </p:nvCxnSpPr>
        <p:spPr>
          <a:xfrm flipV="1">
            <a:off x="7196925" y="3129042"/>
            <a:ext cx="2408714" cy="5575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Rak pilkoppling 29">
            <a:extLst>
              <a:ext uri="{FF2B5EF4-FFF2-40B4-BE49-F238E27FC236}">
                <a16:creationId xmlns:a16="http://schemas.microsoft.com/office/drawing/2014/main" id="{3E06D413-4C89-43DD-972B-6ABFC119D60E}"/>
              </a:ext>
            </a:extLst>
          </p:cNvPr>
          <p:cNvCxnSpPr>
            <a:cxnSpLocks/>
          </p:cNvCxnSpPr>
          <p:nvPr/>
        </p:nvCxnSpPr>
        <p:spPr>
          <a:xfrm>
            <a:off x="7226423" y="4358936"/>
            <a:ext cx="2441452" cy="12572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Rak pilkoppling 33">
            <a:extLst>
              <a:ext uri="{FF2B5EF4-FFF2-40B4-BE49-F238E27FC236}">
                <a16:creationId xmlns:a16="http://schemas.microsoft.com/office/drawing/2014/main" id="{00B1E0BD-1D23-4C68-AD7E-4CE55D11EE9A}"/>
              </a:ext>
            </a:extLst>
          </p:cNvPr>
          <p:cNvCxnSpPr>
            <a:cxnSpLocks/>
          </p:cNvCxnSpPr>
          <p:nvPr/>
        </p:nvCxnSpPr>
        <p:spPr>
          <a:xfrm>
            <a:off x="7349325" y="3838953"/>
            <a:ext cx="2318549" cy="779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 name="textruta 2">
            <a:extLst>
              <a:ext uri="{FF2B5EF4-FFF2-40B4-BE49-F238E27FC236}">
                <a16:creationId xmlns:a16="http://schemas.microsoft.com/office/drawing/2014/main" id="{8CBE7F5D-2389-42DE-8C8D-E22D2F9031AE}"/>
              </a:ext>
            </a:extLst>
          </p:cNvPr>
          <p:cNvSpPr txBox="1"/>
          <p:nvPr/>
        </p:nvSpPr>
        <p:spPr>
          <a:xfrm>
            <a:off x="3097116" y="6112462"/>
            <a:ext cx="5681708" cy="745537"/>
          </a:xfrm>
          <a:prstGeom prst="rect">
            <a:avLst/>
          </a:prstGeom>
          <a:noFill/>
        </p:spPr>
        <p:txBody>
          <a:bodyPr wrap="square" lIns="0" tIns="0" rIns="0" bIns="0" rtlCol="0">
            <a:noAutofit/>
          </a:bodyPr>
          <a:lstStyle/>
          <a:p>
            <a:pPr algn="l"/>
            <a:r>
              <a:rPr lang="sv-SE" sz="2400" dirty="0"/>
              <a:t>Station not in datum</a:t>
            </a:r>
          </a:p>
          <a:p>
            <a:pPr algn="l"/>
            <a:r>
              <a:rPr lang="sv-SE" sz="2400" dirty="0"/>
              <a:t>Datum station</a:t>
            </a:r>
          </a:p>
        </p:txBody>
      </p:sp>
      <p:sp>
        <p:nvSpPr>
          <p:cNvPr id="4" name="Flödesschema: Beslut 3">
            <a:extLst>
              <a:ext uri="{FF2B5EF4-FFF2-40B4-BE49-F238E27FC236}">
                <a16:creationId xmlns:a16="http://schemas.microsoft.com/office/drawing/2014/main" id="{D5EAADB5-C0EA-47A5-8939-742595432B79}"/>
              </a:ext>
            </a:extLst>
          </p:cNvPr>
          <p:cNvSpPr/>
          <p:nvPr/>
        </p:nvSpPr>
        <p:spPr>
          <a:xfrm>
            <a:off x="2858610" y="6191870"/>
            <a:ext cx="159798" cy="165942"/>
          </a:xfrm>
          <a:prstGeom prst="flowChartDecisi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0" name="Flödesschema: Beslut 19">
            <a:extLst>
              <a:ext uri="{FF2B5EF4-FFF2-40B4-BE49-F238E27FC236}">
                <a16:creationId xmlns:a16="http://schemas.microsoft.com/office/drawing/2014/main" id="{570D54B4-2A04-44B1-96AF-7FB57CCD8565}"/>
              </a:ext>
            </a:extLst>
          </p:cNvPr>
          <p:cNvSpPr/>
          <p:nvPr/>
        </p:nvSpPr>
        <p:spPr>
          <a:xfrm>
            <a:off x="2858610" y="6569367"/>
            <a:ext cx="159798" cy="165942"/>
          </a:xfrm>
          <a:prstGeom prst="flowChartDecis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textruta 4">
            <a:extLst>
              <a:ext uri="{FF2B5EF4-FFF2-40B4-BE49-F238E27FC236}">
                <a16:creationId xmlns:a16="http://schemas.microsoft.com/office/drawing/2014/main" id="{8A70432C-D411-4EEB-A503-5AA12D337A6A}"/>
              </a:ext>
            </a:extLst>
          </p:cNvPr>
          <p:cNvSpPr txBox="1"/>
          <p:nvPr/>
        </p:nvSpPr>
        <p:spPr>
          <a:xfrm>
            <a:off x="2769325" y="62247"/>
            <a:ext cx="6653349" cy="444533"/>
          </a:xfrm>
          <a:prstGeom prst="rect">
            <a:avLst/>
          </a:prstGeom>
          <a:noFill/>
        </p:spPr>
        <p:txBody>
          <a:bodyPr wrap="none" lIns="0" tIns="0" rIns="0" bIns="0" rtlCol="0">
            <a:noAutofit/>
          </a:bodyPr>
          <a:lstStyle/>
          <a:p>
            <a:pPr algn="l"/>
            <a:r>
              <a:rPr lang="sv-SE" sz="2400" dirty="0" err="1">
                <a:solidFill>
                  <a:srgbClr val="0070C0"/>
                </a:solidFill>
              </a:rPr>
              <a:t>Time</a:t>
            </a:r>
            <a:r>
              <a:rPr lang="sv-SE" sz="2400" dirty="0">
                <a:solidFill>
                  <a:srgbClr val="0070C0"/>
                </a:solidFill>
              </a:rPr>
              <a:t> period: 20 </a:t>
            </a:r>
            <a:r>
              <a:rPr lang="sv-SE" sz="2400" dirty="0" err="1">
                <a:solidFill>
                  <a:srgbClr val="0070C0"/>
                </a:solidFill>
              </a:rPr>
              <a:t>February</a:t>
            </a:r>
            <a:r>
              <a:rPr lang="sv-SE" sz="2400" dirty="0">
                <a:solidFill>
                  <a:srgbClr val="0070C0"/>
                </a:solidFill>
              </a:rPr>
              <a:t> to 21 May, 2022. ~100 </a:t>
            </a:r>
            <a:r>
              <a:rPr lang="sv-SE" sz="2400" dirty="0" err="1">
                <a:solidFill>
                  <a:srgbClr val="0070C0"/>
                </a:solidFill>
              </a:rPr>
              <a:t>days</a:t>
            </a:r>
            <a:endParaRPr lang="sv-SE" sz="2400" dirty="0">
              <a:solidFill>
                <a:srgbClr val="0070C0"/>
              </a:solidFill>
            </a:endParaRPr>
          </a:p>
        </p:txBody>
      </p:sp>
    </p:spTree>
    <p:extLst>
      <p:ext uri="{BB962C8B-B14F-4D97-AF65-F5344CB8AC3E}">
        <p14:creationId xmlns:p14="http://schemas.microsoft.com/office/powerpoint/2010/main" val="19469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p:txBody>
          <a:bodyPr/>
          <a:lstStyle/>
          <a:p>
            <a:r>
              <a:rPr lang="sv-SE" dirty="0" err="1"/>
              <a:t>DatuM</a:t>
            </a:r>
            <a:r>
              <a:rPr lang="sv-SE" dirty="0"/>
              <a:t> 2: </a:t>
            </a:r>
            <a:r>
              <a:rPr lang="sv-SE" dirty="0" err="1"/>
              <a:t>Without</a:t>
            </a:r>
            <a:r>
              <a:rPr lang="sv-SE" dirty="0"/>
              <a:t> </a:t>
            </a:r>
            <a:r>
              <a:rPr lang="sv-SE" dirty="0" err="1"/>
              <a:t>greenland</a:t>
            </a:r>
            <a:endParaRPr lang="sv-SE" dirty="0"/>
          </a:p>
        </p:txBody>
      </p:sp>
      <p:pic>
        <p:nvPicPr>
          <p:cNvPr id="9" name="Platshållare för innehåll 8">
            <a:extLst>
              <a:ext uri="{FF2B5EF4-FFF2-40B4-BE49-F238E27FC236}">
                <a16:creationId xmlns:a16="http://schemas.microsoft.com/office/drawing/2014/main" id="{D6917B5B-1D0B-4DC8-AA0B-1002117318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759323" y="1719227"/>
            <a:ext cx="6222504" cy="4265684"/>
          </a:xfrm>
        </p:spPr>
      </p:pic>
      <p:pic>
        <p:nvPicPr>
          <p:cNvPr id="11" name="Bildobjekt 10">
            <a:extLst>
              <a:ext uri="{FF2B5EF4-FFF2-40B4-BE49-F238E27FC236}">
                <a16:creationId xmlns:a16="http://schemas.microsoft.com/office/drawing/2014/main" id="{B0819374-9C99-4B4E-A0B9-E1B11F1709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69" y="4882718"/>
            <a:ext cx="2775090" cy="1486656"/>
          </a:xfrm>
          <a:prstGeom prst="rect">
            <a:avLst/>
          </a:prstGeom>
        </p:spPr>
      </p:pic>
      <p:pic>
        <p:nvPicPr>
          <p:cNvPr id="12" name="Bildobjekt 11">
            <a:extLst>
              <a:ext uri="{FF2B5EF4-FFF2-40B4-BE49-F238E27FC236}">
                <a16:creationId xmlns:a16="http://schemas.microsoft.com/office/drawing/2014/main" id="{28AAAF1E-CB06-47A9-A5FA-6035152B6A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769" y="3108740"/>
            <a:ext cx="2775090" cy="1486656"/>
          </a:xfrm>
          <a:prstGeom prst="rect">
            <a:avLst/>
          </a:prstGeom>
        </p:spPr>
      </p:pic>
      <p:pic>
        <p:nvPicPr>
          <p:cNvPr id="13" name="Bildobjekt 12">
            <a:extLst>
              <a:ext uri="{FF2B5EF4-FFF2-40B4-BE49-F238E27FC236}">
                <a16:creationId xmlns:a16="http://schemas.microsoft.com/office/drawing/2014/main" id="{BCA8AC8B-8FA0-4111-85B5-A891C6E1658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769" y="1300286"/>
            <a:ext cx="2775090" cy="1486656"/>
          </a:xfrm>
          <a:prstGeom prst="rect">
            <a:avLst/>
          </a:prstGeom>
        </p:spPr>
      </p:pic>
      <p:pic>
        <p:nvPicPr>
          <p:cNvPr id="14" name="Bildobjekt 13">
            <a:extLst>
              <a:ext uri="{FF2B5EF4-FFF2-40B4-BE49-F238E27FC236}">
                <a16:creationId xmlns:a16="http://schemas.microsoft.com/office/drawing/2014/main" id="{9781248D-1A9A-4D66-A923-AEB04207290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5705" y="5241582"/>
            <a:ext cx="2775090" cy="1486656"/>
          </a:xfrm>
          <a:prstGeom prst="rect">
            <a:avLst/>
          </a:prstGeom>
        </p:spPr>
      </p:pic>
      <p:pic>
        <p:nvPicPr>
          <p:cNvPr id="15" name="Bildobjekt 14">
            <a:extLst>
              <a:ext uri="{FF2B5EF4-FFF2-40B4-BE49-F238E27FC236}">
                <a16:creationId xmlns:a16="http://schemas.microsoft.com/office/drawing/2014/main" id="{8C708141-8E22-46E6-B29D-68592431A34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375705" y="3602525"/>
            <a:ext cx="2775090" cy="1486656"/>
          </a:xfrm>
          <a:prstGeom prst="rect">
            <a:avLst/>
          </a:prstGeom>
        </p:spPr>
      </p:pic>
      <p:pic>
        <p:nvPicPr>
          <p:cNvPr id="16" name="Bildobjekt 15">
            <a:extLst>
              <a:ext uri="{FF2B5EF4-FFF2-40B4-BE49-F238E27FC236}">
                <a16:creationId xmlns:a16="http://schemas.microsoft.com/office/drawing/2014/main" id="{17889395-17C3-4E5B-9CF0-A68CC776917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347199" y="1994360"/>
            <a:ext cx="2775090" cy="1486656"/>
          </a:xfrm>
          <a:prstGeom prst="rect">
            <a:avLst/>
          </a:prstGeom>
        </p:spPr>
      </p:pic>
      <p:pic>
        <p:nvPicPr>
          <p:cNvPr id="17" name="Bildobjekt 16">
            <a:extLst>
              <a:ext uri="{FF2B5EF4-FFF2-40B4-BE49-F238E27FC236}">
                <a16:creationId xmlns:a16="http://schemas.microsoft.com/office/drawing/2014/main" id="{93D35AF2-5F1A-4C50-AE07-61C2CA656BA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375705" y="415643"/>
            <a:ext cx="2775090" cy="1486656"/>
          </a:xfrm>
          <a:prstGeom prst="rect">
            <a:avLst/>
          </a:prstGeom>
        </p:spPr>
      </p:pic>
      <p:cxnSp>
        <p:nvCxnSpPr>
          <p:cNvPr id="19" name="Rak pilkoppling 18">
            <a:extLst>
              <a:ext uri="{FF2B5EF4-FFF2-40B4-BE49-F238E27FC236}">
                <a16:creationId xmlns:a16="http://schemas.microsoft.com/office/drawing/2014/main" id="{9CEB09A0-68A3-4700-B411-906263ADDD44}"/>
              </a:ext>
            </a:extLst>
          </p:cNvPr>
          <p:cNvCxnSpPr>
            <a:cxnSpLocks/>
          </p:cNvCxnSpPr>
          <p:nvPr/>
        </p:nvCxnSpPr>
        <p:spPr>
          <a:xfrm flipH="1" flipV="1">
            <a:off x="2524126" y="1942344"/>
            <a:ext cx="2962274" cy="9648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Rak pilkoppling 20">
            <a:extLst>
              <a:ext uri="{FF2B5EF4-FFF2-40B4-BE49-F238E27FC236}">
                <a16:creationId xmlns:a16="http://schemas.microsoft.com/office/drawing/2014/main" id="{9506DE54-40DE-4B54-B9E2-8CFA145160B9}"/>
              </a:ext>
            </a:extLst>
          </p:cNvPr>
          <p:cNvCxnSpPr/>
          <p:nvPr/>
        </p:nvCxnSpPr>
        <p:spPr>
          <a:xfrm flipH="1">
            <a:off x="2524125" y="3429000"/>
            <a:ext cx="2962275" cy="1655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Rak pilkoppling 21">
            <a:extLst>
              <a:ext uri="{FF2B5EF4-FFF2-40B4-BE49-F238E27FC236}">
                <a16:creationId xmlns:a16="http://schemas.microsoft.com/office/drawing/2014/main" id="{BEA55852-C0F6-46FA-8C72-B95E9D1E4472}"/>
              </a:ext>
            </a:extLst>
          </p:cNvPr>
          <p:cNvCxnSpPr>
            <a:cxnSpLocks/>
          </p:cNvCxnSpPr>
          <p:nvPr/>
        </p:nvCxnSpPr>
        <p:spPr>
          <a:xfrm flipH="1">
            <a:off x="2524125" y="3703989"/>
            <a:ext cx="1710524" cy="19122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Rak pilkoppling 23">
            <a:extLst>
              <a:ext uri="{FF2B5EF4-FFF2-40B4-BE49-F238E27FC236}">
                <a16:creationId xmlns:a16="http://schemas.microsoft.com/office/drawing/2014/main" id="{DD165042-525C-4B8B-A486-47770547A50C}"/>
              </a:ext>
            </a:extLst>
          </p:cNvPr>
          <p:cNvCxnSpPr>
            <a:cxnSpLocks/>
          </p:cNvCxnSpPr>
          <p:nvPr/>
        </p:nvCxnSpPr>
        <p:spPr>
          <a:xfrm flipV="1">
            <a:off x="7714695" y="1426999"/>
            <a:ext cx="1890944" cy="16817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Rak pilkoppling 25">
            <a:extLst>
              <a:ext uri="{FF2B5EF4-FFF2-40B4-BE49-F238E27FC236}">
                <a16:creationId xmlns:a16="http://schemas.microsoft.com/office/drawing/2014/main" id="{596A349F-234B-42C3-9F18-E6F495DF3336}"/>
              </a:ext>
            </a:extLst>
          </p:cNvPr>
          <p:cNvCxnSpPr>
            <a:cxnSpLocks/>
          </p:cNvCxnSpPr>
          <p:nvPr/>
        </p:nvCxnSpPr>
        <p:spPr>
          <a:xfrm flipV="1">
            <a:off x="7196925" y="3129042"/>
            <a:ext cx="2408714" cy="5575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Rak pilkoppling 29">
            <a:extLst>
              <a:ext uri="{FF2B5EF4-FFF2-40B4-BE49-F238E27FC236}">
                <a16:creationId xmlns:a16="http://schemas.microsoft.com/office/drawing/2014/main" id="{3E06D413-4C89-43DD-972B-6ABFC119D60E}"/>
              </a:ext>
            </a:extLst>
          </p:cNvPr>
          <p:cNvCxnSpPr>
            <a:cxnSpLocks/>
          </p:cNvCxnSpPr>
          <p:nvPr/>
        </p:nvCxnSpPr>
        <p:spPr>
          <a:xfrm>
            <a:off x="7226423" y="4358936"/>
            <a:ext cx="2441452" cy="12572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Rak pilkoppling 33">
            <a:extLst>
              <a:ext uri="{FF2B5EF4-FFF2-40B4-BE49-F238E27FC236}">
                <a16:creationId xmlns:a16="http://schemas.microsoft.com/office/drawing/2014/main" id="{00B1E0BD-1D23-4C68-AD7E-4CE55D11EE9A}"/>
              </a:ext>
            </a:extLst>
          </p:cNvPr>
          <p:cNvCxnSpPr>
            <a:cxnSpLocks/>
          </p:cNvCxnSpPr>
          <p:nvPr/>
        </p:nvCxnSpPr>
        <p:spPr>
          <a:xfrm>
            <a:off x="7349325" y="3838953"/>
            <a:ext cx="2318549" cy="779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 name="textruta 2">
            <a:extLst>
              <a:ext uri="{FF2B5EF4-FFF2-40B4-BE49-F238E27FC236}">
                <a16:creationId xmlns:a16="http://schemas.microsoft.com/office/drawing/2014/main" id="{AA741672-A593-44CB-9867-3AEDB7C0F79C}"/>
              </a:ext>
            </a:extLst>
          </p:cNvPr>
          <p:cNvSpPr txBox="1"/>
          <p:nvPr/>
        </p:nvSpPr>
        <p:spPr>
          <a:xfrm>
            <a:off x="2759117" y="6091548"/>
            <a:ext cx="6222504" cy="624607"/>
          </a:xfrm>
          <a:prstGeom prst="rect">
            <a:avLst/>
          </a:prstGeom>
          <a:noFill/>
        </p:spPr>
        <p:txBody>
          <a:bodyPr wrap="square" lIns="0" tIns="0" rIns="0" bIns="0" rtlCol="0">
            <a:noAutofit/>
          </a:bodyPr>
          <a:lstStyle/>
          <a:p>
            <a:pPr algn="l"/>
            <a:r>
              <a:rPr lang="en-US" sz="2400" dirty="0"/>
              <a:t>Worse results in Greenland and Iceland, otherwise no effect</a:t>
            </a:r>
          </a:p>
        </p:txBody>
      </p:sp>
      <p:sp>
        <p:nvSpPr>
          <p:cNvPr id="20" name="textruta 19">
            <a:extLst>
              <a:ext uri="{FF2B5EF4-FFF2-40B4-BE49-F238E27FC236}">
                <a16:creationId xmlns:a16="http://schemas.microsoft.com/office/drawing/2014/main" id="{07AF3437-FE6D-490E-9C7C-BE8B177F8F40}"/>
              </a:ext>
            </a:extLst>
          </p:cNvPr>
          <p:cNvSpPr txBox="1"/>
          <p:nvPr/>
        </p:nvSpPr>
        <p:spPr>
          <a:xfrm>
            <a:off x="2769325" y="62247"/>
            <a:ext cx="6653349" cy="444533"/>
          </a:xfrm>
          <a:prstGeom prst="rect">
            <a:avLst/>
          </a:prstGeom>
          <a:noFill/>
        </p:spPr>
        <p:txBody>
          <a:bodyPr wrap="none" lIns="0" tIns="0" rIns="0" bIns="0" rtlCol="0">
            <a:noAutofit/>
          </a:bodyPr>
          <a:lstStyle/>
          <a:p>
            <a:pPr algn="l"/>
            <a:r>
              <a:rPr lang="sv-SE" sz="2400" dirty="0" err="1">
                <a:solidFill>
                  <a:srgbClr val="0070C0"/>
                </a:solidFill>
              </a:rPr>
              <a:t>Time</a:t>
            </a:r>
            <a:r>
              <a:rPr lang="sv-SE" sz="2400" dirty="0">
                <a:solidFill>
                  <a:srgbClr val="0070C0"/>
                </a:solidFill>
              </a:rPr>
              <a:t> period: 20 </a:t>
            </a:r>
            <a:r>
              <a:rPr lang="sv-SE" sz="2400" dirty="0" err="1">
                <a:solidFill>
                  <a:srgbClr val="0070C0"/>
                </a:solidFill>
              </a:rPr>
              <a:t>February</a:t>
            </a:r>
            <a:r>
              <a:rPr lang="sv-SE" sz="2400" dirty="0">
                <a:solidFill>
                  <a:srgbClr val="0070C0"/>
                </a:solidFill>
              </a:rPr>
              <a:t> to 21 May, 2022. ~100 </a:t>
            </a:r>
            <a:r>
              <a:rPr lang="sv-SE" sz="2400" dirty="0" err="1">
                <a:solidFill>
                  <a:srgbClr val="0070C0"/>
                </a:solidFill>
              </a:rPr>
              <a:t>days</a:t>
            </a:r>
            <a:endParaRPr lang="sv-SE" sz="2400" dirty="0">
              <a:solidFill>
                <a:srgbClr val="0070C0"/>
              </a:solidFill>
            </a:endParaRPr>
          </a:p>
        </p:txBody>
      </p:sp>
    </p:spTree>
    <p:extLst>
      <p:ext uri="{BB962C8B-B14F-4D97-AF65-F5344CB8AC3E}">
        <p14:creationId xmlns:p14="http://schemas.microsoft.com/office/powerpoint/2010/main" val="146393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761C71-F599-40AC-84E7-3D3DA74365CC}"/>
              </a:ext>
            </a:extLst>
          </p:cNvPr>
          <p:cNvSpPr>
            <a:spLocks noGrp="1"/>
          </p:cNvSpPr>
          <p:nvPr>
            <p:ph type="title"/>
          </p:nvPr>
        </p:nvSpPr>
        <p:spPr/>
        <p:txBody>
          <a:bodyPr/>
          <a:lstStyle/>
          <a:p>
            <a:r>
              <a:rPr lang="en-US" dirty="0"/>
              <a:t>Global alignment</a:t>
            </a:r>
          </a:p>
        </p:txBody>
      </p:sp>
      <p:sp>
        <p:nvSpPr>
          <p:cNvPr id="3" name="Platshållare för innehåll 2">
            <a:extLst>
              <a:ext uri="{FF2B5EF4-FFF2-40B4-BE49-F238E27FC236}">
                <a16:creationId xmlns:a16="http://schemas.microsoft.com/office/drawing/2014/main" id="{CB0D0DCD-148B-4D6B-9849-F19526A8D727}"/>
              </a:ext>
            </a:extLst>
          </p:cNvPr>
          <p:cNvSpPr>
            <a:spLocks noGrp="1"/>
          </p:cNvSpPr>
          <p:nvPr>
            <p:ph idx="1"/>
          </p:nvPr>
        </p:nvSpPr>
        <p:spPr/>
        <p:txBody>
          <a:bodyPr/>
          <a:lstStyle/>
          <a:p>
            <a:pPr marL="457200" indent="-457200">
              <a:buFont typeface="Arial" panose="020B0604020202020204" pitchFamily="34" charset="0"/>
              <a:buChar char="•"/>
            </a:pPr>
            <a:r>
              <a:rPr lang="en-US" sz="2400" dirty="0"/>
              <a:t>For global alignment, it is important that the regional and global solutions are consistent </a:t>
            </a:r>
          </a:p>
          <a:p>
            <a:pPr marL="457200" indent="-457200">
              <a:buFont typeface="Arial" panose="020B0604020202020204" pitchFamily="34" charset="0"/>
              <a:buChar char="•"/>
            </a:pPr>
            <a:r>
              <a:rPr lang="en-US" sz="2400" dirty="0"/>
              <a:t>We tested </a:t>
            </a:r>
            <a:r>
              <a:rPr lang="en-US" sz="2400" dirty="0">
                <a:highlight>
                  <a:srgbClr val="FFFF00"/>
                </a:highlight>
              </a:rPr>
              <a:t>combining the NKG EPN solution </a:t>
            </a:r>
            <a:r>
              <a:rPr lang="en-US" sz="2400" dirty="0"/>
              <a:t>with the </a:t>
            </a:r>
            <a:r>
              <a:rPr lang="en-US" sz="2400" dirty="0">
                <a:highlight>
                  <a:srgbClr val="FFFF00"/>
                </a:highlight>
              </a:rPr>
              <a:t>global CODE</a:t>
            </a:r>
            <a:r>
              <a:rPr lang="en-US" sz="2400" dirty="0"/>
              <a:t> rapid solution</a:t>
            </a:r>
          </a:p>
          <a:p>
            <a:pPr marL="914400" lvl="1" indent="-457200">
              <a:buFont typeface="Arial" panose="020B0604020202020204" pitchFamily="34" charset="0"/>
              <a:buChar char="•"/>
            </a:pPr>
            <a:r>
              <a:rPr lang="en-US" sz="1800" dirty="0"/>
              <a:t>Both solutions use </a:t>
            </a:r>
            <a:r>
              <a:rPr lang="en-US" sz="1800" dirty="0" err="1"/>
              <a:t>GPS+GLONASS+Galileo</a:t>
            </a:r>
            <a:endParaRPr lang="en-US" sz="1800" dirty="0"/>
          </a:p>
          <a:p>
            <a:pPr marL="914400" lvl="1" indent="-457200">
              <a:buFont typeface="Arial" panose="020B0604020202020204" pitchFamily="34" charset="0"/>
              <a:buChar char="•"/>
            </a:pPr>
            <a:r>
              <a:rPr lang="en-US" sz="1800" dirty="0"/>
              <a:t>Both are produced with the Bernese software</a:t>
            </a:r>
          </a:p>
          <a:p>
            <a:pPr marL="914400" lvl="1" indent="-457200">
              <a:buFont typeface="Arial" panose="020B0604020202020204" pitchFamily="34" charset="0"/>
              <a:buChar char="•"/>
            </a:pPr>
            <a:r>
              <a:rPr lang="en-US" sz="1800" dirty="0"/>
              <a:t>Analysis settings are relatively similar</a:t>
            </a:r>
          </a:p>
          <a:p>
            <a:pPr marL="914400" lvl="1" indent="-457200">
              <a:buFont typeface="Arial" panose="020B0604020202020204" pitchFamily="34" charset="0"/>
              <a:buChar char="•"/>
            </a:pPr>
            <a:r>
              <a:rPr lang="en-US" sz="1800" dirty="0"/>
              <a:t>Several common stations</a:t>
            </a:r>
          </a:p>
          <a:p>
            <a:pPr marL="457200" indent="-457200">
              <a:buFont typeface="Arial" panose="020B0604020202020204" pitchFamily="34" charset="0"/>
              <a:buChar char="•"/>
            </a:pPr>
            <a:r>
              <a:rPr lang="en-US" sz="2400" dirty="0"/>
              <a:t>One important difference: </a:t>
            </a:r>
          </a:p>
          <a:p>
            <a:pPr marL="914400" lvl="1" indent="-457200">
              <a:buFont typeface="Arial" panose="020B0604020202020204" pitchFamily="34" charset="0"/>
              <a:buChar char="•"/>
            </a:pPr>
            <a:r>
              <a:rPr lang="en-US" sz="1800" dirty="0"/>
              <a:t>Operational NKG EPN solution uses individual antenna calibrations (when available)</a:t>
            </a:r>
          </a:p>
          <a:p>
            <a:pPr marL="914400" lvl="1" indent="-457200">
              <a:buFont typeface="Arial" panose="020B0604020202020204" pitchFamily="34" charset="0"/>
              <a:buChar char="•"/>
            </a:pPr>
            <a:r>
              <a:rPr lang="en-US" sz="1800" dirty="0"/>
              <a:t>CODE only use type mean calibrations</a:t>
            </a:r>
          </a:p>
          <a:p>
            <a:pPr marL="914400" lvl="1" indent="-457200">
              <a:buFont typeface="Arial" panose="020B0604020202020204" pitchFamily="34" charset="0"/>
              <a:buChar char="•"/>
            </a:pPr>
            <a:r>
              <a:rPr lang="en-US" sz="1800" dirty="0"/>
              <a:t>To be consistent, we </a:t>
            </a:r>
            <a:r>
              <a:rPr lang="en-US" sz="1800" dirty="0">
                <a:highlight>
                  <a:srgbClr val="FFFF00"/>
                </a:highlight>
              </a:rPr>
              <a:t>reprocessed the NKG EPN solution </a:t>
            </a:r>
            <a:r>
              <a:rPr lang="en-US" sz="1800" dirty="0"/>
              <a:t>for the period 20 February-21 May, 2022, </a:t>
            </a:r>
            <a:r>
              <a:rPr lang="en-US" sz="1800" dirty="0">
                <a:highlight>
                  <a:srgbClr val="FFFF00"/>
                </a:highlight>
              </a:rPr>
              <a:t>using type mean antenna calibrations</a:t>
            </a:r>
          </a:p>
          <a:p>
            <a:pPr marL="457200" indent="-457200">
              <a:buFont typeface="Arial" panose="020B0604020202020204" pitchFamily="34" charset="0"/>
              <a:buChar char="•"/>
            </a:pPr>
            <a:r>
              <a:rPr lang="en-US" sz="2400" dirty="0"/>
              <a:t>Combination and datum realization done with CATREF</a:t>
            </a:r>
          </a:p>
        </p:txBody>
      </p:sp>
    </p:spTree>
    <p:extLst>
      <p:ext uri="{BB962C8B-B14F-4D97-AF65-F5344CB8AC3E}">
        <p14:creationId xmlns:p14="http://schemas.microsoft.com/office/powerpoint/2010/main" val="183515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040ACDD-6A9E-B5F5-F711-F1B83BB1E7DF}"/>
              </a:ext>
            </a:extLst>
          </p:cNvPr>
          <p:cNvSpPr>
            <a:spLocks noGrp="1"/>
          </p:cNvSpPr>
          <p:nvPr>
            <p:ph type="title"/>
          </p:nvPr>
        </p:nvSpPr>
        <p:spPr>
          <a:xfrm>
            <a:off x="612569" y="723207"/>
            <a:ext cx="10515600" cy="549412"/>
          </a:xfrm>
        </p:spPr>
        <p:txBody>
          <a:bodyPr/>
          <a:lstStyle/>
          <a:p>
            <a:r>
              <a:rPr lang="en-US" dirty="0"/>
              <a:t>Global datum</a:t>
            </a:r>
          </a:p>
        </p:txBody>
      </p:sp>
      <p:pic>
        <p:nvPicPr>
          <p:cNvPr id="5" name="Platshållare för innehåll 4" descr="En bild som visar karta&#10;&#10;Automatiskt genererad beskrivning">
            <a:extLst>
              <a:ext uri="{FF2B5EF4-FFF2-40B4-BE49-F238E27FC236}">
                <a16:creationId xmlns:a16="http://schemas.microsoft.com/office/drawing/2014/main" id="{EE890432-DD71-4736-B2D8-B647CB044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894" y="1415133"/>
            <a:ext cx="8192949" cy="4874803"/>
          </a:xfrm>
          <a:noFill/>
        </p:spPr>
      </p:pic>
      <p:sp>
        <p:nvSpPr>
          <p:cNvPr id="4" name="textruta 3">
            <a:extLst>
              <a:ext uri="{FF2B5EF4-FFF2-40B4-BE49-F238E27FC236}">
                <a16:creationId xmlns:a16="http://schemas.microsoft.com/office/drawing/2014/main" id="{C508A85D-7046-40FE-9F30-EBC649E48793}"/>
              </a:ext>
            </a:extLst>
          </p:cNvPr>
          <p:cNvSpPr txBox="1"/>
          <p:nvPr/>
        </p:nvSpPr>
        <p:spPr>
          <a:xfrm>
            <a:off x="9462404" y="5305174"/>
            <a:ext cx="3712058" cy="745537"/>
          </a:xfrm>
          <a:prstGeom prst="rect">
            <a:avLst/>
          </a:prstGeom>
          <a:noFill/>
        </p:spPr>
        <p:txBody>
          <a:bodyPr wrap="square" lIns="0" tIns="0" rIns="0" bIns="0" rtlCol="0">
            <a:noAutofit/>
          </a:bodyPr>
          <a:lstStyle/>
          <a:p>
            <a:pPr algn="l"/>
            <a:r>
              <a:rPr lang="sv-SE" sz="2400" dirty="0"/>
              <a:t>CODE stations</a:t>
            </a:r>
          </a:p>
          <a:p>
            <a:pPr algn="l"/>
            <a:r>
              <a:rPr lang="sv-SE" sz="2400" dirty="0"/>
              <a:t>NKG stations</a:t>
            </a:r>
          </a:p>
          <a:p>
            <a:pPr algn="l"/>
            <a:r>
              <a:rPr lang="sv-SE" sz="2400" dirty="0"/>
              <a:t>Datum station</a:t>
            </a:r>
          </a:p>
        </p:txBody>
      </p:sp>
      <p:sp>
        <p:nvSpPr>
          <p:cNvPr id="7" name="Flödesschema: Beslut 6">
            <a:extLst>
              <a:ext uri="{FF2B5EF4-FFF2-40B4-BE49-F238E27FC236}">
                <a16:creationId xmlns:a16="http://schemas.microsoft.com/office/drawing/2014/main" id="{27925AFB-9B2D-4CDF-8BFA-8E6FA19C945E}"/>
              </a:ext>
            </a:extLst>
          </p:cNvPr>
          <p:cNvSpPr/>
          <p:nvPr/>
        </p:nvSpPr>
        <p:spPr>
          <a:xfrm>
            <a:off x="9222743" y="6100233"/>
            <a:ext cx="153228" cy="244714"/>
          </a:xfrm>
          <a:prstGeom prst="flowChartDecis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2" name="Multiplikationstecken 1">
            <a:extLst>
              <a:ext uri="{FF2B5EF4-FFF2-40B4-BE49-F238E27FC236}">
                <a16:creationId xmlns:a16="http://schemas.microsoft.com/office/drawing/2014/main" id="{837156A9-FA34-4306-B7C2-302AC1125A7D}"/>
              </a:ext>
            </a:extLst>
          </p:cNvPr>
          <p:cNvSpPr/>
          <p:nvPr/>
        </p:nvSpPr>
        <p:spPr>
          <a:xfrm>
            <a:off x="9201704" y="5367667"/>
            <a:ext cx="202055" cy="244715"/>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Flödesschema: Beslut 7">
            <a:extLst>
              <a:ext uri="{FF2B5EF4-FFF2-40B4-BE49-F238E27FC236}">
                <a16:creationId xmlns:a16="http://schemas.microsoft.com/office/drawing/2014/main" id="{95BFFF9C-B96C-495C-95AC-82B0A2166B90}"/>
              </a:ext>
            </a:extLst>
          </p:cNvPr>
          <p:cNvSpPr/>
          <p:nvPr/>
        </p:nvSpPr>
        <p:spPr>
          <a:xfrm>
            <a:off x="9240499" y="5799755"/>
            <a:ext cx="124646" cy="122121"/>
          </a:xfrm>
          <a:prstGeom prst="flowChartDecis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Tree>
    <p:extLst>
      <p:ext uri="{BB962C8B-B14F-4D97-AF65-F5344CB8AC3E}">
        <p14:creationId xmlns:p14="http://schemas.microsoft.com/office/powerpoint/2010/main" val="98947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p:txBody>
          <a:bodyPr/>
          <a:lstStyle/>
          <a:p>
            <a:r>
              <a:rPr lang="sv-SE" dirty="0" err="1"/>
              <a:t>Combined</a:t>
            </a:r>
            <a:r>
              <a:rPr lang="sv-SE" dirty="0"/>
              <a:t> solution: global datum</a:t>
            </a:r>
          </a:p>
        </p:txBody>
      </p:sp>
      <p:pic>
        <p:nvPicPr>
          <p:cNvPr id="9" name="Platshållare för innehåll 8">
            <a:extLst>
              <a:ext uri="{FF2B5EF4-FFF2-40B4-BE49-F238E27FC236}">
                <a16:creationId xmlns:a16="http://schemas.microsoft.com/office/drawing/2014/main" id="{D6917B5B-1D0B-4DC8-AA0B-1002117318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759323" y="1719227"/>
            <a:ext cx="6222504" cy="4265684"/>
          </a:xfrm>
        </p:spPr>
      </p:pic>
      <p:pic>
        <p:nvPicPr>
          <p:cNvPr id="11" name="Bildobjekt 10">
            <a:extLst>
              <a:ext uri="{FF2B5EF4-FFF2-40B4-BE49-F238E27FC236}">
                <a16:creationId xmlns:a16="http://schemas.microsoft.com/office/drawing/2014/main" id="{B0819374-9C99-4B4E-A0B9-E1B11F1709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69" y="4882718"/>
            <a:ext cx="2775090" cy="1486655"/>
          </a:xfrm>
          <a:prstGeom prst="rect">
            <a:avLst/>
          </a:prstGeom>
        </p:spPr>
      </p:pic>
      <p:pic>
        <p:nvPicPr>
          <p:cNvPr id="12" name="Bildobjekt 11">
            <a:extLst>
              <a:ext uri="{FF2B5EF4-FFF2-40B4-BE49-F238E27FC236}">
                <a16:creationId xmlns:a16="http://schemas.microsoft.com/office/drawing/2014/main" id="{28AAAF1E-CB06-47A9-A5FA-6035152B6A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769" y="3108740"/>
            <a:ext cx="2775090" cy="1486655"/>
          </a:xfrm>
          <a:prstGeom prst="rect">
            <a:avLst/>
          </a:prstGeom>
        </p:spPr>
      </p:pic>
      <p:pic>
        <p:nvPicPr>
          <p:cNvPr id="13" name="Bildobjekt 12">
            <a:extLst>
              <a:ext uri="{FF2B5EF4-FFF2-40B4-BE49-F238E27FC236}">
                <a16:creationId xmlns:a16="http://schemas.microsoft.com/office/drawing/2014/main" id="{BCA8AC8B-8FA0-4111-85B5-A891C6E1658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769" y="1300286"/>
            <a:ext cx="2775090" cy="1486655"/>
          </a:xfrm>
          <a:prstGeom prst="rect">
            <a:avLst/>
          </a:prstGeom>
        </p:spPr>
      </p:pic>
      <p:pic>
        <p:nvPicPr>
          <p:cNvPr id="14" name="Bildobjekt 13">
            <a:extLst>
              <a:ext uri="{FF2B5EF4-FFF2-40B4-BE49-F238E27FC236}">
                <a16:creationId xmlns:a16="http://schemas.microsoft.com/office/drawing/2014/main" id="{9781248D-1A9A-4D66-A923-AEB04207290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5705" y="5241582"/>
            <a:ext cx="2775090" cy="1486655"/>
          </a:xfrm>
          <a:prstGeom prst="rect">
            <a:avLst/>
          </a:prstGeom>
        </p:spPr>
      </p:pic>
      <p:pic>
        <p:nvPicPr>
          <p:cNvPr id="15" name="Bildobjekt 14">
            <a:extLst>
              <a:ext uri="{FF2B5EF4-FFF2-40B4-BE49-F238E27FC236}">
                <a16:creationId xmlns:a16="http://schemas.microsoft.com/office/drawing/2014/main" id="{8C708141-8E22-46E6-B29D-68592431A34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375705" y="3602525"/>
            <a:ext cx="2775090" cy="1486655"/>
          </a:xfrm>
          <a:prstGeom prst="rect">
            <a:avLst/>
          </a:prstGeom>
        </p:spPr>
      </p:pic>
      <p:pic>
        <p:nvPicPr>
          <p:cNvPr id="16" name="Bildobjekt 15">
            <a:extLst>
              <a:ext uri="{FF2B5EF4-FFF2-40B4-BE49-F238E27FC236}">
                <a16:creationId xmlns:a16="http://schemas.microsoft.com/office/drawing/2014/main" id="{17889395-17C3-4E5B-9CF0-A68CC776917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347199" y="1994360"/>
            <a:ext cx="2775090" cy="1486655"/>
          </a:xfrm>
          <a:prstGeom prst="rect">
            <a:avLst/>
          </a:prstGeom>
        </p:spPr>
      </p:pic>
      <p:pic>
        <p:nvPicPr>
          <p:cNvPr id="17" name="Bildobjekt 16">
            <a:extLst>
              <a:ext uri="{FF2B5EF4-FFF2-40B4-BE49-F238E27FC236}">
                <a16:creationId xmlns:a16="http://schemas.microsoft.com/office/drawing/2014/main" id="{93D35AF2-5F1A-4C50-AE07-61C2CA656BA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375705" y="415643"/>
            <a:ext cx="2775090" cy="1486655"/>
          </a:xfrm>
          <a:prstGeom prst="rect">
            <a:avLst/>
          </a:prstGeom>
        </p:spPr>
      </p:pic>
      <p:cxnSp>
        <p:nvCxnSpPr>
          <p:cNvPr id="19" name="Rak pilkoppling 18">
            <a:extLst>
              <a:ext uri="{FF2B5EF4-FFF2-40B4-BE49-F238E27FC236}">
                <a16:creationId xmlns:a16="http://schemas.microsoft.com/office/drawing/2014/main" id="{9CEB09A0-68A3-4700-B411-906263ADDD44}"/>
              </a:ext>
            </a:extLst>
          </p:cNvPr>
          <p:cNvCxnSpPr>
            <a:cxnSpLocks/>
          </p:cNvCxnSpPr>
          <p:nvPr/>
        </p:nvCxnSpPr>
        <p:spPr>
          <a:xfrm flipH="1" flipV="1">
            <a:off x="2524126" y="1942344"/>
            <a:ext cx="2962274" cy="9648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Rak pilkoppling 20">
            <a:extLst>
              <a:ext uri="{FF2B5EF4-FFF2-40B4-BE49-F238E27FC236}">
                <a16:creationId xmlns:a16="http://schemas.microsoft.com/office/drawing/2014/main" id="{9506DE54-40DE-4B54-B9E2-8CFA145160B9}"/>
              </a:ext>
            </a:extLst>
          </p:cNvPr>
          <p:cNvCxnSpPr/>
          <p:nvPr/>
        </p:nvCxnSpPr>
        <p:spPr>
          <a:xfrm flipH="1">
            <a:off x="2524125" y="3429000"/>
            <a:ext cx="2962275" cy="1655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Rak pilkoppling 21">
            <a:extLst>
              <a:ext uri="{FF2B5EF4-FFF2-40B4-BE49-F238E27FC236}">
                <a16:creationId xmlns:a16="http://schemas.microsoft.com/office/drawing/2014/main" id="{BEA55852-C0F6-46FA-8C72-B95E9D1E4472}"/>
              </a:ext>
            </a:extLst>
          </p:cNvPr>
          <p:cNvCxnSpPr>
            <a:cxnSpLocks/>
          </p:cNvCxnSpPr>
          <p:nvPr/>
        </p:nvCxnSpPr>
        <p:spPr>
          <a:xfrm flipH="1">
            <a:off x="2524125" y="3703989"/>
            <a:ext cx="1710524" cy="19122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Rak pilkoppling 23">
            <a:extLst>
              <a:ext uri="{FF2B5EF4-FFF2-40B4-BE49-F238E27FC236}">
                <a16:creationId xmlns:a16="http://schemas.microsoft.com/office/drawing/2014/main" id="{DD165042-525C-4B8B-A486-47770547A50C}"/>
              </a:ext>
            </a:extLst>
          </p:cNvPr>
          <p:cNvCxnSpPr>
            <a:cxnSpLocks/>
          </p:cNvCxnSpPr>
          <p:nvPr/>
        </p:nvCxnSpPr>
        <p:spPr>
          <a:xfrm flipV="1">
            <a:off x="7714695" y="1426999"/>
            <a:ext cx="1890944" cy="16817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Rak pilkoppling 25">
            <a:extLst>
              <a:ext uri="{FF2B5EF4-FFF2-40B4-BE49-F238E27FC236}">
                <a16:creationId xmlns:a16="http://schemas.microsoft.com/office/drawing/2014/main" id="{596A349F-234B-42C3-9F18-E6F495DF3336}"/>
              </a:ext>
            </a:extLst>
          </p:cNvPr>
          <p:cNvCxnSpPr>
            <a:cxnSpLocks/>
          </p:cNvCxnSpPr>
          <p:nvPr/>
        </p:nvCxnSpPr>
        <p:spPr>
          <a:xfrm flipV="1">
            <a:off x="7196925" y="3129042"/>
            <a:ext cx="2408714" cy="5575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Rak pilkoppling 29">
            <a:extLst>
              <a:ext uri="{FF2B5EF4-FFF2-40B4-BE49-F238E27FC236}">
                <a16:creationId xmlns:a16="http://schemas.microsoft.com/office/drawing/2014/main" id="{3E06D413-4C89-43DD-972B-6ABFC119D60E}"/>
              </a:ext>
            </a:extLst>
          </p:cNvPr>
          <p:cNvCxnSpPr>
            <a:cxnSpLocks/>
          </p:cNvCxnSpPr>
          <p:nvPr/>
        </p:nvCxnSpPr>
        <p:spPr>
          <a:xfrm>
            <a:off x="7226423" y="4358936"/>
            <a:ext cx="2441452" cy="12572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Rak pilkoppling 33">
            <a:extLst>
              <a:ext uri="{FF2B5EF4-FFF2-40B4-BE49-F238E27FC236}">
                <a16:creationId xmlns:a16="http://schemas.microsoft.com/office/drawing/2014/main" id="{00B1E0BD-1D23-4C68-AD7E-4CE55D11EE9A}"/>
              </a:ext>
            </a:extLst>
          </p:cNvPr>
          <p:cNvCxnSpPr>
            <a:cxnSpLocks/>
          </p:cNvCxnSpPr>
          <p:nvPr/>
        </p:nvCxnSpPr>
        <p:spPr>
          <a:xfrm>
            <a:off x="7349325" y="3838953"/>
            <a:ext cx="2318549" cy="779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textruta 17">
            <a:extLst>
              <a:ext uri="{FF2B5EF4-FFF2-40B4-BE49-F238E27FC236}">
                <a16:creationId xmlns:a16="http://schemas.microsoft.com/office/drawing/2014/main" id="{BED7C688-B35E-4727-8385-6304A0815F96}"/>
              </a:ext>
            </a:extLst>
          </p:cNvPr>
          <p:cNvSpPr txBox="1"/>
          <p:nvPr/>
        </p:nvSpPr>
        <p:spPr>
          <a:xfrm>
            <a:off x="2769325" y="62247"/>
            <a:ext cx="6653349" cy="444533"/>
          </a:xfrm>
          <a:prstGeom prst="rect">
            <a:avLst/>
          </a:prstGeom>
          <a:noFill/>
        </p:spPr>
        <p:txBody>
          <a:bodyPr wrap="none" lIns="0" tIns="0" rIns="0" bIns="0" rtlCol="0">
            <a:noAutofit/>
          </a:bodyPr>
          <a:lstStyle/>
          <a:p>
            <a:pPr algn="l"/>
            <a:r>
              <a:rPr lang="sv-SE" sz="2400" dirty="0" err="1">
                <a:solidFill>
                  <a:srgbClr val="0070C0"/>
                </a:solidFill>
              </a:rPr>
              <a:t>Time</a:t>
            </a:r>
            <a:r>
              <a:rPr lang="sv-SE" sz="2400" dirty="0">
                <a:solidFill>
                  <a:srgbClr val="0070C0"/>
                </a:solidFill>
              </a:rPr>
              <a:t> period: 20 </a:t>
            </a:r>
            <a:r>
              <a:rPr lang="sv-SE" sz="2400" dirty="0" err="1">
                <a:solidFill>
                  <a:srgbClr val="0070C0"/>
                </a:solidFill>
              </a:rPr>
              <a:t>February</a:t>
            </a:r>
            <a:r>
              <a:rPr lang="sv-SE" sz="2400" dirty="0">
                <a:solidFill>
                  <a:srgbClr val="0070C0"/>
                </a:solidFill>
              </a:rPr>
              <a:t> to 21 May, 2022. ~100 </a:t>
            </a:r>
            <a:r>
              <a:rPr lang="sv-SE" sz="2400" dirty="0" err="1">
                <a:solidFill>
                  <a:srgbClr val="0070C0"/>
                </a:solidFill>
              </a:rPr>
              <a:t>days</a:t>
            </a:r>
            <a:endParaRPr lang="sv-SE" sz="2400" dirty="0">
              <a:solidFill>
                <a:srgbClr val="0070C0"/>
              </a:solidFill>
            </a:endParaRPr>
          </a:p>
        </p:txBody>
      </p:sp>
    </p:spTree>
    <p:extLst>
      <p:ext uri="{BB962C8B-B14F-4D97-AF65-F5344CB8AC3E}">
        <p14:creationId xmlns:p14="http://schemas.microsoft.com/office/powerpoint/2010/main" val="83182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07B4A2-0C9E-4EE4-96DF-821AF85D90A6}"/>
              </a:ext>
            </a:extLst>
          </p:cNvPr>
          <p:cNvSpPr>
            <a:spLocks noGrp="1"/>
          </p:cNvSpPr>
          <p:nvPr>
            <p:ph type="title"/>
          </p:nvPr>
        </p:nvSpPr>
        <p:spPr/>
        <p:txBody>
          <a:bodyPr/>
          <a:lstStyle/>
          <a:p>
            <a:r>
              <a:rPr lang="en-US" cap="none" dirty="0"/>
              <a:t>Very </a:t>
            </a:r>
            <a:r>
              <a:rPr lang="en-US" cap="none" dirty="0" err="1"/>
              <a:t>preliminar</a:t>
            </a:r>
            <a:r>
              <a:rPr lang="en-US" cap="none" dirty="0"/>
              <a:t> conclusions</a:t>
            </a:r>
          </a:p>
        </p:txBody>
      </p:sp>
      <p:sp>
        <p:nvSpPr>
          <p:cNvPr id="3" name="Platshållare för innehåll 2">
            <a:extLst>
              <a:ext uri="{FF2B5EF4-FFF2-40B4-BE49-F238E27FC236}">
                <a16:creationId xmlns:a16="http://schemas.microsoft.com/office/drawing/2014/main" id="{E6019933-BA49-48B4-948B-435383A4F293}"/>
              </a:ext>
            </a:extLst>
          </p:cNvPr>
          <p:cNvSpPr>
            <a:spLocks noGrp="1"/>
          </p:cNvSpPr>
          <p:nvPr>
            <p:ph idx="1"/>
          </p:nvPr>
        </p:nvSpPr>
        <p:spPr/>
        <p:txBody>
          <a:bodyPr/>
          <a:lstStyle/>
          <a:p>
            <a:pPr marL="342900" indent="-342900">
              <a:spcBef>
                <a:spcPts val="600"/>
              </a:spcBef>
              <a:buFont typeface="Arial" panose="020B0604020202020204" pitchFamily="34" charset="0"/>
              <a:buChar char="•"/>
            </a:pPr>
            <a:r>
              <a:rPr lang="en-US" sz="2400" dirty="0">
                <a:solidFill>
                  <a:srgbClr val="00B050"/>
                </a:solidFill>
              </a:rPr>
              <a:t>This was just a first test.. </a:t>
            </a:r>
          </a:p>
          <a:p>
            <a:pPr marL="342900" indent="-342900">
              <a:spcBef>
                <a:spcPts val="600"/>
              </a:spcBef>
              <a:buFont typeface="Arial" panose="020B0604020202020204" pitchFamily="34" charset="0"/>
              <a:buChar char="•"/>
            </a:pPr>
            <a:r>
              <a:rPr lang="en-US" sz="2400" dirty="0"/>
              <a:t>Applying a regional datum can lead to significant effects on the edges of the network</a:t>
            </a:r>
          </a:p>
          <a:p>
            <a:pPr marL="800100" lvl="1" indent="-342900">
              <a:spcBef>
                <a:spcPts val="600"/>
              </a:spcBef>
              <a:buFont typeface="Courier New" panose="02070309020205020404" pitchFamily="49" charset="0"/>
              <a:buChar char="o"/>
            </a:pPr>
            <a:r>
              <a:rPr lang="en-US" sz="2200" dirty="0"/>
              <a:t>Especially if there are no datum stations close to the edge</a:t>
            </a:r>
          </a:p>
          <a:p>
            <a:pPr marL="342900" indent="-342900">
              <a:spcBef>
                <a:spcPts val="600"/>
              </a:spcBef>
              <a:buFont typeface="Arial" panose="020B0604020202020204" pitchFamily="34" charset="0"/>
              <a:buChar char="•"/>
            </a:pPr>
            <a:r>
              <a:rPr lang="en-US" sz="2400" dirty="0"/>
              <a:t>With a global datum, the station position </a:t>
            </a:r>
            <a:r>
              <a:rPr lang="en-US" sz="2400" dirty="0" err="1"/>
              <a:t>repeatabilities</a:t>
            </a:r>
            <a:r>
              <a:rPr lang="en-US" sz="2400" dirty="0"/>
              <a:t> will be slightly worse compared to using a regional datum</a:t>
            </a:r>
          </a:p>
          <a:p>
            <a:pPr marL="342900" indent="-342900">
              <a:spcBef>
                <a:spcPts val="600"/>
              </a:spcBef>
              <a:buFont typeface="Arial" panose="020B0604020202020204" pitchFamily="34" charset="0"/>
              <a:buChar char="•"/>
            </a:pPr>
            <a:r>
              <a:rPr lang="en-US" sz="2400" dirty="0"/>
              <a:t>However, the performance is similar for all stations (</a:t>
            </a:r>
            <a:r>
              <a:rPr lang="en-US" sz="2400" i="1" dirty="0"/>
              <a:t>i.e., no edge effects</a:t>
            </a:r>
            <a:r>
              <a:rPr lang="en-US" sz="2400" dirty="0"/>
              <a:t>) </a:t>
            </a:r>
          </a:p>
          <a:p>
            <a:pPr marL="800100" lvl="1" indent="-342900">
              <a:spcBef>
                <a:spcPts val="600"/>
              </a:spcBef>
              <a:buFont typeface="Courier New" panose="02070309020205020404" pitchFamily="49" charset="0"/>
              <a:buChar char="o"/>
            </a:pPr>
            <a:endParaRPr lang="en-US" sz="2200" dirty="0"/>
          </a:p>
          <a:p>
            <a:pPr marL="800100" lvl="1" indent="-342900">
              <a:spcBef>
                <a:spcPts val="600"/>
              </a:spcBef>
              <a:buFont typeface="Courier New" panose="02070309020205020404" pitchFamily="49" charset="0"/>
              <a:buChar char="o"/>
            </a:pPr>
            <a:r>
              <a:rPr lang="en-US" sz="2200" dirty="0"/>
              <a:t>A global datum is probably most interesting when analyzing long time series when long-term stability is more important than short-term repeatability</a:t>
            </a:r>
          </a:p>
          <a:p>
            <a:pPr marL="800100" lvl="1" indent="-342900">
              <a:spcBef>
                <a:spcPts val="600"/>
              </a:spcBef>
              <a:buFont typeface="Courier New" panose="02070309020205020404" pitchFamily="49" charset="0"/>
              <a:buChar char="o"/>
            </a:pPr>
            <a:r>
              <a:rPr lang="en-US" sz="2200" i="1" dirty="0"/>
              <a:t>However, absence of useful “datum stations” may require an extended network!</a:t>
            </a:r>
          </a:p>
          <a:p>
            <a:pPr marL="800100" lvl="1" indent="-342900">
              <a:spcBef>
                <a:spcPts val="600"/>
              </a:spcBef>
              <a:buFont typeface="Courier New" panose="02070309020205020404" pitchFamily="49" charset="0"/>
              <a:buChar char="o"/>
            </a:pPr>
            <a:endParaRPr lang="en-US" sz="2200" dirty="0"/>
          </a:p>
          <a:p>
            <a:pPr>
              <a:spcBef>
                <a:spcPts val="600"/>
              </a:spcBef>
            </a:pPr>
            <a:endParaRPr lang="en-US" sz="2400" dirty="0"/>
          </a:p>
          <a:p>
            <a:pPr>
              <a:spcBef>
                <a:spcPts val="600"/>
              </a:spcBef>
            </a:pPr>
            <a:endParaRPr lang="en-US" sz="2400" dirty="0"/>
          </a:p>
          <a:p>
            <a:pPr>
              <a:spcBef>
                <a:spcPts val="600"/>
              </a:spcBef>
            </a:pPr>
            <a:endParaRPr lang="en-US" sz="2400"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2741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p:txBody>
          <a:bodyPr/>
          <a:lstStyle/>
          <a:p>
            <a:r>
              <a:rPr lang="en-US" dirty="0"/>
              <a:t>Outline</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1415134"/>
            <a:ext cx="10963346" cy="4830024"/>
          </a:xfrm>
        </p:spPr>
        <p:txBody>
          <a:bodyPr/>
          <a:lstStyle/>
          <a:p>
            <a:pPr marL="457200" indent="-457200">
              <a:buFont typeface="Arial" panose="020B0604020202020204" pitchFamily="34" charset="0"/>
              <a:buChar char="•"/>
            </a:pPr>
            <a:r>
              <a:rPr lang="en-US" dirty="0">
                <a:solidFill>
                  <a:schemeClr val="bg1">
                    <a:lumMod val="65000"/>
                  </a:schemeClr>
                </a:solidFill>
              </a:rPr>
              <a:t>What is EUREF?</a:t>
            </a:r>
          </a:p>
          <a:p>
            <a:pPr marL="457200" indent="-457200">
              <a:buFont typeface="Arial" panose="020B0604020202020204" pitchFamily="34" charset="0"/>
              <a:buChar char="•"/>
            </a:pPr>
            <a:r>
              <a:rPr lang="en-US" dirty="0">
                <a:solidFill>
                  <a:schemeClr val="bg1">
                    <a:lumMod val="75000"/>
                  </a:schemeClr>
                </a:solidFill>
              </a:rPr>
              <a:t>EUREF’s primary tasks and deliveries </a:t>
            </a:r>
          </a:p>
          <a:p>
            <a:pPr marL="457200" indent="-457200">
              <a:buFont typeface="Arial" panose="020B0604020202020204" pitchFamily="34" charset="0"/>
              <a:buChar char="•"/>
            </a:pPr>
            <a:r>
              <a:rPr lang="en-US" dirty="0">
                <a:solidFill>
                  <a:schemeClr val="bg1">
                    <a:lumMod val="65000"/>
                  </a:schemeClr>
                </a:solidFill>
              </a:rPr>
              <a:t>How to maintain and develop a regional reference frame</a:t>
            </a:r>
          </a:p>
          <a:p>
            <a:pPr marL="457200" indent="-457200">
              <a:buFont typeface="Arial" panose="020B0604020202020204" pitchFamily="34" charset="0"/>
              <a:buChar char="•"/>
            </a:pPr>
            <a:r>
              <a:rPr lang="en-US" dirty="0">
                <a:solidFill>
                  <a:schemeClr val="bg1">
                    <a:lumMod val="65000"/>
                  </a:schemeClr>
                </a:solidFill>
              </a:rPr>
              <a:t>On EPN-Repro3</a:t>
            </a:r>
          </a:p>
          <a:p>
            <a:pPr marL="457200" indent="-457200">
              <a:buFont typeface="Arial" panose="020B0604020202020204" pitchFamily="34" charset="0"/>
              <a:buChar char="•"/>
            </a:pPr>
            <a:r>
              <a:rPr lang="en-US" dirty="0"/>
              <a:t>Scientific challenges and strategic goals</a:t>
            </a:r>
          </a:p>
          <a:p>
            <a:pPr marL="457200" indent="-457200">
              <a:buFont typeface="Arial" panose="020B0604020202020204" pitchFamily="34" charset="0"/>
              <a:buChar char="•"/>
            </a:pPr>
            <a:r>
              <a:rPr lang="en-US" dirty="0">
                <a:solidFill>
                  <a:schemeClr val="bg1">
                    <a:lumMod val="65000"/>
                  </a:schemeClr>
                </a:solidFill>
              </a:rPr>
              <a:t>Heights, geoid and gravity</a:t>
            </a:r>
          </a:p>
          <a:p>
            <a:pPr marL="457200" indent="-457200">
              <a:buFont typeface="Arial" panose="020B0604020202020204" pitchFamily="34" charset="0"/>
              <a:buChar char="•"/>
            </a:pPr>
            <a:r>
              <a:rPr lang="en-US" dirty="0">
                <a:solidFill>
                  <a:schemeClr val="bg1">
                    <a:lumMod val="65000"/>
                  </a:schemeClr>
                </a:solidFill>
              </a:rPr>
              <a:t>Organizational perspective</a:t>
            </a:r>
          </a:p>
        </p:txBody>
      </p:sp>
    </p:spTree>
    <p:extLst>
      <p:ext uri="{BB962C8B-B14F-4D97-AF65-F5344CB8AC3E}">
        <p14:creationId xmlns:p14="http://schemas.microsoft.com/office/powerpoint/2010/main" val="183839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idx="4294967295"/>
          </p:nvPr>
        </p:nvSpPr>
        <p:spPr>
          <a:xfrm>
            <a:off x="612568" y="723207"/>
            <a:ext cx="10889041" cy="549412"/>
          </a:xfrm>
        </p:spPr>
        <p:txBody>
          <a:bodyPr/>
          <a:lstStyle/>
          <a:p>
            <a:r>
              <a:rPr lang="en-US" cap="none" dirty="0"/>
              <a:t>List of scientific challenges in geodesy 1(2)</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1415133"/>
            <a:ext cx="11103715" cy="5127907"/>
          </a:xfrm>
        </p:spPr>
        <p:txBody>
          <a:bodyPr numCol="1"/>
          <a:lstStyle/>
          <a:p>
            <a:pPr lvl="0"/>
            <a:r>
              <a:rPr lang="en-US" sz="2400" dirty="0"/>
              <a:t>As a basis for the strategic considerations on future development, it is good to have a common view on </a:t>
            </a:r>
            <a:r>
              <a:rPr lang="en-US" sz="2400" dirty="0">
                <a:highlight>
                  <a:srgbClr val="FFFF00"/>
                </a:highlight>
              </a:rPr>
              <a:t>current and coming challenges.</a:t>
            </a:r>
            <a:r>
              <a:rPr lang="en-US" sz="2400" dirty="0"/>
              <a:t> These may be of various kinds – scientific, administrative, organizational, technical, and external changes.  We in the EUREF GB have worked on </a:t>
            </a:r>
            <a:r>
              <a:rPr lang="en-US" sz="2400" dirty="0">
                <a:highlight>
                  <a:srgbClr val="FFFF00"/>
                </a:highlight>
              </a:rPr>
              <a:t>the scientific challenges in geodesy from a broad perspective</a:t>
            </a:r>
            <a:r>
              <a:rPr lang="en-US" sz="2400" dirty="0"/>
              <a:t>.  Therefore, some of the discussed challenges go beyond the immediate responsibility of EUREF.  </a:t>
            </a:r>
            <a:endParaRPr lang="en-US" sz="1200" dirty="0"/>
          </a:p>
          <a:p>
            <a:pPr marL="452438" lvl="0" indent="-452438">
              <a:buFont typeface="+mj-lt"/>
              <a:buAutoNum type="alphaLcParenR"/>
            </a:pPr>
            <a:r>
              <a:rPr lang="en-US" sz="2400" dirty="0"/>
              <a:t>The global goal of </a:t>
            </a:r>
            <a:r>
              <a:rPr lang="en-US" sz="2400" b="1" dirty="0">
                <a:highlight>
                  <a:srgbClr val="FFFF00"/>
                </a:highlight>
              </a:rPr>
              <a:t>1 mm and 0.1 mm/</a:t>
            </a:r>
            <a:r>
              <a:rPr lang="en-US" sz="2400" b="1" dirty="0" err="1">
                <a:highlight>
                  <a:srgbClr val="FFFF00"/>
                </a:highlight>
              </a:rPr>
              <a:t>yr</a:t>
            </a:r>
            <a:r>
              <a:rPr lang="en-US" sz="2400" b="1" dirty="0">
                <a:highlight>
                  <a:srgbClr val="FFFF00"/>
                </a:highlight>
              </a:rPr>
              <a:t> for ITRF </a:t>
            </a:r>
            <a:r>
              <a:rPr lang="en-US" sz="2400" dirty="0"/>
              <a:t>is not met yet. For EUREF it is an important piece in order to improve the </a:t>
            </a:r>
            <a:r>
              <a:rPr lang="en-US" sz="2400" dirty="0">
                <a:highlight>
                  <a:srgbClr val="00FF00"/>
                </a:highlight>
              </a:rPr>
              <a:t>consistency and accuracy of the ETRF</a:t>
            </a:r>
            <a:r>
              <a:rPr lang="en-US" sz="2400" dirty="0"/>
              <a:t>;</a:t>
            </a:r>
            <a:endParaRPr lang="sv-SE" sz="2400" dirty="0"/>
          </a:p>
          <a:p>
            <a:pPr marL="452438" lvl="0" indent="-452438">
              <a:buFont typeface="+mj-lt"/>
              <a:buAutoNum type="alphaLcParenR"/>
            </a:pPr>
            <a:r>
              <a:rPr lang="en-US" sz="2400" b="1" dirty="0">
                <a:highlight>
                  <a:srgbClr val="FFFF00"/>
                </a:highlight>
              </a:rPr>
              <a:t>Realization of the IHRS </a:t>
            </a:r>
            <a:r>
              <a:rPr lang="en-US" sz="2400" dirty="0"/>
              <a:t>(International Height Reference System) in IHRFs at the 1 cm level or better globally. It means that we from EUREF should realize the IHRF within Europe and establish precise, and well defined, </a:t>
            </a:r>
            <a:r>
              <a:rPr lang="en-US" sz="2400" dirty="0">
                <a:highlight>
                  <a:srgbClr val="00FF00"/>
                </a:highlight>
              </a:rPr>
              <a:t>relations between IHRF and recent releases of the EVRF</a:t>
            </a:r>
            <a:r>
              <a:rPr lang="en-US" sz="2400" dirty="0"/>
              <a:t>;</a:t>
            </a:r>
            <a:endParaRPr lang="sv-SE" sz="2400" dirty="0"/>
          </a:p>
          <a:p>
            <a:pPr marL="452438" lvl="0" indent="-452438">
              <a:buFont typeface="+mj-lt"/>
              <a:buAutoNum type="alphaLcParenR"/>
            </a:pPr>
            <a:r>
              <a:rPr lang="en-US" sz="2400" dirty="0"/>
              <a:t>Realize the </a:t>
            </a:r>
            <a:r>
              <a:rPr lang="en-US" sz="2400" b="1" dirty="0">
                <a:highlight>
                  <a:srgbClr val="FFFF00"/>
                </a:highlight>
              </a:rPr>
              <a:t>European geoid model </a:t>
            </a:r>
            <a:r>
              <a:rPr lang="en-US" sz="2400" dirty="0"/>
              <a:t>at the “half centimeter” uncertainty level at dense spatial resolution;</a:t>
            </a:r>
            <a:endParaRPr lang="sv-SE" sz="2400" dirty="0"/>
          </a:p>
        </p:txBody>
      </p:sp>
      <p:sp>
        <p:nvSpPr>
          <p:cNvPr id="6" name="Slide Number Placeholder 1">
            <a:extLst>
              <a:ext uri="{FF2B5EF4-FFF2-40B4-BE49-F238E27FC236}">
                <a16:creationId xmlns:a16="http://schemas.microsoft.com/office/drawing/2014/main" id="{049C0BF9-737F-42E5-BD48-75EECA6AEE9B}"/>
              </a:ext>
            </a:extLst>
          </p:cNvPr>
          <p:cNvSpPr txBox="1">
            <a:spLocks/>
          </p:cNvSpPr>
          <p:nvPr/>
        </p:nvSpPr>
        <p:spPr>
          <a:xfrm>
            <a:off x="9374398" y="6431654"/>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F9BC75-9C68-47D8-AC61-F93036FB5410}" type="slidenum">
              <a:rPr kumimoji="0" lang="sv-SE"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28508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idx="4294967295"/>
          </p:nvPr>
        </p:nvSpPr>
        <p:spPr>
          <a:xfrm>
            <a:off x="612568" y="723207"/>
            <a:ext cx="10889041" cy="549412"/>
          </a:xfrm>
        </p:spPr>
        <p:txBody>
          <a:bodyPr/>
          <a:lstStyle/>
          <a:p>
            <a:r>
              <a:rPr lang="en-US" cap="none" dirty="0"/>
              <a:t>List of scientific challenges in geodesy 2(2)</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1415133"/>
            <a:ext cx="11103715" cy="5127907"/>
          </a:xfrm>
        </p:spPr>
        <p:txBody>
          <a:bodyPr numCol="1"/>
          <a:lstStyle/>
          <a:p>
            <a:pPr marL="457200" lvl="0" indent="-457200">
              <a:buFont typeface="+mj-lt"/>
              <a:buAutoNum type="alphaLcParenR" startAt="4"/>
            </a:pPr>
            <a:r>
              <a:rPr lang="en-US" sz="2400" dirty="0"/>
              <a:t>Develop </a:t>
            </a:r>
            <a:r>
              <a:rPr lang="en-US" sz="2400" dirty="0">
                <a:highlight>
                  <a:srgbClr val="00FF00"/>
                </a:highlight>
              </a:rPr>
              <a:t>European </a:t>
            </a:r>
            <a:r>
              <a:rPr lang="en-US" sz="2400" b="1" dirty="0">
                <a:highlight>
                  <a:srgbClr val="00FF00"/>
                </a:highlight>
              </a:rPr>
              <a:t>models of intraplate velocities and crustal deformations </a:t>
            </a:r>
            <a:r>
              <a:rPr lang="en-US" sz="2400" dirty="0">
                <a:highlight>
                  <a:srgbClr val="00FF00"/>
                </a:highlight>
              </a:rPr>
              <a:t>at the sub-mm/</a:t>
            </a:r>
            <a:r>
              <a:rPr lang="en-US" sz="2400" dirty="0" err="1">
                <a:highlight>
                  <a:srgbClr val="00FF00"/>
                </a:highlight>
              </a:rPr>
              <a:t>yr</a:t>
            </a:r>
            <a:r>
              <a:rPr lang="en-US" sz="2400" dirty="0">
                <a:highlight>
                  <a:srgbClr val="00FF00"/>
                </a:highlight>
              </a:rPr>
              <a:t> and nano strain/</a:t>
            </a:r>
            <a:r>
              <a:rPr lang="en-US" sz="2400" dirty="0" err="1">
                <a:highlight>
                  <a:srgbClr val="00FF00"/>
                </a:highlight>
              </a:rPr>
              <a:t>yr</a:t>
            </a:r>
            <a:r>
              <a:rPr lang="en-US" sz="2400" dirty="0">
                <a:highlight>
                  <a:srgbClr val="00FF00"/>
                </a:highlight>
              </a:rPr>
              <a:t> uncertainty level </a:t>
            </a:r>
            <a:r>
              <a:rPr lang="en-US" sz="2400" dirty="0"/>
              <a:t>for the purpose of reference frame management and use, as well as increased </a:t>
            </a:r>
            <a:r>
              <a:rPr lang="en-US" sz="2400" dirty="0">
                <a:highlight>
                  <a:srgbClr val="FFFF00"/>
                </a:highlight>
              </a:rPr>
              <a:t>scientific understanding of underlying geophysical processes</a:t>
            </a:r>
            <a:r>
              <a:rPr lang="en-US" sz="2400" dirty="0"/>
              <a:t>;</a:t>
            </a:r>
            <a:endParaRPr lang="sv-SE" sz="2400" dirty="0"/>
          </a:p>
          <a:p>
            <a:pPr marL="457200" lvl="0" indent="-457200">
              <a:buFont typeface="+mj-lt"/>
              <a:buAutoNum type="alphaLcParenR" startAt="4"/>
            </a:pPr>
            <a:r>
              <a:rPr lang="en-US" sz="2400" dirty="0"/>
              <a:t>Contribute with </a:t>
            </a:r>
            <a:r>
              <a:rPr lang="en-US" sz="2400" dirty="0">
                <a:highlight>
                  <a:srgbClr val="00FF00"/>
                </a:highlight>
              </a:rPr>
              <a:t>quality checked time series of observations and analysis results for </a:t>
            </a:r>
            <a:r>
              <a:rPr lang="en-US" sz="2400" b="1" dirty="0">
                <a:highlight>
                  <a:srgbClr val="00FF00"/>
                </a:highlight>
              </a:rPr>
              <a:t>climate monitoring and research</a:t>
            </a:r>
            <a:r>
              <a:rPr lang="en-US" sz="2400" b="1" dirty="0"/>
              <a:t> </a:t>
            </a:r>
            <a:r>
              <a:rPr lang="en-US" sz="2400" dirty="0"/>
              <a:t>(the GNSS technology and its infrastructure is approaching 3 decades, which is the time period where change in atmospheric conditions can be considered as “</a:t>
            </a:r>
            <a:r>
              <a:rPr lang="en-US" sz="2400" dirty="0">
                <a:highlight>
                  <a:srgbClr val="FFFF00"/>
                </a:highlight>
              </a:rPr>
              <a:t>climate change</a:t>
            </a:r>
            <a:r>
              <a:rPr lang="en-US" sz="2400" dirty="0"/>
              <a:t>”)</a:t>
            </a:r>
            <a:endParaRPr lang="sv-SE" sz="2400" dirty="0"/>
          </a:p>
          <a:p>
            <a:pPr marL="457200" lvl="0" indent="-457200">
              <a:buFont typeface="+mj-lt"/>
              <a:buAutoNum type="alphaLcParenR" startAt="4"/>
            </a:pPr>
            <a:r>
              <a:rPr lang="en-US" sz="2400" dirty="0"/>
              <a:t>4D geodesy: the presence of </a:t>
            </a:r>
            <a:r>
              <a:rPr lang="en-US" sz="2400" b="1" dirty="0"/>
              <a:t>several GNSS </a:t>
            </a:r>
            <a:r>
              <a:rPr lang="en-US" sz="2400" dirty="0"/>
              <a:t>implies the introduction of respective time scales which are not necessarily synchronous with each other. Hence the challenge is to define the temporal frame with similar criteria as for the spatial frame; </a:t>
            </a:r>
            <a:endParaRPr lang="sv-SE" sz="2400" dirty="0"/>
          </a:p>
          <a:p>
            <a:pPr marL="457200" lvl="0" indent="-457200">
              <a:buFont typeface="+mj-lt"/>
              <a:buAutoNum type="alphaLcParenR" startAt="4"/>
            </a:pPr>
            <a:r>
              <a:rPr lang="en-US" sz="2400" dirty="0"/>
              <a:t>Frontiers in Geodesy: </a:t>
            </a:r>
            <a:r>
              <a:rPr lang="en-US" sz="2400" b="1" dirty="0"/>
              <a:t>Geodesy and General Relativity </a:t>
            </a:r>
            <a:r>
              <a:rPr lang="en-US" sz="2400" dirty="0"/>
              <a:t>are tightly connected. Hence the challenge to embody the geometric approach to gravity into the definition of reference frames. Gravity dependent scale factors on time and length are first measurable consequences</a:t>
            </a:r>
            <a:endParaRPr lang="sv-SE" sz="2400" dirty="0"/>
          </a:p>
          <a:p>
            <a:pPr>
              <a:spcBef>
                <a:spcPts val="600"/>
              </a:spcBef>
            </a:pPr>
            <a:endParaRPr lang="en-US" sz="2400" dirty="0"/>
          </a:p>
          <a:p>
            <a:pPr marL="514350" indent="-514350">
              <a:spcBef>
                <a:spcPts val="600"/>
              </a:spcBef>
              <a:buFont typeface="+mj-lt"/>
              <a:buAutoNum type="arabicPeriod"/>
            </a:pPr>
            <a:endParaRPr lang="en-US" dirty="0"/>
          </a:p>
          <a:p>
            <a:pPr marL="457200" indent="-457200">
              <a:spcBef>
                <a:spcPts val="600"/>
              </a:spcBef>
              <a:buFont typeface="Wingdings" panose="05000000000000000000" pitchFamily="2" charset="2"/>
              <a:buChar char="§"/>
            </a:pPr>
            <a:endParaRPr lang="en-GB" sz="2400" dirty="0"/>
          </a:p>
        </p:txBody>
      </p:sp>
    </p:spTree>
    <p:extLst>
      <p:ext uri="{BB962C8B-B14F-4D97-AF65-F5344CB8AC3E}">
        <p14:creationId xmlns:p14="http://schemas.microsoft.com/office/powerpoint/2010/main" val="3629439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idx="4294967295"/>
          </p:nvPr>
        </p:nvSpPr>
        <p:spPr>
          <a:xfrm>
            <a:off x="612568" y="723207"/>
            <a:ext cx="10889041" cy="549412"/>
          </a:xfrm>
        </p:spPr>
        <p:txBody>
          <a:bodyPr/>
          <a:lstStyle/>
          <a:p>
            <a:r>
              <a:rPr lang="en-US" b="1" cap="none" dirty="0"/>
              <a:t>Gravity related heights, EVRS, IHRS, geoid and gravity</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1415133"/>
            <a:ext cx="11103715" cy="5127907"/>
          </a:xfrm>
        </p:spPr>
        <p:txBody>
          <a:bodyPr/>
          <a:lstStyle/>
          <a:p>
            <a:pPr>
              <a:spcBef>
                <a:spcPts val="600"/>
              </a:spcBef>
            </a:pPr>
            <a:r>
              <a:rPr lang="en-US" sz="1800" i="1" dirty="0">
                <a:solidFill>
                  <a:srgbClr val="C00000"/>
                </a:solidFill>
                <a:highlight>
                  <a:srgbClr val="FFFF00"/>
                </a:highlight>
              </a:rPr>
              <a:t>…an area of enhanced ambitions from EUREF… </a:t>
            </a:r>
          </a:p>
          <a:p>
            <a:pPr marL="342900" indent="-342900">
              <a:spcBef>
                <a:spcPts val="600"/>
              </a:spcBef>
              <a:buFont typeface="Arial" panose="020B0604020202020204" pitchFamily="34" charset="0"/>
              <a:buChar char="•"/>
            </a:pPr>
            <a:r>
              <a:rPr lang="en-US" sz="2400" dirty="0"/>
              <a:t>EVRS</a:t>
            </a:r>
            <a:r>
              <a:rPr lang="en-US" sz="2400" baseline="30000" dirty="0"/>
              <a:t>1</a:t>
            </a:r>
            <a:r>
              <a:rPr lang="en-US" sz="2400" dirty="0"/>
              <a:t> is the recognized gravity related height system for Europe and activities on UELN</a:t>
            </a:r>
            <a:r>
              <a:rPr lang="en-US" sz="2400" baseline="30000" dirty="0"/>
              <a:t>2</a:t>
            </a:r>
            <a:r>
              <a:rPr lang="en-US" sz="2400" dirty="0"/>
              <a:t> and the realization of EVRS into EVRF</a:t>
            </a:r>
            <a:r>
              <a:rPr lang="en-US" sz="2400" baseline="30000" dirty="0"/>
              <a:t>3</a:t>
            </a:r>
            <a:r>
              <a:rPr lang="en-US" sz="2400" dirty="0"/>
              <a:t> continues</a:t>
            </a:r>
          </a:p>
          <a:p>
            <a:pPr marL="342900" indent="-342900">
              <a:spcBef>
                <a:spcPts val="600"/>
              </a:spcBef>
              <a:buFont typeface="Arial" panose="020B0604020202020204" pitchFamily="34" charset="0"/>
              <a:buChar char="•"/>
            </a:pPr>
            <a:r>
              <a:rPr lang="en-US" sz="2400" dirty="0"/>
              <a:t>the establishment and realization of IHRS</a:t>
            </a:r>
            <a:r>
              <a:rPr lang="en-US" sz="2400" baseline="30000" dirty="0"/>
              <a:t>4</a:t>
            </a:r>
            <a:r>
              <a:rPr lang="en-US" sz="2400" dirty="0"/>
              <a:t> into IHRF</a:t>
            </a:r>
            <a:r>
              <a:rPr lang="en-US" sz="2400" baseline="30000" dirty="0"/>
              <a:t>5</a:t>
            </a:r>
            <a:r>
              <a:rPr lang="en-US" sz="2400" dirty="0"/>
              <a:t> have been of high priority within IAG in recent years, and progress has been fundamental. </a:t>
            </a:r>
            <a:r>
              <a:rPr lang="en-US" sz="2400" dirty="0">
                <a:highlight>
                  <a:srgbClr val="FFFF00"/>
                </a:highlight>
              </a:rPr>
              <a:t>IHRS should therefore be realized in the EUREF area of interest</a:t>
            </a:r>
            <a:r>
              <a:rPr lang="en-US" sz="2400" dirty="0"/>
              <a:t>, and </a:t>
            </a:r>
            <a:r>
              <a:rPr lang="en-US" sz="2400" dirty="0">
                <a:highlight>
                  <a:srgbClr val="FFFF00"/>
                </a:highlight>
              </a:rPr>
              <a:t>a well determined relation between IHRF and EVRF should be established,</a:t>
            </a:r>
            <a:r>
              <a:rPr lang="en-US" sz="2400" dirty="0"/>
              <a:t> </a:t>
            </a:r>
            <a:r>
              <a:rPr lang="en-US" sz="2400" baseline="30000" dirty="0"/>
              <a:t> </a:t>
            </a:r>
            <a:endParaRPr lang="en-US" sz="2400" dirty="0"/>
          </a:p>
          <a:p>
            <a:pPr marL="342900" indent="-342900">
              <a:spcBef>
                <a:spcPts val="600"/>
              </a:spcBef>
              <a:buFont typeface="Arial" panose="020B0604020202020204" pitchFamily="34" charset="0"/>
              <a:buChar char="•"/>
            </a:pPr>
            <a:r>
              <a:rPr lang="en-US" sz="2400" dirty="0"/>
              <a:t>Access to the vertical reference frame are usually done through GNSS-RTK services and a “geoid model”. </a:t>
            </a:r>
            <a:r>
              <a:rPr lang="en-US" sz="2400" dirty="0">
                <a:highlight>
                  <a:srgbClr val="FFFF00"/>
                </a:highlight>
              </a:rPr>
              <a:t>The realization of the European (quasi-) geoid model (or height reference surface, HRS) at the “half centimeter” uncertainty level at dense spatial resolution is therefore of strategic importance.</a:t>
            </a:r>
            <a:r>
              <a:rPr lang="en-US" sz="2400" dirty="0"/>
              <a:t> </a:t>
            </a:r>
          </a:p>
          <a:p>
            <a:pPr marL="342900" indent="-342900">
              <a:spcBef>
                <a:spcPts val="600"/>
              </a:spcBef>
              <a:buFont typeface="Arial" panose="020B0604020202020204" pitchFamily="34" charset="0"/>
              <a:buChar char="•"/>
            </a:pPr>
            <a:r>
              <a:rPr lang="en-US" sz="2400" dirty="0"/>
              <a:t>This would benefit from a robust dataset of points with booth ETRS89 and EVRS realizations (GNSS-levelling). The review and update of the EUVN-DA</a:t>
            </a:r>
            <a:r>
              <a:rPr lang="en-US" sz="2400" baseline="30000" dirty="0"/>
              <a:t>5</a:t>
            </a:r>
            <a:r>
              <a:rPr lang="en-US" sz="2400" dirty="0"/>
              <a:t> may therefore be considered.</a:t>
            </a:r>
          </a:p>
          <a:p>
            <a:pPr marL="342900" indent="-342900">
              <a:spcBef>
                <a:spcPts val="600"/>
              </a:spcBef>
              <a:buFont typeface="Arial" panose="020B0604020202020204" pitchFamily="34" charset="0"/>
              <a:buChar char="•"/>
            </a:pPr>
            <a:endParaRPr lang="en-US" sz="2400" dirty="0"/>
          </a:p>
          <a:p>
            <a:pPr marL="342900" indent="-342900">
              <a:spcBef>
                <a:spcPts val="600"/>
              </a:spcBef>
              <a:buFont typeface="Arial" panose="020B0604020202020204" pitchFamily="34" charset="0"/>
              <a:buChar char="•"/>
            </a:pPr>
            <a:endParaRPr lang="en-US" sz="2400" dirty="0"/>
          </a:p>
          <a:p>
            <a:pPr marL="457200" indent="-457200">
              <a:spcBef>
                <a:spcPts val="600"/>
              </a:spcBef>
              <a:buFont typeface="Wingdings" panose="05000000000000000000" pitchFamily="2" charset="2"/>
              <a:buChar char="§"/>
            </a:pPr>
            <a:endParaRPr lang="en-GB" sz="2400" dirty="0"/>
          </a:p>
        </p:txBody>
      </p:sp>
      <p:sp>
        <p:nvSpPr>
          <p:cNvPr id="6" name="Slide Number Placeholder 1">
            <a:extLst>
              <a:ext uri="{FF2B5EF4-FFF2-40B4-BE49-F238E27FC236}">
                <a16:creationId xmlns:a16="http://schemas.microsoft.com/office/drawing/2014/main" id="{049C0BF9-737F-42E5-BD48-75EECA6AEE9B}"/>
              </a:ext>
            </a:extLst>
          </p:cNvPr>
          <p:cNvSpPr txBox="1">
            <a:spLocks/>
          </p:cNvSpPr>
          <p:nvPr/>
        </p:nvSpPr>
        <p:spPr>
          <a:xfrm>
            <a:off x="9374398" y="6431654"/>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F9BC75-9C68-47D8-AC61-F93036FB5410}" type="slidenum">
              <a:rPr kumimoji="0" lang="sv-SE"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4" name="textruta 3">
            <a:extLst>
              <a:ext uri="{FF2B5EF4-FFF2-40B4-BE49-F238E27FC236}">
                <a16:creationId xmlns:a16="http://schemas.microsoft.com/office/drawing/2014/main" id="{97FF846F-0C89-40D3-9CE9-76E0651A0E4E}"/>
              </a:ext>
            </a:extLst>
          </p:cNvPr>
          <p:cNvSpPr txBox="1"/>
          <p:nvPr/>
        </p:nvSpPr>
        <p:spPr>
          <a:xfrm>
            <a:off x="544142" y="6334887"/>
            <a:ext cx="11103715" cy="549412"/>
          </a:xfrm>
          <a:prstGeom prst="rect">
            <a:avLst/>
          </a:prstGeom>
          <a:noFill/>
        </p:spPr>
        <p:txBody>
          <a:bodyPr wrap="none" lIns="0" tIns="0" rIns="0" bIns="0" rtlCol="0">
            <a:noAutofit/>
          </a:bodyPr>
          <a:lstStyle/>
          <a:p>
            <a:r>
              <a:rPr lang="en-US" sz="1600" dirty="0">
                <a:solidFill>
                  <a:srgbClr val="000099"/>
                </a:solidFill>
              </a:rPr>
              <a:t>1,3. European Vertical Reference System and Frame, 2. United European Levelling Network, 4,5. International Height Reference System </a:t>
            </a:r>
          </a:p>
          <a:p>
            <a:r>
              <a:rPr lang="en-US" sz="1600" dirty="0">
                <a:solidFill>
                  <a:srgbClr val="000099"/>
                </a:solidFill>
              </a:rPr>
              <a:t>and Frame, 5. European Unified Vertical Network – Densification Act </a:t>
            </a:r>
          </a:p>
        </p:txBody>
      </p:sp>
      <p:sp>
        <p:nvSpPr>
          <p:cNvPr id="5" name="textruta 4">
            <a:extLst>
              <a:ext uri="{FF2B5EF4-FFF2-40B4-BE49-F238E27FC236}">
                <a16:creationId xmlns:a16="http://schemas.microsoft.com/office/drawing/2014/main" id="{272D6CAD-6243-4D11-A37D-0904E13F239F}"/>
              </a:ext>
            </a:extLst>
          </p:cNvPr>
          <p:cNvSpPr txBox="1"/>
          <p:nvPr/>
        </p:nvSpPr>
        <p:spPr>
          <a:xfrm rot="20242392">
            <a:off x="891736" y="3330757"/>
            <a:ext cx="10330702" cy="672466"/>
          </a:xfrm>
          <a:prstGeom prst="rect">
            <a:avLst/>
          </a:prstGeom>
          <a:solidFill>
            <a:schemeClr val="bg1">
              <a:alpha val="76000"/>
            </a:schemeClr>
          </a:solidFill>
        </p:spPr>
        <p:txBody>
          <a:bodyPr wrap="none" lIns="0" tIns="0" rIns="0" bIns="0" rtlCol="0">
            <a:noAutofit/>
          </a:bodyPr>
          <a:lstStyle/>
          <a:p>
            <a:pPr algn="l"/>
            <a:r>
              <a:rPr lang="sv-SE" sz="3600" dirty="0">
                <a:solidFill>
                  <a:schemeClr val="bg2"/>
                </a:solidFill>
                <a:latin typeface="Comic Sans MS" panose="030F0702030302020204" pitchFamily="66" charset="0"/>
              </a:rPr>
              <a:t>EUREF </a:t>
            </a:r>
            <a:r>
              <a:rPr lang="sv-SE" sz="3600" dirty="0" err="1">
                <a:solidFill>
                  <a:schemeClr val="bg2"/>
                </a:solidFill>
                <a:latin typeface="Comic Sans MS" panose="030F0702030302020204" pitchFamily="66" charset="0"/>
              </a:rPr>
              <a:t>w.g</a:t>
            </a:r>
            <a:r>
              <a:rPr lang="sv-SE" sz="3600" dirty="0">
                <a:solidFill>
                  <a:schemeClr val="bg2"/>
                </a:solidFill>
                <a:latin typeface="Comic Sans MS" panose="030F0702030302020204" pitchFamily="66" charset="0"/>
              </a:rPr>
              <a:t>. ”</a:t>
            </a:r>
            <a:r>
              <a:rPr lang="sv-SE" sz="3600" dirty="0" err="1">
                <a:solidFill>
                  <a:schemeClr val="bg2"/>
                </a:solidFill>
                <a:latin typeface="Comic Sans MS" panose="030F0702030302020204" pitchFamily="66" charset="0"/>
              </a:rPr>
              <a:t>European</a:t>
            </a:r>
            <a:r>
              <a:rPr lang="sv-SE" sz="3600" dirty="0">
                <a:solidFill>
                  <a:schemeClr val="bg2"/>
                </a:solidFill>
                <a:latin typeface="Comic Sans MS" panose="030F0702030302020204" pitchFamily="66" charset="0"/>
              </a:rPr>
              <a:t> </a:t>
            </a:r>
            <a:r>
              <a:rPr lang="sv-SE" sz="3600" dirty="0" err="1">
                <a:solidFill>
                  <a:schemeClr val="bg2"/>
                </a:solidFill>
                <a:latin typeface="Comic Sans MS" panose="030F0702030302020204" pitchFamily="66" charset="0"/>
              </a:rPr>
              <a:t>Unified</a:t>
            </a:r>
            <a:r>
              <a:rPr lang="sv-SE" sz="3600" dirty="0">
                <a:solidFill>
                  <a:schemeClr val="bg2"/>
                </a:solidFill>
                <a:latin typeface="Comic Sans MS" panose="030F0702030302020204" pitchFamily="66" charset="0"/>
              </a:rPr>
              <a:t> </a:t>
            </a:r>
            <a:r>
              <a:rPr lang="sv-SE" sz="3600" dirty="0" err="1">
                <a:solidFill>
                  <a:schemeClr val="bg2"/>
                </a:solidFill>
                <a:latin typeface="Comic Sans MS" panose="030F0702030302020204" pitchFamily="66" charset="0"/>
              </a:rPr>
              <a:t>Height</a:t>
            </a:r>
            <a:r>
              <a:rPr lang="sv-SE" sz="3600" dirty="0">
                <a:solidFill>
                  <a:schemeClr val="bg2"/>
                </a:solidFill>
                <a:latin typeface="Comic Sans MS" panose="030F0702030302020204" pitchFamily="66" charset="0"/>
              </a:rPr>
              <a:t> </a:t>
            </a:r>
            <a:r>
              <a:rPr lang="sv-SE" sz="3600" dirty="0" err="1">
                <a:solidFill>
                  <a:schemeClr val="bg2"/>
                </a:solidFill>
                <a:latin typeface="Comic Sans MS" panose="030F0702030302020204" pitchFamily="66" charset="0"/>
              </a:rPr>
              <a:t>Reference</a:t>
            </a:r>
            <a:endParaRPr lang="sv-SE" sz="360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329229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idx="4294967295"/>
          </p:nvPr>
        </p:nvSpPr>
        <p:spPr>
          <a:xfrm>
            <a:off x="612569" y="723207"/>
            <a:ext cx="10515600" cy="549412"/>
          </a:xfrm>
        </p:spPr>
        <p:txBody>
          <a:bodyPr/>
          <a:lstStyle/>
          <a:p>
            <a:r>
              <a:rPr lang="en-US" b="1" cap="none" dirty="0"/>
              <a:t>What is EUREF? 				</a:t>
            </a:r>
            <a:r>
              <a:rPr lang="en-US" b="1" i="1" cap="none" dirty="0">
                <a:solidFill>
                  <a:schemeClr val="accent1"/>
                </a:solidFill>
              </a:rPr>
              <a:t>–”WHO WE ARE”</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1415133"/>
            <a:ext cx="11103715" cy="5127907"/>
          </a:xfrm>
        </p:spPr>
        <p:txBody>
          <a:bodyPr/>
          <a:lstStyle/>
          <a:p>
            <a:pPr fontAlgn="t"/>
            <a:endParaRPr lang="en-US" dirty="0"/>
          </a:p>
          <a:p>
            <a:pPr algn="ctr" fontAlgn="t"/>
            <a:r>
              <a:rPr lang="en-US" sz="2400" dirty="0"/>
              <a:t>“EUREF is the IAG Reference Frame Sub-Commission for Europe, integrated in the Sub-Commission 1.3, Regional Reference Frames, under Commission 1 – Reference Frames”</a:t>
            </a:r>
          </a:p>
          <a:p>
            <a:pPr algn="ctr" fontAlgn="t"/>
            <a:r>
              <a:rPr lang="en-US" sz="2400" dirty="0"/>
              <a:t>The Sub-Commission EUREF was founded in 1987 at the IUGG General Assembly held in Vancouver.</a:t>
            </a:r>
            <a:r>
              <a:rPr lang="en-US" sz="2400" baseline="30000" dirty="0"/>
              <a:t>1</a:t>
            </a:r>
          </a:p>
          <a:p>
            <a:pPr algn="ctr" fontAlgn="t"/>
            <a:endParaRPr lang="en-US" sz="1000" dirty="0">
              <a:solidFill>
                <a:srgbClr val="0070C0"/>
              </a:solidFill>
            </a:endParaRPr>
          </a:p>
          <a:p>
            <a:pPr algn="ctr" fontAlgn="t"/>
            <a:r>
              <a:rPr lang="en-US" sz="2400" dirty="0">
                <a:solidFill>
                  <a:srgbClr val="0070C0"/>
                </a:solidFill>
              </a:rPr>
              <a:t>However, since we also deals with gravity related heights etc., we are somewhat more and take a wider scope and responsibility for geodetic infrastructure (in a broad sense) for Europe. </a:t>
            </a:r>
          </a:p>
          <a:p>
            <a:pPr algn="ctr" fontAlgn="t"/>
            <a:endParaRPr lang="en-US" sz="1000" dirty="0">
              <a:solidFill>
                <a:srgbClr val="0070C0"/>
              </a:solidFill>
            </a:endParaRPr>
          </a:p>
          <a:p>
            <a:pPr algn="ctr" fontAlgn="t"/>
            <a:r>
              <a:rPr lang="en-US" sz="2400" dirty="0">
                <a:solidFill>
                  <a:srgbClr val="C00000"/>
                </a:solidFill>
              </a:rPr>
              <a:t>We aim at continue to being the recognized expert organization on geodesy for Europe.</a:t>
            </a:r>
          </a:p>
          <a:p>
            <a:pPr>
              <a:spcBef>
                <a:spcPts val="600"/>
              </a:spcBef>
            </a:pPr>
            <a:endParaRPr lang="en-US" dirty="0"/>
          </a:p>
          <a:p>
            <a:pPr marL="457200" indent="-457200">
              <a:spcBef>
                <a:spcPts val="600"/>
              </a:spcBef>
              <a:buFont typeface="Wingdings" panose="05000000000000000000" pitchFamily="2" charset="2"/>
              <a:buChar char="§"/>
            </a:pPr>
            <a:endParaRPr lang="en-GB" sz="2400" dirty="0"/>
          </a:p>
        </p:txBody>
      </p:sp>
      <p:sp>
        <p:nvSpPr>
          <p:cNvPr id="4" name="textruta 3">
            <a:extLst>
              <a:ext uri="{FF2B5EF4-FFF2-40B4-BE49-F238E27FC236}">
                <a16:creationId xmlns:a16="http://schemas.microsoft.com/office/drawing/2014/main" id="{2B082D00-1429-4BA7-971A-6BC6B07E6B8B}"/>
              </a:ext>
            </a:extLst>
          </p:cNvPr>
          <p:cNvSpPr txBox="1"/>
          <p:nvPr/>
        </p:nvSpPr>
        <p:spPr>
          <a:xfrm>
            <a:off x="612569" y="6078135"/>
            <a:ext cx="3122148" cy="353519"/>
          </a:xfrm>
          <a:prstGeom prst="rect">
            <a:avLst/>
          </a:prstGeom>
          <a:noFill/>
        </p:spPr>
        <p:txBody>
          <a:bodyPr wrap="none" lIns="0" tIns="0" rIns="0" bIns="0" rtlCol="0">
            <a:noAutofit/>
          </a:bodyPr>
          <a:lstStyle/>
          <a:p>
            <a:pPr algn="l"/>
            <a:r>
              <a:rPr lang="en-US" sz="2000" i="1" baseline="30000" dirty="0"/>
              <a:t>1</a:t>
            </a:r>
            <a:r>
              <a:rPr lang="en-US" sz="2000" i="1" dirty="0"/>
              <a:t>From: </a:t>
            </a:r>
            <a:r>
              <a:rPr lang="en-US" sz="2000" i="1" dirty="0">
                <a:hlinkClick r:id="rId2"/>
              </a:rPr>
              <a:t>http://www.euref.eu/</a:t>
            </a:r>
            <a:r>
              <a:rPr lang="en-US" sz="2000" i="1" dirty="0"/>
              <a:t> </a:t>
            </a:r>
          </a:p>
        </p:txBody>
      </p:sp>
    </p:spTree>
    <p:extLst>
      <p:ext uri="{BB962C8B-B14F-4D97-AF65-F5344CB8AC3E}">
        <p14:creationId xmlns:p14="http://schemas.microsoft.com/office/powerpoint/2010/main" val="3864504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idx="4294967295"/>
          </p:nvPr>
        </p:nvSpPr>
        <p:spPr>
          <a:xfrm>
            <a:off x="612568" y="723207"/>
            <a:ext cx="10889041" cy="549412"/>
          </a:xfrm>
        </p:spPr>
        <p:txBody>
          <a:bodyPr/>
          <a:lstStyle/>
          <a:p>
            <a:r>
              <a:rPr lang="en-US" cap="none" dirty="0"/>
              <a:t>The relations EVRF &amp; ETRF </a:t>
            </a:r>
            <a:r>
              <a:rPr lang="en-US" cap="none" dirty="0" err="1"/>
              <a:t>v.s</a:t>
            </a:r>
            <a:r>
              <a:rPr lang="en-US" cap="none" dirty="0"/>
              <a:t>. national VRF &amp; TRF</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1415133"/>
            <a:ext cx="11103715" cy="5127907"/>
          </a:xfrm>
        </p:spPr>
        <p:txBody>
          <a:bodyPr/>
          <a:lstStyle/>
          <a:p>
            <a:pPr>
              <a:spcBef>
                <a:spcPts val="600"/>
              </a:spcBef>
            </a:pPr>
            <a:endParaRPr lang="sv-SE" dirty="0"/>
          </a:p>
          <a:p>
            <a:pPr>
              <a:spcBef>
                <a:spcPts val="600"/>
              </a:spcBef>
            </a:pPr>
            <a:endParaRPr lang="en-US" sz="2400" dirty="0"/>
          </a:p>
          <a:p>
            <a:pPr marL="514350" indent="-514350">
              <a:spcBef>
                <a:spcPts val="600"/>
              </a:spcBef>
              <a:buFont typeface="+mj-lt"/>
              <a:buAutoNum type="arabicPeriod"/>
            </a:pPr>
            <a:endParaRPr lang="en-US" dirty="0"/>
          </a:p>
          <a:p>
            <a:pPr marL="457200" indent="-457200">
              <a:spcBef>
                <a:spcPts val="600"/>
              </a:spcBef>
              <a:buFont typeface="Wingdings" panose="05000000000000000000" pitchFamily="2" charset="2"/>
              <a:buChar char="§"/>
            </a:pPr>
            <a:endParaRPr lang="en-GB" sz="2400" dirty="0"/>
          </a:p>
        </p:txBody>
      </p:sp>
      <p:pic>
        <p:nvPicPr>
          <p:cNvPr id="8" name="Bildobjekt 7">
            <a:extLst>
              <a:ext uri="{FF2B5EF4-FFF2-40B4-BE49-F238E27FC236}">
                <a16:creationId xmlns:a16="http://schemas.microsoft.com/office/drawing/2014/main" id="{E8830213-E0D4-409D-A413-DF894E83E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421" y="1735836"/>
            <a:ext cx="9752605" cy="3298872"/>
          </a:xfrm>
          <a:prstGeom prst="rect">
            <a:avLst/>
          </a:prstGeom>
        </p:spPr>
      </p:pic>
      <p:sp>
        <p:nvSpPr>
          <p:cNvPr id="9" name="textruta 8">
            <a:extLst>
              <a:ext uri="{FF2B5EF4-FFF2-40B4-BE49-F238E27FC236}">
                <a16:creationId xmlns:a16="http://schemas.microsoft.com/office/drawing/2014/main" id="{741505A7-D3EC-4509-A4C1-D47D021EC0B1}"/>
              </a:ext>
            </a:extLst>
          </p:cNvPr>
          <p:cNvSpPr txBox="1"/>
          <p:nvPr/>
        </p:nvSpPr>
        <p:spPr>
          <a:xfrm>
            <a:off x="7518858" y="5485791"/>
            <a:ext cx="4197426" cy="494780"/>
          </a:xfrm>
          <a:prstGeom prst="rect">
            <a:avLst/>
          </a:prstGeom>
          <a:noFill/>
        </p:spPr>
        <p:txBody>
          <a:bodyPr wrap="none" lIns="0" tIns="0" rIns="0" bIns="0" rtlCol="0">
            <a:noAutofit/>
          </a:bodyPr>
          <a:lstStyle/>
          <a:p>
            <a:pPr algn="l"/>
            <a:r>
              <a:rPr lang="sv-SE" sz="2400" i="1" dirty="0" err="1">
                <a:solidFill>
                  <a:schemeClr val="bg1">
                    <a:lumMod val="50000"/>
                  </a:schemeClr>
                </a:solidFill>
              </a:rPr>
              <a:t>Figure</a:t>
            </a:r>
            <a:r>
              <a:rPr lang="sv-SE" sz="2400" i="1" dirty="0">
                <a:solidFill>
                  <a:schemeClr val="bg1">
                    <a:lumMod val="50000"/>
                  </a:schemeClr>
                </a:solidFill>
              </a:rPr>
              <a:t> from Joachim </a:t>
            </a:r>
            <a:r>
              <a:rPr lang="sv-SE" sz="2400" i="1" dirty="0" err="1">
                <a:solidFill>
                  <a:schemeClr val="bg1">
                    <a:lumMod val="50000"/>
                  </a:schemeClr>
                </a:solidFill>
              </a:rPr>
              <a:t>Schwabe</a:t>
            </a:r>
            <a:r>
              <a:rPr lang="sv-SE" sz="2400" i="1" dirty="0">
                <a:solidFill>
                  <a:schemeClr val="bg1">
                    <a:lumMod val="50000"/>
                  </a:schemeClr>
                </a:solidFill>
              </a:rPr>
              <a:t>, BKG</a:t>
            </a:r>
          </a:p>
        </p:txBody>
      </p:sp>
      <p:sp>
        <p:nvSpPr>
          <p:cNvPr id="7" name="Platshållare för innehåll 2">
            <a:extLst>
              <a:ext uri="{FF2B5EF4-FFF2-40B4-BE49-F238E27FC236}">
                <a16:creationId xmlns:a16="http://schemas.microsoft.com/office/drawing/2014/main" id="{D8E3AF42-0FDA-46FB-B31C-2D8A4B95FC7E}"/>
              </a:ext>
            </a:extLst>
          </p:cNvPr>
          <p:cNvSpPr txBox="1">
            <a:spLocks/>
          </p:cNvSpPr>
          <p:nvPr/>
        </p:nvSpPr>
        <p:spPr>
          <a:xfrm>
            <a:off x="612568" y="5463567"/>
            <a:ext cx="6221075" cy="103400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000" dirty="0">
                <a:solidFill>
                  <a:srgbClr val="7030A0"/>
                </a:solidFill>
              </a:rPr>
              <a:t>The European height reference surface (quasi geoid model) will be a complementary tool to national geoid/quasi geoid models</a:t>
            </a:r>
          </a:p>
        </p:txBody>
      </p:sp>
      <p:sp>
        <p:nvSpPr>
          <p:cNvPr id="10" name="Platshållare för innehåll 2">
            <a:extLst>
              <a:ext uri="{FF2B5EF4-FFF2-40B4-BE49-F238E27FC236}">
                <a16:creationId xmlns:a16="http://schemas.microsoft.com/office/drawing/2014/main" id="{786DECDA-61F7-42EA-BE7E-7B3659AD9485}"/>
              </a:ext>
            </a:extLst>
          </p:cNvPr>
          <p:cNvSpPr txBox="1">
            <a:spLocks/>
          </p:cNvSpPr>
          <p:nvPr/>
        </p:nvSpPr>
        <p:spPr>
          <a:xfrm>
            <a:off x="9388590" y="3560562"/>
            <a:ext cx="1773837" cy="59119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i="1" dirty="0">
                <a:solidFill>
                  <a:schemeClr val="accent1">
                    <a:lumMod val="75000"/>
                  </a:schemeClr>
                </a:solidFill>
              </a:rPr>
              <a:t>…and possibly also deformation model</a:t>
            </a:r>
          </a:p>
        </p:txBody>
      </p:sp>
    </p:spTree>
    <p:extLst>
      <p:ext uri="{BB962C8B-B14F-4D97-AF65-F5344CB8AC3E}">
        <p14:creationId xmlns:p14="http://schemas.microsoft.com/office/powerpoint/2010/main" val="3959622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idx="4294967295"/>
          </p:nvPr>
        </p:nvSpPr>
        <p:spPr>
          <a:xfrm>
            <a:off x="612569" y="723207"/>
            <a:ext cx="10515600" cy="549412"/>
          </a:xfrm>
        </p:spPr>
        <p:txBody>
          <a:bodyPr/>
          <a:lstStyle/>
          <a:p>
            <a:r>
              <a:rPr lang="en-US" b="1" cap="none" dirty="0"/>
              <a:t>Organizational perspective</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1415133"/>
            <a:ext cx="11103715" cy="5127907"/>
          </a:xfrm>
        </p:spPr>
        <p:txBody>
          <a:bodyPr/>
          <a:lstStyle/>
          <a:p>
            <a:pPr>
              <a:spcBef>
                <a:spcPts val="600"/>
              </a:spcBef>
            </a:pPr>
            <a:r>
              <a:rPr lang="en-US" sz="2400" i="1" dirty="0"/>
              <a:t>We see an emerging organizational landscape </a:t>
            </a:r>
            <a:r>
              <a:rPr lang="en-US" sz="2400" dirty="0"/>
              <a:t>where e.g. the European Plate Observing System (</a:t>
            </a:r>
            <a:r>
              <a:rPr lang="en-US" sz="2400" dirty="0">
                <a:solidFill>
                  <a:srgbClr val="92D050"/>
                </a:solidFill>
              </a:rPr>
              <a:t>EPOS</a:t>
            </a:r>
            <a:r>
              <a:rPr lang="en-US" sz="2400" dirty="0"/>
              <a:t>) has entered its pre-operational phase, progress is reported from UN-GGIM Sub-Committee of Geodesy (</a:t>
            </a:r>
            <a:r>
              <a:rPr lang="en-US" sz="2400" dirty="0" err="1">
                <a:solidFill>
                  <a:srgbClr val="92D050"/>
                </a:solidFill>
              </a:rPr>
              <a:t>SCoG</a:t>
            </a:r>
            <a:r>
              <a:rPr lang="en-US" sz="2400" dirty="0"/>
              <a:t>) and the establishment of a Global Geodetic Center of Excellence (</a:t>
            </a:r>
            <a:r>
              <a:rPr lang="en-US" sz="2400" dirty="0">
                <a:solidFill>
                  <a:srgbClr val="92D050"/>
                </a:solidFill>
              </a:rPr>
              <a:t>GGCE</a:t>
            </a:r>
            <a:r>
              <a:rPr lang="en-US" sz="2400" dirty="0"/>
              <a:t>) hosted in Bonn, Germany, </a:t>
            </a:r>
            <a:r>
              <a:rPr lang="en-US" sz="2400" dirty="0" err="1">
                <a:solidFill>
                  <a:srgbClr val="92D050"/>
                </a:solidFill>
              </a:rPr>
              <a:t>UN-GGIM:Europe</a:t>
            </a:r>
            <a:r>
              <a:rPr lang="en-US" sz="2400" dirty="0">
                <a:solidFill>
                  <a:srgbClr val="92D050"/>
                </a:solidFill>
              </a:rPr>
              <a:t> </a:t>
            </a:r>
            <a:r>
              <a:rPr lang="en-US" sz="2400" dirty="0"/>
              <a:t>develops, </a:t>
            </a:r>
            <a:r>
              <a:rPr lang="en-US" sz="2400" dirty="0" err="1">
                <a:solidFill>
                  <a:srgbClr val="92D050"/>
                </a:solidFill>
              </a:rPr>
              <a:t>EuroGeographics</a:t>
            </a:r>
            <a:r>
              <a:rPr lang="en-US" sz="2400" dirty="0"/>
              <a:t> have worked on a revised strategy, also E-GVAP and EUPOS etc.</a:t>
            </a:r>
          </a:p>
          <a:p>
            <a:pPr>
              <a:spcBef>
                <a:spcPts val="600"/>
              </a:spcBef>
            </a:pPr>
            <a:endParaRPr lang="en-US" sz="1000" dirty="0"/>
          </a:p>
          <a:p>
            <a:pPr>
              <a:spcBef>
                <a:spcPts val="600"/>
              </a:spcBef>
            </a:pPr>
            <a:r>
              <a:rPr lang="en-US" sz="2400" dirty="0"/>
              <a:t>In this context, </a:t>
            </a:r>
          </a:p>
          <a:p>
            <a:pPr marL="342900" indent="-342900">
              <a:spcBef>
                <a:spcPts val="600"/>
              </a:spcBef>
              <a:buFont typeface="Arial" panose="020B0604020202020204" pitchFamily="34" charset="0"/>
              <a:buChar char="•"/>
            </a:pPr>
            <a:r>
              <a:rPr lang="en-US" sz="2400" dirty="0"/>
              <a:t>EUREF’s ambition is to continue as a </a:t>
            </a:r>
            <a:r>
              <a:rPr lang="en-US" sz="2400" dirty="0">
                <a:solidFill>
                  <a:srgbClr val="0070C0"/>
                </a:solidFill>
              </a:rPr>
              <a:t>recognized expert organization </a:t>
            </a:r>
            <a:r>
              <a:rPr lang="en-US" sz="2400" dirty="0"/>
              <a:t>on geodetic infrastructure and geodetic reference frames for Europe,</a:t>
            </a:r>
          </a:p>
          <a:p>
            <a:pPr marL="342900" indent="-342900">
              <a:spcBef>
                <a:spcPts val="600"/>
              </a:spcBef>
              <a:buFont typeface="Arial" panose="020B0604020202020204" pitchFamily="34" charset="0"/>
              <a:buChar char="•"/>
            </a:pPr>
            <a:r>
              <a:rPr lang="en-US" sz="2400" dirty="0">
                <a:solidFill>
                  <a:srgbClr val="0070C0"/>
                </a:solidFill>
              </a:rPr>
              <a:t>cooperation are welcomed</a:t>
            </a:r>
            <a:r>
              <a:rPr lang="en-US" sz="2400" dirty="0"/>
              <a:t> in order to facilitate progress in areas where we have mutual interests and for the benefit of the wider user society,</a:t>
            </a:r>
          </a:p>
          <a:p>
            <a:pPr marL="342900" indent="-342900">
              <a:spcBef>
                <a:spcPts val="600"/>
              </a:spcBef>
              <a:buFont typeface="Arial" panose="020B0604020202020204" pitchFamily="34" charset="0"/>
              <a:buChar char="•"/>
            </a:pPr>
            <a:r>
              <a:rPr lang="en-US" sz="2400" dirty="0"/>
              <a:t>cooperation may be formalized through memorandum of understanding (</a:t>
            </a:r>
            <a:r>
              <a:rPr lang="en-US" sz="2400" dirty="0">
                <a:solidFill>
                  <a:srgbClr val="0070C0"/>
                </a:solidFill>
              </a:rPr>
              <a:t>MoU</a:t>
            </a:r>
            <a:r>
              <a:rPr lang="en-US" sz="2400" dirty="0"/>
              <a:t>)</a:t>
            </a:r>
            <a:endParaRPr lang="en-GB" sz="2400" dirty="0"/>
          </a:p>
          <a:p>
            <a:pPr marL="342900" indent="-342900">
              <a:spcBef>
                <a:spcPts val="600"/>
              </a:spcBef>
              <a:buFont typeface="Arial" panose="020B0604020202020204" pitchFamily="34" charset="0"/>
              <a:buChar char="•"/>
            </a:pPr>
            <a:r>
              <a:rPr lang="en-GB" sz="2400" dirty="0"/>
              <a:t>EUREF is </a:t>
            </a:r>
            <a:r>
              <a:rPr lang="en-GB" sz="2400" dirty="0">
                <a:solidFill>
                  <a:srgbClr val="0070C0"/>
                </a:solidFill>
              </a:rPr>
              <a:t>not a legal entity </a:t>
            </a:r>
            <a:r>
              <a:rPr lang="en-GB" sz="2400" dirty="0"/>
              <a:t>and has no plans to establish such </a:t>
            </a:r>
            <a:r>
              <a:rPr lang="en-GB" sz="2400"/>
              <a:t>a structure.</a:t>
            </a:r>
            <a:endParaRPr lang="en-US" sz="2400" dirty="0"/>
          </a:p>
        </p:txBody>
      </p:sp>
    </p:spTree>
    <p:extLst>
      <p:ext uri="{BB962C8B-B14F-4D97-AF65-F5344CB8AC3E}">
        <p14:creationId xmlns:p14="http://schemas.microsoft.com/office/powerpoint/2010/main" val="3784936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DE89F275-0B39-42E7-900B-9B78641B3C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156" y="377687"/>
            <a:ext cx="14294807" cy="6480313"/>
          </a:xfrm>
          <a:effectLst>
            <a:outerShdw blurRad="50800" dist="50800" dir="5400000" algn="ctr" rotWithShape="0">
              <a:srgbClr val="000000">
                <a:alpha val="31000"/>
              </a:srgbClr>
            </a:outerShdw>
          </a:effectLst>
        </p:spPr>
      </p:pic>
      <p:sp>
        <p:nvSpPr>
          <p:cNvPr id="6" name="Rektangel 5">
            <a:extLst>
              <a:ext uri="{FF2B5EF4-FFF2-40B4-BE49-F238E27FC236}">
                <a16:creationId xmlns:a16="http://schemas.microsoft.com/office/drawing/2014/main" id="{83C20834-26DF-4B59-89C8-09EE80502F84}"/>
              </a:ext>
            </a:extLst>
          </p:cNvPr>
          <p:cNvSpPr/>
          <p:nvPr/>
        </p:nvSpPr>
        <p:spPr>
          <a:xfrm>
            <a:off x="-417442" y="377687"/>
            <a:ext cx="12930808" cy="64803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a:xfrm>
            <a:off x="692468" y="1797405"/>
            <a:ext cx="10515600" cy="2961026"/>
          </a:xfrm>
        </p:spPr>
        <p:txBody>
          <a:bodyPr/>
          <a:lstStyle/>
          <a:p>
            <a:pPr algn="ctr"/>
            <a:r>
              <a:rPr lang="en-US" sz="9600" dirty="0"/>
              <a:t>Thanks for your interest</a:t>
            </a:r>
            <a:r>
              <a:rPr lang="sv-SE" sz="9600" dirty="0"/>
              <a:t>!</a:t>
            </a:r>
          </a:p>
        </p:txBody>
      </p:sp>
      <p:sp>
        <p:nvSpPr>
          <p:cNvPr id="7" name="Platshållare för innehåll 2">
            <a:extLst>
              <a:ext uri="{FF2B5EF4-FFF2-40B4-BE49-F238E27FC236}">
                <a16:creationId xmlns:a16="http://schemas.microsoft.com/office/drawing/2014/main" id="{3453D0CF-B2B6-4E6A-BFF1-7467CC1B44A8}"/>
              </a:ext>
            </a:extLst>
          </p:cNvPr>
          <p:cNvSpPr txBox="1">
            <a:spLocks/>
          </p:cNvSpPr>
          <p:nvPr/>
        </p:nvSpPr>
        <p:spPr>
          <a:xfrm>
            <a:off x="612569" y="5155706"/>
            <a:ext cx="9987369" cy="219278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dirty="0"/>
              <a:t>Martin.lidberg@lm.se</a:t>
            </a:r>
          </a:p>
          <a:p>
            <a:pPr marL="342900" indent="-342900">
              <a:buFont typeface="Arial" panose="020B0604020202020204" pitchFamily="34" charset="0"/>
              <a:buChar char="•"/>
            </a:pPr>
            <a:endParaRPr lang="sv-SE" dirty="0"/>
          </a:p>
          <a:p>
            <a:endParaRPr lang="sv-SE" dirty="0"/>
          </a:p>
        </p:txBody>
      </p:sp>
      <p:pic>
        <p:nvPicPr>
          <p:cNvPr id="8" name="Picture 5" descr="euref">
            <a:extLst>
              <a:ext uri="{FF2B5EF4-FFF2-40B4-BE49-F238E27FC236}">
                <a16:creationId xmlns:a16="http://schemas.microsoft.com/office/drawing/2014/main" id="{9BFA623B-1FFF-4FB8-9310-5DCD5D33974A}"/>
              </a:ext>
            </a:extLst>
          </p:cNvPr>
          <p:cNvPicPr>
            <a:picLocks noChangeAspect="1" noChangeArrowheads="1"/>
          </p:cNvPicPr>
          <p:nvPr/>
        </p:nvPicPr>
        <p:blipFill>
          <a:blip r:embed="rId3" cstate="print"/>
          <a:srcRect/>
          <a:stretch>
            <a:fillRect/>
          </a:stretch>
        </p:blipFill>
        <p:spPr bwMode="auto">
          <a:xfrm>
            <a:off x="0" y="1"/>
            <a:ext cx="1329070" cy="1287098"/>
          </a:xfrm>
          <a:prstGeom prst="rect">
            <a:avLst/>
          </a:prstGeom>
          <a:noFill/>
          <a:ln w="9525">
            <a:noFill/>
            <a:miter lim="800000"/>
            <a:headEnd/>
            <a:tailEnd/>
          </a:ln>
        </p:spPr>
      </p:pic>
    </p:spTree>
    <p:extLst>
      <p:ext uri="{BB962C8B-B14F-4D97-AF65-F5344CB8AC3E}">
        <p14:creationId xmlns:p14="http://schemas.microsoft.com/office/powerpoint/2010/main" val="69285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idx="4294967295"/>
          </p:nvPr>
        </p:nvSpPr>
        <p:spPr>
          <a:xfrm>
            <a:off x="612569" y="723207"/>
            <a:ext cx="10515600" cy="549412"/>
          </a:xfrm>
        </p:spPr>
        <p:txBody>
          <a:bodyPr/>
          <a:lstStyle/>
          <a:p>
            <a:r>
              <a:rPr lang="en-US" b="1" cap="none" dirty="0"/>
              <a:t>EUREF’s primary mission </a:t>
            </a:r>
            <a:r>
              <a:rPr lang="en-US" b="1" i="1" cap="none" dirty="0"/>
              <a:t>and vision</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1085850" y="1415133"/>
            <a:ext cx="10042319" cy="5127907"/>
          </a:xfrm>
        </p:spPr>
        <p:txBody>
          <a:bodyPr/>
          <a:lstStyle/>
          <a:p>
            <a:pPr algn="ctr">
              <a:spcBef>
                <a:spcPts val="600"/>
              </a:spcBef>
            </a:pPr>
            <a:endParaRPr lang="en-US" dirty="0"/>
          </a:p>
          <a:p>
            <a:pPr algn="ctr">
              <a:spcBef>
                <a:spcPts val="0"/>
              </a:spcBef>
            </a:pPr>
            <a:r>
              <a:rPr lang="en-US" dirty="0"/>
              <a:t>“EUREF’s primary mission is to establish and maintain the European coordinate reference system and physical height reference system”</a:t>
            </a:r>
            <a:r>
              <a:rPr lang="en-US" baseline="30000" dirty="0"/>
              <a:t>1,2</a:t>
            </a:r>
          </a:p>
          <a:p>
            <a:pPr algn="ctr">
              <a:spcBef>
                <a:spcPts val="600"/>
              </a:spcBef>
            </a:pPr>
            <a:endParaRPr lang="en-US" dirty="0"/>
          </a:p>
          <a:p>
            <a:pPr algn="ctr">
              <a:spcBef>
                <a:spcPts val="600"/>
              </a:spcBef>
            </a:pPr>
            <a:endParaRPr lang="en-GB" sz="2400" dirty="0"/>
          </a:p>
          <a:p>
            <a:pPr algn="ctr">
              <a:spcBef>
                <a:spcPts val="600"/>
              </a:spcBef>
            </a:pPr>
            <a:r>
              <a:rPr lang="en-GB" i="1" dirty="0">
                <a:solidFill>
                  <a:schemeClr val="accent1"/>
                </a:solidFill>
              </a:rPr>
              <a:t>EUREF’s vision is to serve the European society with homogenous and sustainable geodetic reference frames, height and gravity systems, including data and products, services and tools, based on best available scientific background and taking into account user needs.</a:t>
            </a:r>
            <a:endParaRPr lang="en-GB" sz="2400" dirty="0">
              <a:solidFill>
                <a:schemeClr val="accent1"/>
              </a:solidFill>
            </a:endParaRPr>
          </a:p>
        </p:txBody>
      </p:sp>
      <p:sp>
        <p:nvSpPr>
          <p:cNvPr id="4" name="textruta 3">
            <a:extLst>
              <a:ext uri="{FF2B5EF4-FFF2-40B4-BE49-F238E27FC236}">
                <a16:creationId xmlns:a16="http://schemas.microsoft.com/office/drawing/2014/main" id="{2B082D00-1429-4BA7-971A-6BC6B07E6B8B}"/>
              </a:ext>
            </a:extLst>
          </p:cNvPr>
          <p:cNvSpPr txBox="1"/>
          <p:nvPr/>
        </p:nvSpPr>
        <p:spPr>
          <a:xfrm>
            <a:off x="612569" y="5684703"/>
            <a:ext cx="5651653" cy="672563"/>
          </a:xfrm>
          <a:prstGeom prst="rect">
            <a:avLst/>
          </a:prstGeom>
          <a:noFill/>
        </p:spPr>
        <p:txBody>
          <a:bodyPr wrap="none" lIns="0" tIns="0" rIns="0" bIns="0" rtlCol="0">
            <a:noAutofit/>
          </a:bodyPr>
          <a:lstStyle/>
          <a:p>
            <a:pPr algn="l"/>
            <a:r>
              <a:rPr lang="en-US" sz="2000" i="1" baseline="30000" dirty="0"/>
              <a:t>1</a:t>
            </a:r>
            <a:r>
              <a:rPr lang="en-US" sz="2000" i="1" dirty="0"/>
              <a:t>From EUREF Terms of References 2017</a:t>
            </a:r>
          </a:p>
          <a:p>
            <a:r>
              <a:rPr lang="en-US" sz="2000" i="1" baseline="30000" dirty="0"/>
              <a:t>2</a:t>
            </a:r>
            <a:r>
              <a:rPr lang="en-US" sz="2000" i="1" dirty="0"/>
              <a:t>”physical heights” or ”gravity related heights”  </a:t>
            </a:r>
          </a:p>
        </p:txBody>
      </p:sp>
    </p:spTree>
    <p:extLst>
      <p:ext uri="{BB962C8B-B14F-4D97-AF65-F5344CB8AC3E}">
        <p14:creationId xmlns:p14="http://schemas.microsoft.com/office/powerpoint/2010/main" val="185968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8" y="1415134"/>
            <a:ext cx="8911795" cy="3480580"/>
          </a:xfrm>
        </p:spPr>
        <p:txBody>
          <a:bodyPr/>
          <a:lstStyle/>
          <a:p>
            <a:pPr>
              <a:spcBef>
                <a:spcPts val="600"/>
              </a:spcBef>
            </a:pPr>
            <a:r>
              <a:rPr lang="en-US" sz="2000" dirty="0"/>
              <a:t>ETRS89 (</a:t>
            </a:r>
            <a:r>
              <a:rPr lang="en-US" sz="2000" dirty="0">
                <a:solidFill>
                  <a:srgbClr val="000099"/>
                </a:solidFill>
              </a:rPr>
              <a:t>European Terrestrial Reference System </a:t>
            </a:r>
            <a:r>
              <a:rPr lang="en-US" sz="2000" dirty="0">
                <a:solidFill>
                  <a:schemeClr val="bg1">
                    <a:lumMod val="50000"/>
                  </a:schemeClr>
                </a:solidFill>
              </a:rPr>
              <a:t>and Frame</a:t>
            </a:r>
            <a:r>
              <a:rPr lang="en-US" sz="2000" dirty="0"/>
              <a:t>)</a:t>
            </a:r>
          </a:p>
          <a:p>
            <a:pPr marL="342900" indent="-342900">
              <a:spcBef>
                <a:spcPts val="600"/>
              </a:spcBef>
              <a:buFont typeface="Arial" panose="020B0604020202020204" pitchFamily="34" charset="0"/>
              <a:buChar char="•"/>
            </a:pPr>
            <a:r>
              <a:rPr lang="en-US" sz="2000" dirty="0"/>
              <a:t>is available in practically all countries in Europe through national realizations </a:t>
            </a:r>
          </a:p>
          <a:p>
            <a:pPr marL="342900" indent="-342900">
              <a:spcBef>
                <a:spcPts val="600"/>
              </a:spcBef>
              <a:buFont typeface="Arial" panose="020B0604020202020204" pitchFamily="34" charset="0"/>
              <a:buChar char="•"/>
            </a:pPr>
            <a:r>
              <a:rPr lang="en-US" sz="2000" dirty="0"/>
              <a:t>is maintained and developed through the EUREF Permanent GNSS Network, EPN</a:t>
            </a:r>
          </a:p>
          <a:p>
            <a:pPr>
              <a:spcBef>
                <a:spcPts val="600"/>
              </a:spcBef>
            </a:pPr>
            <a:r>
              <a:rPr lang="en-US" sz="2000" dirty="0"/>
              <a:t>EVRS (</a:t>
            </a:r>
            <a:r>
              <a:rPr lang="en-US" sz="2000" dirty="0">
                <a:solidFill>
                  <a:srgbClr val="000099"/>
                </a:solidFill>
              </a:rPr>
              <a:t>European Vertical Reference System </a:t>
            </a:r>
            <a:r>
              <a:rPr lang="en-US" sz="2000" dirty="0">
                <a:solidFill>
                  <a:schemeClr val="bg1">
                    <a:lumMod val="50000"/>
                  </a:schemeClr>
                </a:solidFill>
              </a:rPr>
              <a:t>and Frame</a:t>
            </a:r>
            <a:r>
              <a:rPr lang="en-US" sz="2000" dirty="0"/>
              <a:t>)</a:t>
            </a:r>
          </a:p>
          <a:p>
            <a:pPr marL="342900" indent="-342900">
              <a:spcBef>
                <a:spcPts val="600"/>
              </a:spcBef>
              <a:buFont typeface="Arial" panose="020B0604020202020204" pitchFamily="34" charset="0"/>
              <a:buChar char="•"/>
            </a:pPr>
            <a:r>
              <a:rPr lang="en-US" sz="2000" dirty="0"/>
              <a:t>realized and maintained through the UELN (</a:t>
            </a:r>
            <a:r>
              <a:rPr lang="en-US" sz="2000" dirty="0">
                <a:solidFill>
                  <a:srgbClr val="000099"/>
                </a:solidFill>
              </a:rPr>
              <a:t>United European Levelling Network</a:t>
            </a:r>
            <a:r>
              <a:rPr lang="en-US" sz="2000" dirty="0"/>
              <a:t>)</a:t>
            </a:r>
          </a:p>
          <a:p>
            <a:pPr marL="342900" indent="-342900">
              <a:spcBef>
                <a:spcPts val="600"/>
              </a:spcBef>
              <a:buFont typeface="Arial" panose="020B0604020202020204" pitchFamily="34" charset="0"/>
              <a:buChar char="•"/>
            </a:pPr>
            <a:r>
              <a:rPr lang="en-US" sz="2000" dirty="0"/>
              <a:t>Also available in most European countries</a:t>
            </a:r>
          </a:p>
          <a:p>
            <a:pPr>
              <a:spcBef>
                <a:spcPts val="600"/>
              </a:spcBef>
            </a:pPr>
            <a:endParaRPr lang="en-US" sz="1200" dirty="0"/>
          </a:p>
          <a:p>
            <a:pPr>
              <a:spcBef>
                <a:spcPts val="600"/>
              </a:spcBef>
            </a:pPr>
            <a:r>
              <a:rPr lang="en-US" sz="2000" dirty="0">
                <a:solidFill>
                  <a:schemeClr val="bg2"/>
                </a:solidFill>
              </a:rPr>
              <a:t>ETRS89 and EVRS are mandatory for exchange of geodata under the European Union INSPIRE directive (Infrastructure for Spatial Information in Europe)</a:t>
            </a:r>
          </a:p>
          <a:p>
            <a:pPr>
              <a:spcBef>
                <a:spcPts val="600"/>
              </a:spcBef>
            </a:pPr>
            <a:endParaRPr lang="en-US" sz="2000" dirty="0">
              <a:solidFill>
                <a:schemeClr val="bg2"/>
              </a:solidFill>
            </a:endParaRPr>
          </a:p>
          <a:p>
            <a:pPr>
              <a:spcBef>
                <a:spcPts val="600"/>
              </a:spcBef>
            </a:pPr>
            <a:endParaRPr lang="en-US" sz="2000" dirty="0">
              <a:solidFill>
                <a:schemeClr val="bg2"/>
              </a:solidFill>
            </a:endParaRPr>
          </a:p>
        </p:txBody>
      </p:sp>
      <p:sp>
        <p:nvSpPr>
          <p:cNvPr id="6" name="Slide Number Placeholder 1">
            <a:extLst>
              <a:ext uri="{FF2B5EF4-FFF2-40B4-BE49-F238E27FC236}">
                <a16:creationId xmlns:a16="http://schemas.microsoft.com/office/drawing/2014/main" id="{049C0BF9-737F-42E5-BD48-75EECA6AEE9B}"/>
              </a:ext>
            </a:extLst>
          </p:cNvPr>
          <p:cNvSpPr txBox="1">
            <a:spLocks/>
          </p:cNvSpPr>
          <p:nvPr/>
        </p:nvSpPr>
        <p:spPr>
          <a:xfrm>
            <a:off x="9374398" y="6431654"/>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F9BC75-9C68-47D8-AC61-F93036FB5410}" type="slidenum">
              <a:rPr kumimoji="0" lang="sv-SE"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7" name="Rubrik 1">
            <a:extLst>
              <a:ext uri="{FF2B5EF4-FFF2-40B4-BE49-F238E27FC236}">
                <a16:creationId xmlns:a16="http://schemas.microsoft.com/office/drawing/2014/main" id="{160FB846-8729-4258-8420-0D772EA88F9A}"/>
              </a:ext>
            </a:extLst>
          </p:cNvPr>
          <p:cNvSpPr txBox="1">
            <a:spLocks/>
          </p:cNvSpPr>
          <p:nvPr/>
        </p:nvSpPr>
        <p:spPr>
          <a:xfrm>
            <a:off x="612568" y="723207"/>
            <a:ext cx="11227739" cy="54941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a:lstStyle>
          <a:p>
            <a:r>
              <a:rPr lang="en-US" cap="none" dirty="0"/>
              <a:t>EUREF primarily “products” </a:t>
            </a:r>
            <a:r>
              <a:rPr lang="en-US" i="1" cap="none" dirty="0">
                <a:solidFill>
                  <a:srgbClr val="92D050"/>
                </a:solidFill>
              </a:rPr>
              <a:t>(well – but there is much more too…)</a:t>
            </a:r>
          </a:p>
        </p:txBody>
      </p:sp>
      <p:pic>
        <p:nvPicPr>
          <p:cNvPr id="9" name="Grafik 7">
            <a:extLst>
              <a:ext uri="{FF2B5EF4-FFF2-40B4-BE49-F238E27FC236}">
                <a16:creationId xmlns:a16="http://schemas.microsoft.com/office/drawing/2014/main" id="{870EA364-3146-4E89-B386-318EE2974F50}"/>
              </a:ext>
            </a:extLst>
          </p:cNvPr>
          <p:cNvPicPr/>
          <p:nvPr/>
        </p:nvPicPr>
        <p:blipFill rotWithShape="1">
          <a:blip r:embed="rId2" cstate="print">
            <a:extLst>
              <a:ext uri="{28A0092B-C50C-407E-A947-70E740481C1C}">
                <a14:useLocalDpi xmlns:a14="http://schemas.microsoft.com/office/drawing/2010/main" val="0"/>
              </a:ext>
            </a:extLst>
          </a:blip>
          <a:srcRect l="1303" r="14712" b="4235"/>
          <a:stretch/>
        </p:blipFill>
        <p:spPr bwMode="auto">
          <a:xfrm>
            <a:off x="9476102" y="3502120"/>
            <a:ext cx="2715895" cy="2190750"/>
          </a:xfrm>
          <a:prstGeom prst="rect">
            <a:avLst/>
          </a:prstGeom>
          <a:ln>
            <a:noFill/>
          </a:ln>
          <a:extLst>
            <a:ext uri="{53640926-AAD7-44D8-BBD7-CCE9431645EC}">
              <a14:shadowObscured xmlns:a14="http://schemas.microsoft.com/office/drawing/2010/main"/>
            </a:ext>
          </a:extLst>
        </p:spPr>
      </p:pic>
      <p:grpSp>
        <p:nvGrpSpPr>
          <p:cNvPr id="10" name="Grupp 9">
            <a:extLst>
              <a:ext uri="{FF2B5EF4-FFF2-40B4-BE49-F238E27FC236}">
                <a16:creationId xmlns:a16="http://schemas.microsoft.com/office/drawing/2014/main" id="{9D242B07-7F57-41B2-9937-A940FC7F1F00}"/>
              </a:ext>
            </a:extLst>
          </p:cNvPr>
          <p:cNvGrpSpPr/>
          <p:nvPr/>
        </p:nvGrpSpPr>
        <p:grpSpPr>
          <a:xfrm>
            <a:off x="75039" y="4834492"/>
            <a:ext cx="3419912" cy="1962287"/>
            <a:chOff x="0" y="0"/>
            <a:chExt cx="10608067" cy="6858000"/>
          </a:xfrm>
        </p:grpSpPr>
        <p:pic>
          <p:nvPicPr>
            <p:cNvPr id="11" name="Bildobjekt 10">
              <a:extLst>
                <a:ext uri="{FF2B5EF4-FFF2-40B4-BE49-F238E27FC236}">
                  <a16:creationId xmlns:a16="http://schemas.microsoft.com/office/drawing/2014/main" id="{36F0C09A-9D2A-4ACE-94B7-B7F3FF65B7D9}"/>
                </a:ext>
              </a:extLst>
            </p:cNvPr>
            <p:cNvPicPr>
              <a:picLocks noChangeAspect="1"/>
            </p:cNvPicPr>
            <p:nvPr/>
          </p:nvPicPr>
          <p:blipFill>
            <a:blip r:embed="rId3"/>
            <a:stretch>
              <a:fillRect/>
            </a:stretch>
          </p:blipFill>
          <p:spPr>
            <a:xfrm>
              <a:off x="5325438" y="0"/>
              <a:ext cx="5282629" cy="6858000"/>
            </a:xfrm>
            <a:prstGeom prst="rect">
              <a:avLst/>
            </a:prstGeom>
          </p:spPr>
        </p:pic>
        <p:pic>
          <p:nvPicPr>
            <p:cNvPr id="12" name="Bildobjekt 11">
              <a:extLst>
                <a:ext uri="{FF2B5EF4-FFF2-40B4-BE49-F238E27FC236}">
                  <a16:creationId xmlns:a16="http://schemas.microsoft.com/office/drawing/2014/main" id="{7460B9D2-AA90-404C-A725-C6D82C90F4EA}"/>
                </a:ext>
              </a:extLst>
            </p:cNvPr>
            <p:cNvPicPr>
              <a:picLocks noChangeAspect="1"/>
            </p:cNvPicPr>
            <p:nvPr/>
          </p:nvPicPr>
          <p:blipFill>
            <a:blip r:embed="rId4"/>
            <a:stretch>
              <a:fillRect/>
            </a:stretch>
          </p:blipFill>
          <p:spPr>
            <a:xfrm>
              <a:off x="0" y="0"/>
              <a:ext cx="5325438" cy="6858000"/>
            </a:xfrm>
            <a:prstGeom prst="rect">
              <a:avLst/>
            </a:prstGeom>
          </p:spPr>
        </p:pic>
        <p:pic>
          <p:nvPicPr>
            <p:cNvPr id="13" name="Bildobjekt 12">
              <a:extLst>
                <a:ext uri="{FF2B5EF4-FFF2-40B4-BE49-F238E27FC236}">
                  <a16:creationId xmlns:a16="http://schemas.microsoft.com/office/drawing/2014/main" id="{15DFB384-A965-4FA0-8B94-EC6F1CFF6377}"/>
                </a:ext>
              </a:extLst>
            </p:cNvPr>
            <p:cNvPicPr>
              <a:picLocks noChangeAspect="1"/>
            </p:cNvPicPr>
            <p:nvPr/>
          </p:nvPicPr>
          <p:blipFill>
            <a:blip r:embed="rId5"/>
            <a:stretch>
              <a:fillRect/>
            </a:stretch>
          </p:blipFill>
          <p:spPr>
            <a:xfrm>
              <a:off x="143013" y="856308"/>
              <a:ext cx="1194340" cy="255437"/>
            </a:xfrm>
            <a:prstGeom prst="rect">
              <a:avLst/>
            </a:prstGeom>
          </p:spPr>
        </p:pic>
        <p:pic>
          <p:nvPicPr>
            <p:cNvPr id="14" name="Bildobjekt 13">
              <a:extLst>
                <a:ext uri="{FF2B5EF4-FFF2-40B4-BE49-F238E27FC236}">
                  <a16:creationId xmlns:a16="http://schemas.microsoft.com/office/drawing/2014/main" id="{2C39FD06-88FE-4896-93C7-3215417571C5}"/>
                </a:ext>
              </a:extLst>
            </p:cNvPr>
            <p:cNvPicPr>
              <a:picLocks noChangeAspect="1"/>
            </p:cNvPicPr>
            <p:nvPr/>
          </p:nvPicPr>
          <p:blipFill>
            <a:blip r:embed="rId6"/>
            <a:stretch>
              <a:fillRect/>
            </a:stretch>
          </p:blipFill>
          <p:spPr>
            <a:xfrm>
              <a:off x="5523249" y="856308"/>
              <a:ext cx="1629002" cy="342948"/>
            </a:xfrm>
            <a:prstGeom prst="rect">
              <a:avLst/>
            </a:prstGeom>
          </p:spPr>
        </p:pic>
      </p:grpSp>
      <p:pic>
        <p:nvPicPr>
          <p:cNvPr id="1026" name="Picture 2" descr="EUREF map">
            <a:extLst>
              <a:ext uri="{FF2B5EF4-FFF2-40B4-BE49-F238E27FC236}">
                <a16:creationId xmlns:a16="http://schemas.microsoft.com/office/drawing/2014/main" id="{355F6A86-E249-4CFD-B82C-5B30211619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4363" y="1459964"/>
            <a:ext cx="2619375" cy="1866900"/>
          </a:xfrm>
          <a:prstGeom prst="rect">
            <a:avLst/>
          </a:prstGeom>
          <a:noFill/>
          <a:extLst>
            <a:ext uri="{909E8E84-426E-40DD-AFC4-6F175D3DCCD1}">
              <a14:hiddenFill xmlns:a14="http://schemas.microsoft.com/office/drawing/2010/main">
                <a:solidFill>
                  <a:srgbClr val="FFFFFF"/>
                </a:solidFill>
              </a14:hiddenFill>
            </a:ext>
          </a:extLst>
        </p:spPr>
      </p:pic>
      <p:sp>
        <p:nvSpPr>
          <p:cNvPr id="15" name="Platshållare för innehåll 2">
            <a:extLst>
              <a:ext uri="{FF2B5EF4-FFF2-40B4-BE49-F238E27FC236}">
                <a16:creationId xmlns:a16="http://schemas.microsoft.com/office/drawing/2014/main" id="{D78E2AF8-8B46-447C-9171-BE0CEF7D5BA6}"/>
              </a:ext>
            </a:extLst>
          </p:cNvPr>
          <p:cNvSpPr txBox="1">
            <a:spLocks/>
          </p:cNvSpPr>
          <p:nvPr/>
        </p:nvSpPr>
        <p:spPr>
          <a:xfrm>
            <a:off x="3834909" y="5106809"/>
            <a:ext cx="5199530" cy="135367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000" dirty="0"/>
              <a:t>Crustal deformations / velocities are monitored through the “EPN Densification” and the “European dense velocities” working groups.</a:t>
            </a:r>
          </a:p>
          <a:p>
            <a:pPr>
              <a:spcBef>
                <a:spcPts val="600"/>
              </a:spcBef>
            </a:pPr>
            <a:endParaRPr lang="en-US" sz="2000" dirty="0">
              <a:solidFill>
                <a:schemeClr val="bg2"/>
              </a:solidFill>
            </a:endParaRPr>
          </a:p>
        </p:txBody>
      </p:sp>
    </p:spTree>
    <p:extLst>
      <p:ext uri="{BB962C8B-B14F-4D97-AF65-F5344CB8AC3E}">
        <p14:creationId xmlns:p14="http://schemas.microsoft.com/office/powerpoint/2010/main" val="3866087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558C92-5C1D-4D10-A389-B0DEBFC0F3B4}"/>
              </a:ext>
            </a:extLst>
          </p:cNvPr>
          <p:cNvSpPr>
            <a:spLocks noGrp="1"/>
          </p:cNvSpPr>
          <p:nvPr>
            <p:ph type="title"/>
          </p:nvPr>
        </p:nvSpPr>
        <p:spPr/>
        <p:txBody>
          <a:bodyPr/>
          <a:lstStyle/>
          <a:p>
            <a:r>
              <a:rPr lang="en-US" cap="none" dirty="0"/>
              <a:t>European Vertical Reference System and Frame, EVRS/EVRF</a:t>
            </a:r>
          </a:p>
        </p:txBody>
      </p:sp>
      <p:sp>
        <p:nvSpPr>
          <p:cNvPr id="3" name="Platshållare för innehåll 2">
            <a:extLst>
              <a:ext uri="{FF2B5EF4-FFF2-40B4-BE49-F238E27FC236}">
                <a16:creationId xmlns:a16="http://schemas.microsoft.com/office/drawing/2014/main" id="{91D308FD-ED62-4A57-822C-EE952D3AE30A}"/>
              </a:ext>
            </a:extLst>
          </p:cNvPr>
          <p:cNvSpPr>
            <a:spLocks noGrp="1"/>
          </p:cNvSpPr>
          <p:nvPr>
            <p:ph idx="1"/>
          </p:nvPr>
        </p:nvSpPr>
        <p:spPr>
          <a:xfrm>
            <a:off x="5464885" y="1415133"/>
            <a:ext cx="6519134" cy="5102898"/>
          </a:xfrm>
        </p:spPr>
        <p:txBody>
          <a:bodyPr/>
          <a:lstStyle/>
          <a:p>
            <a:pPr marL="342900" indent="-342900">
              <a:spcBef>
                <a:spcPts val="600"/>
              </a:spcBef>
              <a:buFont typeface="Arial" panose="020B0604020202020204" pitchFamily="34" charset="0"/>
              <a:buChar char="•"/>
            </a:pPr>
            <a:r>
              <a:rPr lang="en-US" sz="2400" dirty="0">
                <a:highlight>
                  <a:srgbClr val="E7E6E6"/>
                </a:highlight>
              </a:rPr>
              <a:t>EVRS </a:t>
            </a:r>
            <a:r>
              <a:rPr lang="en-US" sz="2400" dirty="0"/>
              <a:t>is realized through a common adjustment of available national precise levelling networks that form the United European Levelling Network, </a:t>
            </a:r>
            <a:r>
              <a:rPr lang="en-US" sz="2400" dirty="0">
                <a:highlight>
                  <a:srgbClr val="E7E6E6"/>
                </a:highlight>
              </a:rPr>
              <a:t>UELN</a:t>
            </a:r>
          </a:p>
          <a:p>
            <a:pPr marL="342900" indent="-342900">
              <a:spcBef>
                <a:spcPts val="600"/>
              </a:spcBef>
              <a:buFont typeface="Arial" panose="020B0604020202020204" pitchFamily="34" charset="0"/>
              <a:buChar char="•"/>
            </a:pPr>
            <a:r>
              <a:rPr lang="en-US" sz="2400" dirty="0"/>
              <a:t>The height reference is the level of </a:t>
            </a:r>
            <a:r>
              <a:rPr lang="en-US" sz="2400" dirty="0" err="1"/>
              <a:t>Normaal</a:t>
            </a:r>
            <a:r>
              <a:rPr lang="en-US" sz="2400" dirty="0"/>
              <a:t> Amsterdam </a:t>
            </a:r>
            <a:r>
              <a:rPr lang="en-US" sz="2400" dirty="0" err="1"/>
              <a:t>Peil</a:t>
            </a:r>
            <a:r>
              <a:rPr lang="en-US" sz="2400" dirty="0"/>
              <a:t>, </a:t>
            </a:r>
            <a:r>
              <a:rPr lang="en-US" sz="2400" dirty="0">
                <a:highlight>
                  <a:srgbClr val="E7E6E6"/>
                </a:highlight>
              </a:rPr>
              <a:t>NAP</a:t>
            </a:r>
          </a:p>
          <a:p>
            <a:pPr marL="342900" indent="-342900">
              <a:spcBef>
                <a:spcPts val="600"/>
              </a:spcBef>
              <a:buFont typeface="Arial" panose="020B0604020202020204" pitchFamily="34" charset="0"/>
              <a:buChar char="•"/>
            </a:pPr>
            <a:r>
              <a:rPr lang="en-US" sz="2400" dirty="0"/>
              <a:t>The recent realization </a:t>
            </a:r>
            <a:r>
              <a:rPr lang="en-US" sz="2400" dirty="0">
                <a:highlight>
                  <a:srgbClr val="E7E6E6"/>
                </a:highlight>
              </a:rPr>
              <a:t>EVRF2019</a:t>
            </a:r>
          </a:p>
          <a:p>
            <a:pPr marL="800100" lvl="1" indent="-342900">
              <a:spcBef>
                <a:spcPts val="600"/>
              </a:spcBef>
              <a:buFont typeface="Courier New" panose="02070309020205020404" pitchFamily="49" charset="0"/>
              <a:buChar char="o"/>
            </a:pPr>
            <a:r>
              <a:rPr lang="en-US" sz="2200" dirty="0"/>
              <a:t>Includes ~</a:t>
            </a:r>
            <a:r>
              <a:rPr lang="en-US" sz="2200" dirty="0">
                <a:highlight>
                  <a:srgbClr val="E7E6E6"/>
                </a:highlight>
              </a:rPr>
              <a:t>14 000 observations</a:t>
            </a:r>
            <a:r>
              <a:rPr lang="en-US" sz="2200" dirty="0"/>
              <a:t> </a:t>
            </a:r>
          </a:p>
          <a:p>
            <a:pPr marL="800100" lvl="1" indent="-342900">
              <a:spcBef>
                <a:spcPts val="600"/>
              </a:spcBef>
              <a:buFont typeface="Courier New" panose="02070309020205020404" pitchFamily="49" charset="0"/>
              <a:buChar char="o"/>
            </a:pPr>
            <a:r>
              <a:rPr lang="en-US" sz="2200" dirty="0"/>
              <a:t>and ~</a:t>
            </a:r>
            <a:r>
              <a:rPr lang="en-US" sz="2200" dirty="0">
                <a:highlight>
                  <a:srgbClr val="E7E6E6"/>
                </a:highlight>
              </a:rPr>
              <a:t>11 000 unknowns </a:t>
            </a:r>
            <a:r>
              <a:rPr lang="en-US" sz="2200" dirty="0"/>
              <a:t>(nodal points)</a:t>
            </a:r>
          </a:p>
          <a:p>
            <a:pPr marL="800100" lvl="1" indent="-342900">
              <a:spcBef>
                <a:spcPts val="600"/>
              </a:spcBef>
              <a:buFont typeface="Courier New" panose="02070309020205020404" pitchFamily="49" charset="0"/>
              <a:buChar char="o"/>
            </a:pPr>
            <a:r>
              <a:rPr lang="en-US" sz="2200" dirty="0"/>
              <a:t>Average standard uncertainty close to </a:t>
            </a:r>
            <a:r>
              <a:rPr lang="en-US" sz="2200" dirty="0">
                <a:highlight>
                  <a:srgbClr val="E7E6E6"/>
                </a:highlight>
              </a:rPr>
              <a:t>1mm/</a:t>
            </a:r>
            <a:r>
              <a:rPr lang="en-US" sz="2200" dirty="0">
                <a:highlight>
                  <a:srgbClr val="E7E6E6"/>
                </a:highlight>
                <a:latin typeface="Arial" panose="020B0604020202020204" pitchFamily="34" charset="0"/>
                <a:cs typeface="Arial" panose="020B0604020202020204" pitchFamily="34" charset="0"/>
              </a:rPr>
              <a:t>√</a:t>
            </a:r>
            <a:r>
              <a:rPr lang="en-US" sz="2200" dirty="0">
                <a:highlight>
                  <a:srgbClr val="E7E6E6"/>
                </a:highlight>
              </a:rPr>
              <a:t>km</a:t>
            </a:r>
          </a:p>
          <a:p>
            <a:pPr marL="800100" lvl="1" indent="-342900">
              <a:spcBef>
                <a:spcPts val="600"/>
              </a:spcBef>
              <a:buFont typeface="Courier New" panose="02070309020205020404" pitchFamily="49" charset="0"/>
              <a:buChar char="o"/>
            </a:pPr>
            <a:r>
              <a:rPr lang="en-US" sz="2200" dirty="0"/>
              <a:t>Reduced to </a:t>
            </a:r>
            <a:r>
              <a:rPr lang="en-US" sz="2200" dirty="0">
                <a:highlight>
                  <a:srgbClr val="E7E6E6"/>
                </a:highlight>
              </a:rPr>
              <a:t>epoch 2000.0 </a:t>
            </a:r>
            <a:r>
              <a:rPr lang="en-US" sz="2200" dirty="0"/>
              <a:t>for areas with clear secular velocities where velocity models are available (Fennoscandia and Switzerland)</a:t>
            </a:r>
          </a:p>
        </p:txBody>
      </p:sp>
      <p:pic>
        <p:nvPicPr>
          <p:cNvPr id="4" name="Bildobjekt 3">
            <a:extLst>
              <a:ext uri="{FF2B5EF4-FFF2-40B4-BE49-F238E27FC236}">
                <a16:creationId xmlns:a16="http://schemas.microsoft.com/office/drawing/2014/main" id="{E519FBE6-D9D4-4812-8438-CE7D8DEFA7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563359"/>
            <a:ext cx="5327650" cy="4578350"/>
          </a:xfrm>
          <a:prstGeom prst="rect">
            <a:avLst/>
          </a:prstGeom>
          <a:noFill/>
          <a:ln>
            <a:noFill/>
          </a:ln>
        </p:spPr>
      </p:pic>
    </p:spTree>
    <p:extLst>
      <p:ext uri="{BB962C8B-B14F-4D97-AF65-F5344CB8AC3E}">
        <p14:creationId xmlns:p14="http://schemas.microsoft.com/office/powerpoint/2010/main" val="386743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3AC5A5-D99F-4CEE-828B-D09BB740E619}"/>
              </a:ext>
            </a:extLst>
          </p:cNvPr>
          <p:cNvSpPr>
            <a:spLocks noGrp="1"/>
          </p:cNvSpPr>
          <p:nvPr>
            <p:ph type="title"/>
          </p:nvPr>
        </p:nvSpPr>
        <p:spPr/>
        <p:txBody>
          <a:bodyPr/>
          <a:lstStyle/>
          <a:p>
            <a:r>
              <a:rPr lang="en-US" cap="none" dirty="0"/>
              <a:t>The European Terrestrial Reference System 1989, ETRS89</a:t>
            </a:r>
          </a:p>
        </p:txBody>
      </p:sp>
      <p:sp>
        <p:nvSpPr>
          <p:cNvPr id="3" name="Platshållare för innehåll 2">
            <a:extLst>
              <a:ext uri="{FF2B5EF4-FFF2-40B4-BE49-F238E27FC236}">
                <a16:creationId xmlns:a16="http://schemas.microsoft.com/office/drawing/2014/main" id="{7B65E370-8760-4DBE-84A9-D8829D89CEBA}"/>
              </a:ext>
            </a:extLst>
          </p:cNvPr>
          <p:cNvSpPr>
            <a:spLocks noGrp="1"/>
          </p:cNvSpPr>
          <p:nvPr>
            <p:ph idx="1"/>
          </p:nvPr>
        </p:nvSpPr>
        <p:spPr>
          <a:xfrm>
            <a:off x="612569" y="1415133"/>
            <a:ext cx="11075339" cy="4874803"/>
          </a:xfrm>
        </p:spPr>
        <p:txBody>
          <a:bodyPr/>
          <a:lstStyle/>
          <a:p>
            <a:endParaRPr lang="en-US" dirty="0"/>
          </a:p>
          <a:p>
            <a:r>
              <a:rPr lang="en-US" sz="2400" dirty="0"/>
              <a:t>The ETRS89 is by its definition coincident with the ITRS at the epoch1989.0 and fixed to the stable part of the Eurasian plate.</a:t>
            </a:r>
          </a:p>
          <a:p>
            <a:endParaRPr lang="en-US" sz="2400" dirty="0"/>
          </a:p>
          <a:p>
            <a:r>
              <a:rPr lang="en-US" sz="2400" dirty="0"/>
              <a:t>In practice it is done by rotating ITRF coordinates back to epoch 1989.0 using a plate rotation model (</a:t>
            </a:r>
            <a:r>
              <a:rPr lang="en-US" sz="2400" i="1" dirty="0">
                <a:solidFill>
                  <a:schemeClr val="bg1">
                    <a:lumMod val="65000"/>
                  </a:schemeClr>
                </a:solidFill>
              </a:rPr>
              <a:t>and possibly a translation to improve consistency to previous realization</a:t>
            </a:r>
            <a:r>
              <a:rPr lang="en-US" sz="2400" dirty="0"/>
              <a:t>)</a:t>
            </a:r>
          </a:p>
          <a:p>
            <a:r>
              <a:rPr lang="en-US" sz="2400" dirty="0"/>
              <a:t>Thus, usually a new European frame is derived when new ITRFs becomes available, e.g.:</a:t>
            </a:r>
          </a:p>
          <a:p>
            <a:r>
              <a:rPr lang="en-US" sz="2400" dirty="0"/>
              <a:t>ETRF89, ETRF90, ETRF92, ..., </a:t>
            </a:r>
            <a:r>
              <a:rPr lang="en-US" sz="2400" b="1" dirty="0"/>
              <a:t>ETRF2000</a:t>
            </a:r>
            <a:r>
              <a:rPr lang="en-US" sz="2400" dirty="0"/>
              <a:t>, </a:t>
            </a:r>
            <a:r>
              <a:rPr lang="en-US" sz="2400" dirty="0">
                <a:solidFill>
                  <a:schemeClr val="bg1">
                    <a:lumMod val="65000"/>
                  </a:schemeClr>
                </a:solidFill>
              </a:rPr>
              <a:t>(ETRF2005)</a:t>
            </a:r>
            <a:r>
              <a:rPr lang="en-US" sz="2400" dirty="0"/>
              <a:t>, ETRF2014</a:t>
            </a:r>
          </a:p>
          <a:p>
            <a:endParaRPr lang="en-US" sz="2400" dirty="0"/>
          </a:p>
          <a:p>
            <a:r>
              <a:rPr lang="en-US" sz="2400" dirty="0">
                <a:solidFill>
                  <a:srgbClr val="0070C0"/>
                </a:solidFill>
              </a:rPr>
              <a:t>Maintained and developed through the EPN</a:t>
            </a:r>
          </a:p>
        </p:txBody>
      </p:sp>
    </p:spTree>
    <p:extLst>
      <p:ext uri="{BB962C8B-B14F-4D97-AF65-F5344CB8AC3E}">
        <p14:creationId xmlns:p14="http://schemas.microsoft.com/office/powerpoint/2010/main" val="22309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144469-184A-4074-9989-BD7844F5A77A}"/>
              </a:ext>
            </a:extLst>
          </p:cNvPr>
          <p:cNvSpPr>
            <a:spLocks noGrp="1"/>
          </p:cNvSpPr>
          <p:nvPr>
            <p:ph type="title"/>
          </p:nvPr>
        </p:nvSpPr>
        <p:spPr/>
        <p:txBody>
          <a:bodyPr/>
          <a:lstStyle/>
          <a:p>
            <a:r>
              <a:rPr lang="en-US" cap="none" dirty="0"/>
              <a:t>The EUREF Permanent GNSS network, EPN</a:t>
            </a:r>
            <a:endParaRPr lang="en-US" sz="4400" b="1" i="1" cap="none" dirty="0">
              <a:solidFill>
                <a:srgbClr val="0070C0"/>
              </a:solidFill>
              <a:latin typeface="Palace Script MT" panose="030303020206070C0B05" pitchFamily="66" charset="0"/>
            </a:endParaRPr>
          </a:p>
        </p:txBody>
      </p:sp>
      <p:sp>
        <p:nvSpPr>
          <p:cNvPr id="3" name="Platshållare för innehåll 2">
            <a:extLst>
              <a:ext uri="{FF2B5EF4-FFF2-40B4-BE49-F238E27FC236}">
                <a16:creationId xmlns:a16="http://schemas.microsoft.com/office/drawing/2014/main" id="{3F928D95-8767-44C1-9FB7-BAD1698A264B}"/>
              </a:ext>
            </a:extLst>
          </p:cNvPr>
          <p:cNvSpPr>
            <a:spLocks noGrp="1"/>
          </p:cNvSpPr>
          <p:nvPr>
            <p:ph idx="1"/>
          </p:nvPr>
        </p:nvSpPr>
        <p:spPr>
          <a:xfrm>
            <a:off x="5735782" y="1415133"/>
            <a:ext cx="6456217" cy="5349349"/>
          </a:xfrm>
        </p:spPr>
        <p:txBody>
          <a:bodyPr/>
          <a:lstStyle/>
          <a:p>
            <a:pPr marL="342900" indent="-342900">
              <a:spcBef>
                <a:spcPts val="600"/>
              </a:spcBef>
              <a:buFont typeface="Arial" panose="020B0604020202020204" pitchFamily="34" charset="0"/>
              <a:buChar char="•"/>
            </a:pPr>
            <a:r>
              <a:rPr lang="en-US" sz="2400" dirty="0"/>
              <a:t>Started in </a:t>
            </a:r>
            <a:r>
              <a:rPr lang="en-US" sz="2400" dirty="0">
                <a:highlight>
                  <a:srgbClr val="E7E6E6"/>
                </a:highlight>
              </a:rPr>
              <a:t>1996</a:t>
            </a:r>
          </a:p>
          <a:p>
            <a:pPr marL="342900" indent="-342900">
              <a:spcBef>
                <a:spcPts val="600"/>
              </a:spcBef>
              <a:buFont typeface="Arial" panose="020B0604020202020204" pitchFamily="34" charset="0"/>
              <a:buChar char="•"/>
            </a:pPr>
            <a:r>
              <a:rPr lang="en-US" sz="2400" dirty="0"/>
              <a:t>More than </a:t>
            </a:r>
            <a:r>
              <a:rPr lang="en-US" sz="2400" dirty="0">
                <a:highlight>
                  <a:srgbClr val="E7E6E6"/>
                </a:highlight>
              </a:rPr>
              <a:t>370 GNSS stations</a:t>
            </a:r>
          </a:p>
          <a:p>
            <a:pPr marL="342900" indent="-342900">
              <a:spcBef>
                <a:spcPts val="600"/>
              </a:spcBef>
              <a:buFont typeface="Arial" panose="020B0604020202020204" pitchFamily="34" charset="0"/>
              <a:buChar char="•"/>
            </a:pPr>
            <a:r>
              <a:rPr lang="en-US" sz="2400" dirty="0">
                <a:effectLst/>
                <a:highlight>
                  <a:srgbClr val="E7E6E6"/>
                </a:highlight>
                <a:ea typeface="Times New Roman" panose="02020603050405020304" pitchFamily="18" charset="0"/>
                <a:cs typeface="Symbol" panose="05050102010706020507" pitchFamily="18" charset="2"/>
              </a:rPr>
              <a:t>Data centers</a:t>
            </a:r>
            <a:r>
              <a:rPr lang="en-US" sz="2400" dirty="0">
                <a:effectLst/>
                <a:ea typeface="Times New Roman" panose="02020603050405020304" pitchFamily="18" charset="0"/>
                <a:cs typeface="Symbol" panose="05050102010706020507" pitchFamily="18" charset="2"/>
              </a:rPr>
              <a:t> for archiving and providing access to GNSS data </a:t>
            </a:r>
            <a:endParaRPr lang="sv-SE" sz="2400" dirty="0">
              <a:effectLst/>
              <a:ea typeface="Times New Roman" panose="02020603050405020304" pitchFamily="18" charset="0"/>
              <a:cs typeface="Symbol" panose="05050102010706020507" pitchFamily="18" charset="2"/>
            </a:endParaRPr>
          </a:p>
          <a:p>
            <a:pPr marL="342900" indent="-342900">
              <a:spcBef>
                <a:spcPts val="600"/>
              </a:spcBef>
              <a:buFont typeface="Arial" panose="020B0604020202020204" pitchFamily="34" charset="0"/>
              <a:buChar char="•"/>
            </a:pPr>
            <a:r>
              <a:rPr lang="en-US" sz="2400" dirty="0">
                <a:highlight>
                  <a:srgbClr val="E7E6E6"/>
                </a:highlight>
              </a:rPr>
              <a:t>Analysis centers </a:t>
            </a:r>
            <a:r>
              <a:rPr lang="en-US" sz="2400" dirty="0">
                <a:solidFill>
                  <a:schemeClr val="bg1">
                    <a:lumMod val="65000"/>
                  </a:schemeClr>
                </a:solidFill>
              </a:rPr>
              <a:t>(16) </a:t>
            </a:r>
            <a:r>
              <a:rPr lang="en-US" sz="2400" dirty="0"/>
              <a:t>that analyze the GNSS data</a:t>
            </a:r>
          </a:p>
          <a:p>
            <a:pPr marL="342900" indent="-342900">
              <a:spcBef>
                <a:spcPts val="600"/>
              </a:spcBef>
              <a:buFont typeface="Arial" panose="020B0604020202020204" pitchFamily="34" charset="0"/>
              <a:buChar char="•"/>
            </a:pPr>
            <a:r>
              <a:rPr lang="en-US" sz="2400" dirty="0">
                <a:highlight>
                  <a:srgbClr val="E7E6E6"/>
                </a:highlight>
              </a:rPr>
              <a:t>Product centers </a:t>
            </a:r>
            <a:r>
              <a:rPr lang="en-US" sz="2400" dirty="0"/>
              <a:t>and coordinators that generate the EPN products</a:t>
            </a:r>
          </a:p>
          <a:p>
            <a:pPr marL="342900" indent="-342900">
              <a:spcBef>
                <a:spcPts val="600"/>
              </a:spcBef>
              <a:buFont typeface="Arial" panose="020B0604020202020204" pitchFamily="34" charset="0"/>
              <a:buChar char="•"/>
            </a:pPr>
            <a:r>
              <a:rPr lang="en-US" sz="2400" dirty="0"/>
              <a:t>A </a:t>
            </a:r>
            <a:r>
              <a:rPr lang="en-US" sz="2400" dirty="0">
                <a:highlight>
                  <a:srgbClr val="E7E6E6"/>
                </a:highlight>
              </a:rPr>
              <a:t>Central Bureau </a:t>
            </a:r>
            <a:r>
              <a:rPr lang="en-US" sz="2400" dirty="0"/>
              <a:t>for daily monitoring and management of the EPN</a:t>
            </a:r>
          </a:p>
          <a:p>
            <a:pPr marL="342900" indent="-342900">
              <a:spcBef>
                <a:spcPts val="600"/>
              </a:spcBef>
              <a:buFont typeface="Arial" panose="020B0604020202020204" pitchFamily="34" charset="0"/>
              <a:buChar char="•"/>
            </a:pPr>
            <a:r>
              <a:rPr lang="en-US" sz="2400" dirty="0"/>
              <a:t>In total more that </a:t>
            </a:r>
            <a:r>
              <a:rPr lang="en-US" sz="2400" dirty="0">
                <a:highlight>
                  <a:srgbClr val="E7E6E6"/>
                </a:highlight>
              </a:rPr>
              <a:t>100 agencies/universities  </a:t>
            </a:r>
            <a:r>
              <a:rPr lang="en-US" sz="2400" dirty="0"/>
              <a:t>contributing on “best effort” basis</a:t>
            </a:r>
          </a:p>
          <a:p>
            <a:pPr marL="342900" indent="-342900">
              <a:spcBef>
                <a:spcPts val="600"/>
              </a:spcBef>
              <a:buFont typeface="Arial" panose="020B0604020202020204" pitchFamily="34" charset="0"/>
              <a:buChar char="•"/>
            </a:pPr>
            <a:r>
              <a:rPr lang="en-US" sz="2400" dirty="0"/>
              <a:t>well defined </a:t>
            </a:r>
            <a:r>
              <a:rPr lang="en-US" sz="2400" dirty="0">
                <a:highlight>
                  <a:srgbClr val="E7E6E6"/>
                </a:highlight>
              </a:rPr>
              <a:t>standards/guidelines </a:t>
            </a:r>
            <a:r>
              <a:rPr lang="en-US" sz="2400" dirty="0"/>
              <a:t>for homogenous long-term quality of the EPN products </a:t>
            </a:r>
          </a:p>
          <a:p>
            <a:pPr marL="342900" indent="-342900">
              <a:spcBef>
                <a:spcPts val="600"/>
              </a:spcBef>
              <a:buFont typeface="Arial" panose="020B0604020202020204" pitchFamily="34" charset="0"/>
              <a:buChar char="•"/>
            </a:pPr>
            <a:endParaRPr lang="en-US" sz="2400" dirty="0"/>
          </a:p>
        </p:txBody>
      </p:sp>
      <p:pic>
        <p:nvPicPr>
          <p:cNvPr id="4" name="Picture 2">
            <a:extLst>
              <a:ext uri="{FF2B5EF4-FFF2-40B4-BE49-F238E27FC236}">
                <a16:creationId xmlns:a16="http://schemas.microsoft.com/office/drawing/2014/main" id="{DC153999-D7B8-4BDC-92CC-3BFB0481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5133"/>
            <a:ext cx="5366905" cy="414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3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BDFB3-4792-4A63-BB0C-CDDD5B10E50E}"/>
              </a:ext>
            </a:extLst>
          </p:cNvPr>
          <p:cNvSpPr>
            <a:spLocks noGrp="1"/>
          </p:cNvSpPr>
          <p:nvPr>
            <p:ph type="title"/>
          </p:nvPr>
        </p:nvSpPr>
        <p:spPr/>
        <p:txBody>
          <a:bodyPr/>
          <a:lstStyle/>
          <a:p>
            <a:r>
              <a:rPr lang="en-US" cap="none" dirty="0"/>
              <a:t>Velocities in ETRS89 (ETRF2014) at </a:t>
            </a:r>
            <a:r>
              <a:rPr lang="en-US" cap="none"/>
              <a:t>EPN stations</a:t>
            </a:r>
          </a:p>
        </p:txBody>
      </p:sp>
      <p:sp>
        <p:nvSpPr>
          <p:cNvPr id="3" name="Platshållare för innehåll 2">
            <a:extLst>
              <a:ext uri="{FF2B5EF4-FFF2-40B4-BE49-F238E27FC236}">
                <a16:creationId xmlns:a16="http://schemas.microsoft.com/office/drawing/2014/main" id="{AED3A072-AC19-4841-BCEF-FB53D2CB6DEE}"/>
              </a:ext>
            </a:extLst>
          </p:cNvPr>
          <p:cNvSpPr>
            <a:spLocks noGrp="1"/>
          </p:cNvSpPr>
          <p:nvPr>
            <p:ph idx="1"/>
          </p:nvPr>
        </p:nvSpPr>
        <p:spPr/>
        <p:txBody>
          <a:bodyPr/>
          <a:lstStyle/>
          <a:p>
            <a:endParaRPr lang="sv-SE" dirty="0"/>
          </a:p>
        </p:txBody>
      </p:sp>
      <p:pic>
        <p:nvPicPr>
          <p:cNvPr id="2050" name="Picture 2" descr="Horizontal Velocities">
            <a:extLst>
              <a:ext uri="{FF2B5EF4-FFF2-40B4-BE49-F238E27FC236}">
                <a16:creationId xmlns:a16="http://schemas.microsoft.com/office/drawing/2014/main" id="{76A27B83-9BD5-4762-BE00-B3C302DF6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98" y="1965501"/>
            <a:ext cx="4791507" cy="43956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rtical Velocities">
            <a:extLst>
              <a:ext uri="{FF2B5EF4-FFF2-40B4-BE49-F238E27FC236}">
                <a16:creationId xmlns:a16="http://schemas.microsoft.com/office/drawing/2014/main" id="{03ADAAE3-BC87-4C1D-A5C1-B265D9C60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333" y="1965501"/>
            <a:ext cx="4791507" cy="439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NTMÄTERIET">
  <a:themeElements>
    <a:clrScheme name="Lantmäteri">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400" smtClean="0"/>
        </a:defPPr>
      </a:lstStyle>
    </a:txDef>
  </a:objectDefaults>
  <a:extraClrSchemeLst/>
  <a:extLst>
    <a:ext uri="{05A4C25C-085E-4340-85A3-A5531E510DB2}">
      <thm15:themeFamily xmlns:thm15="http://schemas.microsoft.com/office/thememl/2012/main" name="Lantmäteriet_PP_mall.pptx" id="{3BE7C8D8-F29C-424D-9573-59AB15231008}" vid="{505B374F-8DF6-443F-936F-FF34CFA7E0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Lantmäteriet_PP_mall</Template>
  <TotalTime>3885</TotalTime>
  <Words>2637</Words>
  <Application>Microsoft Office PowerPoint</Application>
  <PresentationFormat>Bredbild</PresentationFormat>
  <Paragraphs>215</Paragraphs>
  <Slides>32</Slides>
  <Notes>1</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32</vt:i4>
      </vt:variant>
    </vt:vector>
  </HeadingPairs>
  <TitlesOfParts>
    <vt:vector size="42" baseType="lpstr">
      <vt:lpstr>Arial</vt:lpstr>
      <vt:lpstr>Calibri</vt:lpstr>
      <vt:lpstr>Comic Sans MS</vt:lpstr>
      <vt:lpstr>Courier New</vt:lpstr>
      <vt:lpstr>Gill Sans MT</vt:lpstr>
      <vt:lpstr>Palace Script MT</vt:lpstr>
      <vt:lpstr>Times New Roman</vt:lpstr>
      <vt:lpstr>Verdana</vt:lpstr>
      <vt:lpstr>Wingdings</vt:lpstr>
      <vt:lpstr>LANTMÄTERIET</vt:lpstr>
      <vt:lpstr>Advancing the Geodetic infrastructure in Europe through EUREF</vt:lpstr>
      <vt:lpstr>Outline</vt:lpstr>
      <vt:lpstr>What is EUREF?     –”WHO WE ARE”</vt:lpstr>
      <vt:lpstr>EUREF’s primary mission and vision</vt:lpstr>
      <vt:lpstr>PowerPoint-presentation</vt:lpstr>
      <vt:lpstr>European Vertical Reference System and Frame, EVRS/EVRF</vt:lpstr>
      <vt:lpstr>The European Terrestrial Reference System 1989, ETRS89</vt:lpstr>
      <vt:lpstr>The EUREF Permanent GNSS network, EPN</vt:lpstr>
      <vt:lpstr>Velocities in ETRS89 (ETRF2014) at EPN stations</vt:lpstr>
      <vt:lpstr>EPN densification, (EPND)</vt:lpstr>
      <vt:lpstr>EPND velocities</vt:lpstr>
      <vt:lpstr>The European dense velocities </vt:lpstr>
      <vt:lpstr>EuVeM2022:  European Velocity Model 2022 - A 3D Velocity Field Model for Europe</vt:lpstr>
      <vt:lpstr>Maintenance of ETRS89 → EPN-Repro3</vt:lpstr>
      <vt:lpstr>EPN Repro1 and Repro 2</vt:lpstr>
      <vt:lpstr>Considerations for EPN-Repro3</vt:lpstr>
      <vt:lpstr>PowerPoint-presentation</vt:lpstr>
      <vt:lpstr>Test of combining the Regional EPN with Global IGS</vt:lpstr>
      <vt:lpstr>Test of global alignment of the NKG EPN solution (one of the EPN Analysis centers)</vt:lpstr>
      <vt:lpstr>DatuM 1: well distributed</vt:lpstr>
      <vt:lpstr>DatuM 2: Without greenland</vt:lpstr>
      <vt:lpstr>Global alignment</vt:lpstr>
      <vt:lpstr>Global datum</vt:lpstr>
      <vt:lpstr>Combined solution: global datum</vt:lpstr>
      <vt:lpstr>Very preliminar conclusions</vt:lpstr>
      <vt:lpstr>Outline</vt:lpstr>
      <vt:lpstr>List of scientific challenges in geodesy 1(2)</vt:lpstr>
      <vt:lpstr>List of scientific challenges in geodesy 2(2)</vt:lpstr>
      <vt:lpstr>Gravity related heights, EVRS, IHRS, geoid and gravity</vt:lpstr>
      <vt:lpstr>The relations EVRF &amp; ETRF v.s. national VRF &amp; TRF</vt:lpstr>
      <vt:lpstr>Organizational perspective</vt:lpstr>
      <vt:lpstr>Thanks for your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Lidberg Martin</dc:creator>
  <cp:lastModifiedBy>Lidberg Martin</cp:lastModifiedBy>
  <cp:revision>225</cp:revision>
  <cp:lastPrinted>2022-05-19T06:50:33Z</cp:lastPrinted>
  <dcterms:created xsi:type="dcterms:W3CDTF">2021-05-17T08:48:56Z</dcterms:created>
  <dcterms:modified xsi:type="dcterms:W3CDTF">2022-10-16T21:57:44Z</dcterms:modified>
</cp:coreProperties>
</file>