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347" r:id="rId2"/>
    <p:sldId id="673" r:id="rId3"/>
    <p:sldId id="470" r:id="rId4"/>
    <p:sldId id="388" r:id="rId5"/>
    <p:sldId id="695" r:id="rId6"/>
    <p:sldId id="700" r:id="rId7"/>
    <p:sldId id="679" r:id="rId8"/>
    <p:sldId id="697" r:id="rId9"/>
    <p:sldId id="478" r:id="rId10"/>
    <p:sldId id="701" r:id="rId11"/>
    <p:sldId id="702" r:id="rId12"/>
    <p:sldId id="703" r:id="rId13"/>
    <p:sldId id="704" r:id="rId14"/>
    <p:sldId id="692" r:id="rId15"/>
    <p:sldId id="705" r:id="rId16"/>
    <p:sldId id="698" r:id="rId17"/>
  </p:sldIdLst>
  <p:sldSz cx="12192000" cy="6858000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ZA" initials="Z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6758" autoAdjust="0"/>
    <p:restoredTop sz="94605" autoAdjust="0"/>
  </p:normalViewPr>
  <p:slideViewPr>
    <p:cSldViewPr>
      <p:cViewPr varScale="1">
        <p:scale>
          <a:sx n="85" d="100"/>
          <a:sy n="85" d="100"/>
        </p:scale>
        <p:origin x="1170" y="9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40" d="100"/>
        <a:sy n="140" d="100"/>
      </p:scale>
      <p:origin x="0" y="-5448"/>
    </p:cViewPr>
  </p:sorterViewPr>
  <p:notesViewPr>
    <p:cSldViewPr>
      <p:cViewPr varScale="1">
        <p:scale>
          <a:sx n="63" d="100"/>
          <a:sy n="63" d="100"/>
        </p:scale>
        <p:origin x="354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86A3D0CE-5120-4392-9526-AA7870827EEF}" type="datetimeFigureOut">
              <a:rPr lang="en-US" smtClean="0"/>
              <a:pPr/>
              <a:t>9/30/2022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FBDD37EF-37CC-480B-8BEC-0D1527BD83C9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970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34819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fr-FR"/>
          </a:p>
        </p:txBody>
      </p:sp>
      <p:sp>
        <p:nvSpPr>
          <p:cNvPr id="3482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90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90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90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90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17652AD-A305-4AD4-99FE-7D1A1192948C}" type="slidenum">
              <a:rPr lang="en-US" altLang="fr-FR" sz="1300" smtClean="0"/>
              <a:pPr eaLnBrk="1" hangingPunct="1"/>
              <a:t>4</a:t>
            </a:fld>
            <a:endParaRPr lang="en-US" altLang="fr-FR" sz="13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914400" y="6400800"/>
            <a:ext cx="2540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2400">
              <a:solidFill>
                <a:srgbClr val="000000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165600" y="6400800"/>
            <a:ext cx="38608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2400">
              <a:solidFill>
                <a:srgbClr val="00000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737600" y="6400800"/>
            <a:ext cx="2540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DCD9DE-ED2D-458F-AD16-1B82866B0CC5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554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914400" y="6400800"/>
            <a:ext cx="2540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2400">
              <a:solidFill>
                <a:srgbClr val="000000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165600" y="6400800"/>
            <a:ext cx="38608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2400">
              <a:solidFill>
                <a:srgbClr val="00000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737600" y="6400800"/>
            <a:ext cx="2540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389B43-EE31-4F31-A267-E42C5954242B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156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63000" y="228600"/>
            <a:ext cx="2717800" cy="6096000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28600"/>
            <a:ext cx="7950200" cy="6096000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914400" y="6400800"/>
            <a:ext cx="2540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2400">
              <a:solidFill>
                <a:srgbClr val="000000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165600" y="6400800"/>
            <a:ext cx="38608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2400">
              <a:solidFill>
                <a:srgbClr val="00000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737600" y="6400800"/>
            <a:ext cx="2540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732FF1-38F4-47DE-8C1C-8DD016A8FD62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267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914400" y="6400800"/>
            <a:ext cx="2540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2400">
              <a:solidFill>
                <a:srgbClr val="000000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165600" y="6400800"/>
            <a:ext cx="38608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2400">
              <a:solidFill>
                <a:srgbClr val="00000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737600" y="6400800"/>
            <a:ext cx="2540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4E24AF-8EE2-4D33-9F64-06CF72C68348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015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914400" y="6400800"/>
            <a:ext cx="2540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2400">
              <a:solidFill>
                <a:srgbClr val="000000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165600" y="6400800"/>
            <a:ext cx="38608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2400">
              <a:solidFill>
                <a:srgbClr val="00000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737600" y="6400800"/>
            <a:ext cx="2540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4841BD-09BF-4D57-9A29-9D00980744BA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342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143000"/>
            <a:ext cx="53340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46800" y="1143000"/>
            <a:ext cx="53340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914400" y="6400800"/>
            <a:ext cx="2540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2400">
              <a:solidFill>
                <a:srgbClr val="000000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165600" y="6400800"/>
            <a:ext cx="38608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2400">
              <a:solidFill>
                <a:srgbClr val="000000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737600" y="6400800"/>
            <a:ext cx="2540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368147-7090-431D-A472-05EA58CF0DEA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310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914400" y="6400800"/>
            <a:ext cx="2540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2400">
              <a:solidFill>
                <a:srgbClr val="000000"/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4165600" y="6400800"/>
            <a:ext cx="38608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2400">
              <a:solidFill>
                <a:srgbClr val="000000"/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737600" y="6400800"/>
            <a:ext cx="2540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7EDB2C-F5DF-497F-9070-F022885816B7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190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914400" y="6400800"/>
            <a:ext cx="2540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2400">
              <a:solidFill>
                <a:srgbClr val="000000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165600" y="6400800"/>
            <a:ext cx="38608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2400">
              <a:solidFill>
                <a:srgbClr val="000000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737600" y="6400800"/>
            <a:ext cx="2540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486B63-4059-44E3-8CDE-3435696BCB7D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132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914400" y="6400800"/>
            <a:ext cx="2540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2400">
              <a:solidFill>
                <a:srgbClr val="000000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4165600" y="6400800"/>
            <a:ext cx="38608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2400">
              <a:solidFill>
                <a:srgbClr val="000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8737600" y="6400800"/>
            <a:ext cx="2540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F9A221-D9A0-445D-939E-BB685B2FD5EA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782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914400" y="6400800"/>
            <a:ext cx="2540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2400">
              <a:solidFill>
                <a:srgbClr val="000000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165600" y="6400800"/>
            <a:ext cx="38608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2400">
              <a:solidFill>
                <a:srgbClr val="000000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737600" y="6400800"/>
            <a:ext cx="2540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93A1BC-99E6-4591-B6A5-AC0619518678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552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914400" y="6400800"/>
            <a:ext cx="2540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2400">
              <a:solidFill>
                <a:srgbClr val="000000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165600" y="6400800"/>
            <a:ext cx="38608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2400">
              <a:solidFill>
                <a:srgbClr val="000000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737600" y="6400800"/>
            <a:ext cx="2540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E13355-5622-40D7-B62E-C80CF70F27DA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075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28600"/>
            <a:ext cx="10261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ttt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143000"/>
            <a:ext cx="10871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029" name="Line 10"/>
          <p:cNvSpPr>
            <a:spLocks noChangeShapeType="1"/>
          </p:cNvSpPr>
          <p:nvPr userDrawn="1"/>
        </p:nvSpPr>
        <p:spPr bwMode="auto">
          <a:xfrm>
            <a:off x="119336" y="6424174"/>
            <a:ext cx="11953328" cy="0"/>
          </a:xfrm>
          <a:prstGeom prst="line">
            <a:avLst/>
          </a:prstGeom>
          <a:noFill/>
          <a:ln w="12700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pic>
        <p:nvPicPr>
          <p:cNvPr id="7" name="Image1">
            <a:extLst>
              <a:ext uri="{FF2B5EF4-FFF2-40B4-BE49-F238E27FC236}">
                <a16:creationId xmlns:a16="http://schemas.microsoft.com/office/drawing/2014/main" id="{70B7FABA-6310-4089-B51F-33981294B54E}"/>
              </a:ext>
            </a:extLst>
          </p:cNvPr>
          <p:cNvPicPr/>
          <p:nvPr userDrawn="1"/>
        </p:nvPicPr>
        <p:blipFill>
          <a:blip r:embed="rId13"/>
          <a:stretch>
            <a:fillRect/>
          </a:stretch>
        </p:blipFill>
        <p:spPr bwMode="auto">
          <a:xfrm>
            <a:off x="23325" y="6424174"/>
            <a:ext cx="4128459" cy="461210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F46ECE5F-9B5F-4122-AA7F-0394E7414B01}"/>
              </a:ext>
            </a:extLst>
          </p:cNvPr>
          <p:cNvSpPr txBox="1"/>
          <p:nvPr userDrawn="1"/>
        </p:nvSpPr>
        <p:spPr>
          <a:xfrm>
            <a:off x="4511824" y="6505599"/>
            <a:ext cx="56835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noProof="0" dirty="0"/>
              <a:t>Altamimi et al., REFAG Symposium,  Thessaloniki, 17-21 October, 2022</a:t>
            </a:r>
          </a:p>
        </p:txBody>
      </p:sp>
    </p:spTree>
    <p:extLst>
      <p:ext uri="{BB962C8B-B14F-4D97-AF65-F5344CB8AC3E}">
        <p14:creationId xmlns:p14="http://schemas.microsoft.com/office/powerpoint/2010/main" val="300551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b="1">
          <a:solidFill>
            <a:schemeClr val="accent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accent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b="1">
          <a:solidFill>
            <a:schemeClr val="accent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b="1">
          <a:solidFill>
            <a:schemeClr val="accent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chemeClr val="accent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chemeClr val="accent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chemeClr val="accent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chemeClr val="accent2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9B44E601-04D7-47D5-AAC2-E9E4A43D55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2130" y="2492896"/>
            <a:ext cx="4628123" cy="3384376"/>
          </a:xfrm>
          <a:prstGeom prst="rect">
            <a:avLst/>
          </a:prstGeom>
        </p:spPr>
      </p:pic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27448" y="1628800"/>
            <a:ext cx="9937104" cy="648072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000" u="sng" dirty="0"/>
              <a:t>Zuheir Altamimi</a:t>
            </a:r>
            <a:r>
              <a:rPr lang="en-US" sz="2000" dirty="0"/>
              <a:t>, Paul </a:t>
            </a:r>
            <a:r>
              <a:rPr lang="en-US" sz="2000" dirty="0" err="1"/>
              <a:t>Rebischung</a:t>
            </a:r>
            <a:r>
              <a:rPr lang="en-US" sz="2000" dirty="0"/>
              <a:t>, Xavier </a:t>
            </a:r>
            <a:r>
              <a:rPr lang="en-US" sz="2000" dirty="0" err="1"/>
              <a:t>Collilieux</a:t>
            </a:r>
            <a:r>
              <a:rPr lang="en-US" sz="2000" dirty="0"/>
              <a:t>, Laurent </a:t>
            </a:r>
            <a:r>
              <a:rPr lang="en-US" sz="2000" dirty="0" err="1"/>
              <a:t>Métivier</a:t>
            </a:r>
            <a:r>
              <a:rPr lang="en-US" sz="2000" dirty="0"/>
              <a:t>, Kristel </a:t>
            </a:r>
            <a:r>
              <a:rPr lang="en-US" sz="2000" dirty="0" err="1"/>
              <a:t>Chanard</a:t>
            </a:r>
            <a:endParaRPr lang="en-US" sz="2400" dirty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dirty="0"/>
              <a:t>IGN-IPGP, France</a:t>
            </a:r>
          </a:p>
        </p:txBody>
      </p:sp>
      <p:pic>
        <p:nvPicPr>
          <p:cNvPr id="13318" name="Picture 5" descr="IER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3513" y="6096000"/>
            <a:ext cx="598487" cy="762000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1271464" y="188640"/>
            <a:ext cx="9721080" cy="1296144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Times New Roman" pitchFamily="18" charset="0"/>
              </a:defRPr>
            </a:lvl9pPr>
          </a:lstStyle>
          <a:p>
            <a:r>
              <a:rPr lang="en-US" sz="2800" dirty="0"/>
              <a:t>ITRF2020: </a:t>
            </a:r>
            <a:r>
              <a:rPr lang="en-US" dirty="0"/>
              <a:t>An overview of its features and results</a:t>
            </a:r>
            <a:endParaRPr lang="fr-FR" sz="2800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31B288DB-F5FB-41DA-95B3-9A8809A2AC82}"/>
              </a:ext>
            </a:extLst>
          </p:cNvPr>
          <p:cNvSpPr txBox="1"/>
          <p:nvPr/>
        </p:nvSpPr>
        <p:spPr>
          <a:xfrm>
            <a:off x="407368" y="2553866"/>
            <a:ext cx="6768752" cy="35394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solidFill>
                  <a:schemeClr val="accent2"/>
                </a:solidFill>
              </a:rPr>
              <a:t>Key Points</a:t>
            </a:r>
            <a:r>
              <a:rPr lang="en-US" sz="2800" b="1" dirty="0">
                <a:solidFill>
                  <a:schemeClr val="accent2"/>
                </a:solidFill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accent2"/>
                </a:solidFill>
              </a:rPr>
              <a:t>ITRF2020 and its innovations: modelling of nonlinear station motions: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accent2"/>
                </a:solidFill>
              </a:rPr>
              <a:t>Seasonal signals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accent2"/>
                </a:solidFill>
              </a:rPr>
              <a:t>Post-Seismic Deformation for sites impacted by major earthquakes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accent2"/>
                </a:solidFill>
              </a:rPr>
              <a:t>Usage of ITRF2020 kinematic model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accent2"/>
                </a:solidFill>
              </a:rPr>
              <a:t>The </a:t>
            </a:r>
            <a:r>
              <a:rPr lang="en-US" sz="2800" b="1" dirty="0">
                <a:solidFill>
                  <a:srgbClr val="FF0000"/>
                </a:solidFill>
              </a:rPr>
              <a:t>story</a:t>
            </a:r>
            <a:r>
              <a:rPr lang="en-US" sz="2800" b="1" dirty="0">
                <a:solidFill>
                  <a:schemeClr val="accent2"/>
                </a:solidFill>
              </a:rPr>
              <a:t> of the ITRF Scale</a:t>
            </a:r>
          </a:p>
        </p:txBody>
      </p:sp>
    </p:spTree>
    <p:extLst>
      <p:ext uri="{BB962C8B-B14F-4D97-AF65-F5344CB8AC3E}">
        <p14:creationId xmlns:p14="http://schemas.microsoft.com/office/powerpoint/2010/main" val="18381960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5A7FB3D8-75FB-4BB0-A8F1-6B7338670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71128"/>
            <a:ext cx="10261600" cy="609600"/>
          </a:xfrm>
        </p:spPr>
        <p:txBody>
          <a:bodyPr/>
          <a:lstStyle/>
          <a:p>
            <a:r>
              <a:rPr lang="en-US" dirty="0"/>
              <a:t>Preserving the intrinsic VLBI scale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423F3B29-879B-4DEB-A11A-158A5213EA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3792" y="3988533"/>
            <a:ext cx="3440096" cy="2248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2C653AAF-FF47-4C23-8FFF-1F000CE99A81}"/>
              </a:ext>
            </a:extLst>
          </p:cNvPr>
          <p:cNvSpPr txBox="1">
            <a:spLocks/>
          </p:cNvSpPr>
          <p:nvPr/>
        </p:nvSpPr>
        <p:spPr>
          <a:xfrm>
            <a:off x="946968" y="1484784"/>
            <a:ext cx="10261600" cy="2248779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accent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accent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b="1">
                <a:solidFill>
                  <a:schemeClr val="accent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accent2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accent2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accent2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accent2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accent2"/>
                </a:solidFill>
                <a:latin typeface="+mn-lt"/>
              </a:defRPr>
            </a:lvl9pPr>
          </a:lstStyle>
          <a:p>
            <a:r>
              <a:rPr lang="en-US" sz="2400" kern="0" dirty="0"/>
              <a:t>Stack the time series, making use of the concept of </a:t>
            </a:r>
            <a:r>
              <a:rPr lang="en-US" sz="2400" u="sng" kern="0" dirty="0">
                <a:solidFill>
                  <a:srgbClr val="FF0000"/>
                </a:solidFill>
              </a:rPr>
              <a:t>Internal Constraints</a:t>
            </a:r>
            <a:r>
              <a:rPr lang="en-US" sz="2400" kern="0" dirty="0"/>
              <a:t>, a minimum-type of constraints (Altamimi et al., 2007), applied to the time series of any transformation parameter</a:t>
            </a:r>
          </a:p>
          <a:p>
            <a:r>
              <a:rPr lang="en-US" sz="2400" kern="0" dirty="0"/>
              <a:t>For a given time series of a parameter (</a:t>
            </a:r>
            <a:r>
              <a:rPr lang="en-US" sz="2400" i="1" kern="0" dirty="0" err="1">
                <a:solidFill>
                  <a:schemeClr val="accent4"/>
                </a:solidFill>
              </a:rPr>
              <a:t>P</a:t>
            </a:r>
            <a:r>
              <a:rPr lang="en-US" sz="2400" i="1" kern="0" baseline="-25000" dirty="0" err="1">
                <a:solidFill>
                  <a:schemeClr val="accent4"/>
                </a:solidFill>
              </a:rPr>
              <a:t>k</a:t>
            </a:r>
            <a:r>
              <a:rPr lang="en-US" sz="2400" kern="0" dirty="0"/>
              <a:t>), such as the scale, impose two conditions:</a:t>
            </a:r>
          </a:p>
          <a:p>
            <a:pPr marL="0" indent="0">
              <a:buFontTx/>
              <a:buNone/>
            </a:pP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16961959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1CF39697-DC16-417A-BDE7-7C6F722E7B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6028" y="400050"/>
            <a:ext cx="8572500" cy="60579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F4DF597-9365-42E5-9F3F-A03E92EC4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chemeClr val="accent2"/>
                </a:solidFill>
              </a:rPr>
              <a:t>IVS Intrinsic scale </a:t>
            </a:r>
            <a:r>
              <a:rPr lang="en-US" sz="3200" dirty="0">
                <a:solidFill>
                  <a:srgbClr val="FFC000"/>
                </a:solidFill>
              </a:rPr>
              <a:t>using all sessions </a:t>
            </a:r>
            <a:r>
              <a:rPr lang="en-US" sz="3200" dirty="0">
                <a:solidFill>
                  <a:schemeClr val="accent2"/>
                </a:solidFill>
              </a:rPr>
              <a:t>in the scale definition</a:t>
            </a:r>
          </a:p>
        </p:txBody>
      </p: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CAEDA30A-6DC4-48A6-8B30-FD6D1C188050}"/>
              </a:ext>
            </a:extLst>
          </p:cNvPr>
          <p:cNvCxnSpPr/>
          <p:nvPr/>
        </p:nvCxnSpPr>
        <p:spPr>
          <a:xfrm flipV="1">
            <a:off x="9120336" y="2996952"/>
            <a:ext cx="1224136" cy="288032"/>
          </a:xfrm>
          <a:prstGeom prst="straightConnector1">
            <a:avLst/>
          </a:prstGeom>
          <a:ln w="28575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8524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3E4D405E-6CED-4D10-AD6D-AD67A005B0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6028" y="400050"/>
            <a:ext cx="8572500" cy="60579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F4DF597-9365-42E5-9F3F-A03E92EC4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schemeClr val="accent2"/>
                </a:solidFill>
              </a:rPr>
              <a:t>IVS </a:t>
            </a:r>
            <a:r>
              <a:rPr lang="en-US" sz="2800" u="sng" dirty="0">
                <a:solidFill>
                  <a:schemeClr val="accent2"/>
                </a:solidFill>
              </a:rPr>
              <a:t>Intrinsic</a:t>
            </a:r>
            <a:r>
              <a:rPr lang="en-US" sz="2800" dirty="0">
                <a:solidFill>
                  <a:schemeClr val="accent2"/>
                </a:solidFill>
              </a:rPr>
              <a:t> scale </a:t>
            </a:r>
            <a:r>
              <a:rPr lang="en-US" sz="2800" dirty="0"/>
              <a:t>using selected sessions</a:t>
            </a:r>
            <a:r>
              <a:rPr lang="en-US" sz="2800" dirty="0">
                <a:solidFill>
                  <a:schemeClr val="accent2"/>
                </a:solidFill>
              </a:rPr>
              <a:t> in the scale definition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2717EAD3-33D5-4893-892E-F05A7C16846D}"/>
              </a:ext>
            </a:extLst>
          </p:cNvPr>
          <p:cNvSpPr txBox="1"/>
          <p:nvPr/>
        </p:nvSpPr>
        <p:spPr>
          <a:xfrm>
            <a:off x="13249" y="2348880"/>
            <a:ext cx="27363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kern="0" dirty="0">
                <a:solidFill>
                  <a:srgbClr val="FF0000"/>
                </a:solidFill>
              </a:rPr>
              <a:t>Selected VLBI Sessions: Station networks with convex hull    Volume  ≥  10</a:t>
            </a:r>
            <a:r>
              <a:rPr lang="en-US" sz="2000" b="1" kern="0" baseline="30000" dirty="0">
                <a:solidFill>
                  <a:srgbClr val="FF0000"/>
                </a:solidFill>
              </a:rPr>
              <a:t>19</a:t>
            </a:r>
            <a:r>
              <a:rPr lang="en-US" sz="2000" b="1" kern="0" dirty="0">
                <a:solidFill>
                  <a:srgbClr val="FF0000"/>
                </a:solidFill>
              </a:rPr>
              <a:t> m</a:t>
            </a:r>
            <a:r>
              <a:rPr lang="en-US" sz="2000" b="1" kern="0" baseline="30000" dirty="0">
                <a:solidFill>
                  <a:srgbClr val="FF0000"/>
                </a:solidFill>
              </a:rPr>
              <a:t>3</a:t>
            </a:r>
            <a:r>
              <a:rPr lang="en-US" sz="2000" b="1" kern="0" dirty="0">
                <a:solidFill>
                  <a:srgbClr val="FF0000"/>
                </a:solidFill>
              </a:rPr>
              <a:t> </a:t>
            </a:r>
          </a:p>
          <a:p>
            <a:endParaRPr lang="en-US" sz="2000" b="1" kern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1497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98DF725B-5E3D-40BD-AAC1-B2F9731B0B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6028" y="400050"/>
            <a:ext cx="8572500" cy="60579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F4DF597-9365-42E5-9F3F-A03E92EC4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schemeClr val="accent2"/>
                </a:solidFill>
              </a:rPr>
              <a:t>IVS </a:t>
            </a:r>
            <a:r>
              <a:rPr lang="en-US" sz="2800" u="sng" dirty="0">
                <a:solidFill>
                  <a:schemeClr val="accent2"/>
                </a:solidFill>
              </a:rPr>
              <a:t>Intrinsic</a:t>
            </a:r>
            <a:r>
              <a:rPr lang="en-US" sz="2800" dirty="0">
                <a:solidFill>
                  <a:schemeClr val="accent2"/>
                </a:solidFill>
              </a:rPr>
              <a:t> scale </a:t>
            </a:r>
            <a:r>
              <a:rPr lang="en-US" sz="2800" dirty="0"/>
              <a:t>using selected sessions</a:t>
            </a:r>
            <a:r>
              <a:rPr lang="en-US" sz="2800" dirty="0">
                <a:solidFill>
                  <a:schemeClr val="accent2"/>
                </a:solidFill>
              </a:rPr>
              <a:t> in the scale definition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29FEF0A4-4320-475C-8B58-DB8087AB9F89}"/>
              </a:ext>
            </a:extLst>
          </p:cNvPr>
          <p:cNvSpPr txBox="1"/>
          <p:nvPr/>
        </p:nvSpPr>
        <p:spPr>
          <a:xfrm>
            <a:off x="119336" y="1110078"/>
            <a:ext cx="273630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kern="0" dirty="0">
                <a:solidFill>
                  <a:srgbClr val="FF0000"/>
                </a:solidFill>
              </a:rPr>
              <a:t>Selected VLBI Sessions: Station networks with convex hull Volume  ≥  10</a:t>
            </a:r>
            <a:r>
              <a:rPr lang="en-US" sz="2000" b="1" kern="0" baseline="30000" dirty="0">
                <a:solidFill>
                  <a:srgbClr val="FF0000"/>
                </a:solidFill>
              </a:rPr>
              <a:t>19</a:t>
            </a:r>
            <a:r>
              <a:rPr lang="en-US" sz="2000" b="1" kern="0" dirty="0">
                <a:solidFill>
                  <a:srgbClr val="FF0000"/>
                </a:solidFill>
              </a:rPr>
              <a:t> m</a:t>
            </a:r>
            <a:r>
              <a:rPr lang="en-US" sz="2000" b="1" kern="0" baseline="30000" dirty="0">
                <a:solidFill>
                  <a:srgbClr val="FF0000"/>
                </a:solidFill>
              </a:rPr>
              <a:t>3</a:t>
            </a:r>
            <a:r>
              <a:rPr lang="en-US" sz="2000" b="1" kern="0" dirty="0">
                <a:solidFill>
                  <a:srgbClr val="FF0000"/>
                </a:solidFill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kern="0" dirty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kern="0" dirty="0">
                <a:solidFill>
                  <a:srgbClr val="FFC000"/>
                </a:solidFill>
              </a:rPr>
              <a:t>All sessions</a:t>
            </a:r>
            <a:endParaRPr lang="en-US" sz="2000" dirty="0">
              <a:solidFill>
                <a:srgbClr val="FFC000"/>
              </a:solidFill>
            </a:endParaRPr>
          </a:p>
        </p:txBody>
      </p:sp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97826A52-475B-487A-B6A1-98452D6C9E00}"/>
              </a:ext>
            </a:extLst>
          </p:cNvPr>
          <p:cNvCxnSpPr/>
          <p:nvPr/>
        </p:nvCxnSpPr>
        <p:spPr>
          <a:xfrm flipV="1">
            <a:off x="9120336" y="2852936"/>
            <a:ext cx="1224136" cy="288032"/>
          </a:xfrm>
          <a:prstGeom prst="straightConnector1">
            <a:avLst/>
          </a:prstGeom>
          <a:ln w="28575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1514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D9C00C3D-EE26-4C04-A7D7-B64F3C46E5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1504" y="548680"/>
            <a:ext cx="9054790" cy="2542478"/>
          </a:xfrm>
          <a:prstGeom prst="rect">
            <a:avLst/>
          </a:prstGeom>
        </p:spPr>
      </p:pic>
      <p:sp>
        <p:nvSpPr>
          <p:cNvPr id="5" name="Titre 4">
            <a:extLst>
              <a:ext uri="{FF2B5EF4-FFF2-40B4-BE49-F238E27FC236}">
                <a16:creationId xmlns:a16="http://schemas.microsoft.com/office/drawing/2014/main" id="{8A5AC03A-A8B8-4C00-ACC7-D6CCCAF3A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131733"/>
            <a:ext cx="8229600" cy="344939"/>
          </a:xfrm>
        </p:spPr>
        <p:txBody>
          <a:bodyPr>
            <a:noAutofit/>
          </a:bodyPr>
          <a:lstStyle/>
          <a:p>
            <a:r>
              <a:rPr lang="fr-FR" sz="2400" dirty="0" err="1"/>
              <a:t>Scales</a:t>
            </a:r>
            <a:r>
              <a:rPr lang="fr-FR" sz="2400" dirty="0"/>
              <a:t> </a:t>
            </a:r>
            <a:r>
              <a:rPr lang="fr-FR" sz="2400" dirty="0" err="1"/>
              <a:t>with</a:t>
            </a:r>
            <a:r>
              <a:rPr lang="fr-FR" sz="2400" dirty="0"/>
              <a:t> respect to ITRF2020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F13B6232-F307-45DD-A57A-FC4931359C6C}"/>
              </a:ext>
            </a:extLst>
          </p:cNvPr>
          <p:cNvSpPr txBox="1"/>
          <p:nvPr/>
        </p:nvSpPr>
        <p:spPr>
          <a:xfrm>
            <a:off x="623392" y="3140968"/>
            <a:ext cx="653095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kern="0" dirty="0">
                <a:solidFill>
                  <a:srgbClr val="FFC000">
                    <a:lumMod val="60000"/>
                    <a:lumOff val="40000"/>
                  </a:srgbClr>
                </a:solidFill>
              </a:rPr>
              <a:t>Orange: all VLBI Sessions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kern="0" dirty="0">
                <a:solidFill>
                  <a:srgbClr val="FF0000"/>
                </a:solidFill>
              </a:rPr>
              <a:t>Red: Selected VLBI Sessions (convex hull volume ≥  10</a:t>
            </a:r>
            <a:r>
              <a:rPr lang="en-US" b="1" kern="0" baseline="30000" dirty="0">
                <a:solidFill>
                  <a:srgbClr val="FF0000"/>
                </a:solidFill>
              </a:rPr>
              <a:t>19</a:t>
            </a:r>
            <a:r>
              <a:rPr lang="en-US" b="1" kern="0" dirty="0">
                <a:solidFill>
                  <a:srgbClr val="FF0000"/>
                </a:solidFill>
              </a:rPr>
              <a:t> m</a:t>
            </a:r>
            <a:r>
              <a:rPr lang="en-US" b="1" kern="0" baseline="30000" dirty="0">
                <a:solidFill>
                  <a:srgbClr val="FF0000"/>
                </a:solidFill>
              </a:rPr>
              <a:t>3</a:t>
            </a:r>
            <a:r>
              <a:rPr lang="en-US" b="1" kern="0" dirty="0">
                <a:solidFill>
                  <a:srgbClr val="FF0000"/>
                </a:solidFill>
              </a:rPr>
              <a:t> 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kern="0" dirty="0">
                <a:solidFill>
                  <a:srgbClr val="00B0F0"/>
                </a:solidFill>
              </a:rPr>
              <a:t>Light blue: all SLR time series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kern="0" dirty="0">
                <a:solidFill>
                  <a:srgbClr val="1E14DC"/>
                </a:solidFill>
              </a:rPr>
              <a:t>Dark blue: Selected SLR time series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rgbClr val="00CC00"/>
                </a:solidFill>
              </a:rPr>
              <a:t>Green: IGS/Repro3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/>
              <a:t>Black: DORIS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333615C0-4863-4B88-B2A6-50E1D49CBF87}"/>
              </a:ext>
            </a:extLst>
          </p:cNvPr>
          <p:cNvSpPr/>
          <p:nvPr/>
        </p:nvSpPr>
        <p:spPr>
          <a:xfrm>
            <a:off x="4871864" y="836712"/>
            <a:ext cx="1368152" cy="11521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2ED76A36-FB0D-47A0-897E-5CEA9F138D68}"/>
              </a:ext>
            </a:extLst>
          </p:cNvPr>
          <p:cNvCxnSpPr>
            <a:cxnSpLocks/>
          </p:cNvCxnSpPr>
          <p:nvPr/>
        </p:nvCxnSpPr>
        <p:spPr>
          <a:xfrm flipV="1">
            <a:off x="5231904" y="1283861"/>
            <a:ext cx="720080" cy="272931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Espace réservé du contenu 6">
            <a:extLst>
              <a:ext uri="{FF2B5EF4-FFF2-40B4-BE49-F238E27FC236}">
                <a16:creationId xmlns:a16="http://schemas.microsoft.com/office/drawing/2014/main" id="{9C6D58CE-C59D-40D6-8821-2C6E6407BB78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7248128" y="3030625"/>
          <a:ext cx="4176465" cy="34227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2155">
                  <a:extLst>
                    <a:ext uri="{9D8B030D-6E8A-4147-A177-3AD203B41FA5}">
                      <a16:colId xmlns:a16="http://schemas.microsoft.com/office/drawing/2014/main" val="962957248"/>
                    </a:ext>
                  </a:extLst>
                </a:gridCol>
                <a:gridCol w="1392155">
                  <a:extLst>
                    <a:ext uri="{9D8B030D-6E8A-4147-A177-3AD203B41FA5}">
                      <a16:colId xmlns:a16="http://schemas.microsoft.com/office/drawing/2014/main" val="1001936641"/>
                    </a:ext>
                  </a:extLst>
                </a:gridCol>
                <a:gridCol w="1392155">
                  <a:extLst>
                    <a:ext uri="{9D8B030D-6E8A-4147-A177-3AD203B41FA5}">
                      <a16:colId xmlns:a16="http://schemas.microsoft.com/office/drawing/2014/main" val="864843542"/>
                    </a:ext>
                  </a:extLst>
                </a:gridCol>
              </a:tblGrid>
              <a:tr h="770951"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/>
                        <a:t>Solution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/>
                        <a:t>Scale at 2015.0 (ppb)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/>
                        <a:t>Scale rate</a:t>
                      </a:r>
                    </a:p>
                    <a:p>
                      <a:pPr algn="ctr"/>
                      <a:r>
                        <a:rPr lang="en-US" sz="1600" noProof="0" dirty="0"/>
                        <a:t>ppb/</a:t>
                      </a:r>
                      <a:r>
                        <a:rPr lang="en-US" sz="1600" noProof="0" dirty="0" err="1"/>
                        <a:t>yr</a:t>
                      </a:r>
                      <a:endParaRPr lang="en-US" sz="16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5095583"/>
                  </a:ext>
                </a:extLst>
              </a:tr>
              <a:tr h="539665">
                <a:tc>
                  <a:txBody>
                    <a:bodyPr/>
                    <a:lstStyle/>
                    <a:p>
                      <a:endParaRPr lang="en-US" sz="1600" b="1" noProof="0" dirty="0"/>
                    </a:p>
                    <a:p>
                      <a:r>
                        <a:rPr lang="en-US" sz="1600" b="1" noProof="0" dirty="0"/>
                        <a:t>IGS/GNSS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noProof="0" dirty="0"/>
                        <a:t>0.682</a:t>
                      </a:r>
                    </a:p>
                    <a:p>
                      <a:pPr algn="ctr"/>
                      <a:r>
                        <a:rPr lang="en-US" sz="1400" b="1" noProof="0" dirty="0"/>
                        <a:t>±0.018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noProof="0" dirty="0"/>
                        <a:t>0.018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noProof="0" dirty="0"/>
                        <a:t>±0.001</a:t>
                      </a:r>
                      <a:endParaRPr lang="en-US" sz="1400" b="1" i="1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1543518"/>
                  </a:ext>
                </a:extLst>
              </a:tr>
              <a:tr h="719554">
                <a:tc>
                  <a:txBody>
                    <a:bodyPr/>
                    <a:lstStyle/>
                    <a:p>
                      <a:r>
                        <a:rPr lang="en-US" sz="1600" b="1" noProof="0" dirty="0"/>
                        <a:t>IVS/VLBI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noProof="0" dirty="0">
                          <a:solidFill>
                            <a:srgbClr val="FF0000"/>
                          </a:solidFill>
                        </a:rPr>
                        <a:t>0.075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noProof="0" dirty="0"/>
                        <a:t>±0.040</a:t>
                      </a:r>
                      <a:endParaRPr lang="en-US" sz="1400" b="1" i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noProof="0" dirty="0">
                          <a:solidFill>
                            <a:srgbClr val="FF0000"/>
                          </a:solidFill>
                        </a:rPr>
                        <a:t>0.000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noProof="0" dirty="0"/>
                        <a:t>±0.003</a:t>
                      </a:r>
                      <a:endParaRPr lang="en-US" sz="1400" b="1" i="1" noProof="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i="1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7332811"/>
                  </a:ext>
                </a:extLst>
              </a:tr>
              <a:tr h="719554">
                <a:tc>
                  <a:txBody>
                    <a:bodyPr/>
                    <a:lstStyle/>
                    <a:p>
                      <a:r>
                        <a:rPr lang="en-US" sz="1600" b="1" noProof="0" dirty="0"/>
                        <a:t>ILRS/SLR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noProof="0" dirty="0">
                          <a:solidFill>
                            <a:srgbClr val="FF0000"/>
                          </a:solidFill>
                        </a:rPr>
                        <a:t>-0.075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noProof="0" dirty="0"/>
                        <a:t>±0.038</a:t>
                      </a:r>
                      <a:endParaRPr lang="en-US" sz="1400" b="1" i="1" noProof="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i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noProof="0" dirty="0">
                          <a:solidFill>
                            <a:srgbClr val="FF0000"/>
                          </a:solidFill>
                        </a:rPr>
                        <a:t>0.000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noProof="0" dirty="0"/>
                        <a:t>±0.004</a:t>
                      </a:r>
                      <a:endParaRPr lang="en-US" sz="1400" b="1" i="1" noProof="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i="1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3265869"/>
                  </a:ext>
                </a:extLst>
              </a:tr>
              <a:tr h="513967">
                <a:tc>
                  <a:txBody>
                    <a:bodyPr/>
                    <a:lstStyle/>
                    <a:p>
                      <a:r>
                        <a:rPr lang="en-US" sz="1600" b="1" noProof="0" dirty="0"/>
                        <a:t>IDS/DORIS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noProof="0" dirty="0"/>
                        <a:t>1.386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noProof="0" dirty="0"/>
                        <a:t>±0.037</a:t>
                      </a:r>
                      <a:endParaRPr lang="en-US" sz="1400" b="1" i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noProof="0" dirty="0"/>
                        <a:t>0.028</a:t>
                      </a:r>
                      <a:endParaRPr lang="en-US" sz="1400" b="1" i="1" noProof="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noProof="0" dirty="0"/>
                        <a:t>±0.003</a:t>
                      </a:r>
                      <a:endParaRPr lang="en-US" sz="1400" b="1" i="1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5363273"/>
                  </a:ext>
                </a:extLst>
              </a:tr>
            </a:tbl>
          </a:graphicData>
        </a:graphic>
      </p:graphicFrame>
      <p:sp>
        <p:nvSpPr>
          <p:cNvPr id="14" name="ZoneTexte 13">
            <a:extLst>
              <a:ext uri="{FF2B5EF4-FFF2-40B4-BE49-F238E27FC236}">
                <a16:creationId xmlns:a16="http://schemas.microsoft.com/office/drawing/2014/main" id="{F0B3590E-F2C2-460F-A580-96851352FD48}"/>
              </a:ext>
            </a:extLst>
          </p:cNvPr>
          <p:cNvSpPr txBox="1"/>
          <p:nvPr/>
        </p:nvSpPr>
        <p:spPr>
          <a:xfrm>
            <a:off x="1172597" y="5590981"/>
            <a:ext cx="47073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Scale offset between SLR &amp; VLBI is 0.15 ppb </a:t>
            </a:r>
          </a:p>
          <a:p>
            <a:r>
              <a:rPr lang="en-US" b="1" dirty="0">
                <a:solidFill>
                  <a:srgbClr val="FF0000"/>
                </a:solidFill>
              </a:rPr>
              <a:t>(1 mm at the equator)</a:t>
            </a: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6234F076-8939-4340-8B40-CBDC27C4B580}"/>
              </a:ext>
            </a:extLst>
          </p:cNvPr>
          <p:cNvSpPr/>
          <p:nvPr/>
        </p:nvSpPr>
        <p:spPr>
          <a:xfrm>
            <a:off x="2711624" y="1412776"/>
            <a:ext cx="1008112" cy="100811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5C538C18-E4F0-489F-BD0B-03E55D901961}"/>
              </a:ext>
            </a:extLst>
          </p:cNvPr>
          <p:cNvSpPr txBox="1"/>
          <p:nvPr/>
        </p:nvSpPr>
        <p:spPr>
          <a:xfrm>
            <a:off x="716590" y="5075892"/>
            <a:ext cx="6171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ITRF2020 scale: Average of </a:t>
            </a:r>
            <a:r>
              <a:rPr lang="en-US" b="1" dirty="0">
                <a:solidFill>
                  <a:srgbClr val="FF0000"/>
                </a:solidFill>
              </a:rPr>
              <a:t>red (VLBI) </a:t>
            </a:r>
            <a:r>
              <a:rPr lang="en-US" b="1" dirty="0">
                <a:solidFill>
                  <a:schemeClr val="accent2"/>
                </a:solidFill>
              </a:rPr>
              <a:t>and dark blue (SLR)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F98880A7-9508-4DB2-8A55-390F585BFE28}"/>
              </a:ext>
            </a:extLst>
          </p:cNvPr>
          <p:cNvSpPr txBox="1"/>
          <p:nvPr/>
        </p:nvSpPr>
        <p:spPr>
          <a:xfrm rot="16200000">
            <a:off x="1234152" y="1556792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mm</a:t>
            </a:r>
          </a:p>
        </p:txBody>
      </p:sp>
    </p:spTree>
    <p:extLst>
      <p:ext uri="{BB962C8B-B14F-4D97-AF65-F5344CB8AC3E}">
        <p14:creationId xmlns:p14="http://schemas.microsoft.com/office/powerpoint/2010/main" val="3137992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/>
      <p:bldP spid="2" grpId="0" animBg="1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2CC8C6A7-EB6E-4A3E-93D9-A626DA13F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4A7D9FD8-1306-418F-9CD5-118079E75B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352" y="836712"/>
            <a:ext cx="11593288" cy="5544616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ITRF2020</a:t>
            </a:r>
          </a:p>
          <a:p>
            <a:pPr lvl="1"/>
            <a:r>
              <a:rPr lang="en-US" dirty="0"/>
              <a:t>A step further in improving the ITRF determination</a:t>
            </a:r>
          </a:p>
          <a:p>
            <a:pPr lvl="1"/>
            <a:r>
              <a:rPr lang="en-US" dirty="0"/>
              <a:t>Adequately modelling nonlinear station motions</a:t>
            </a:r>
          </a:p>
          <a:p>
            <a:pPr lvl="1"/>
            <a:r>
              <a:rPr lang="en-US" dirty="0"/>
              <a:t>Parametric models for PSD and seasonal signals</a:t>
            </a:r>
          </a:p>
          <a:p>
            <a:pPr lvl="1"/>
            <a:r>
              <a:rPr lang="en-US" dirty="0"/>
              <a:t>Seasonal signals are provided in both CM SLR and CF frames</a:t>
            </a:r>
          </a:p>
          <a:p>
            <a:pPr marL="457200" lvl="1" indent="0">
              <a:buNone/>
            </a:pPr>
            <a:r>
              <a:rPr lang="en-US" dirty="0"/>
              <a:t>==&gt; Seasonal </a:t>
            </a:r>
            <a:r>
              <a:rPr lang="en-US" dirty="0" err="1"/>
              <a:t>geocenter</a:t>
            </a:r>
            <a:r>
              <a:rPr lang="en-US" dirty="0"/>
              <a:t> motion </a:t>
            </a:r>
          </a:p>
          <a:p>
            <a:pPr lvl="1"/>
            <a:r>
              <a:rPr lang="en-US" dirty="0"/>
              <a:t>We encourage the usage of Seasonal Signals in the processing of global solutions, including the GNSS/IGS daily and weekly solutions!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For the first time in the ITRF history, the scale agreement between SLR &amp; VLBI is at the level of 0.15 ppb (1 mm at the equator)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Some nonlinearities in the scale time series still exist for SLR, VLBI and DORIS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806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F20EAD6C-6AF2-4468-95D0-7571D3E20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251448"/>
            <a:ext cx="10261600" cy="609600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985780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DD9E0156-59FE-470C-8063-A5423F204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44624"/>
            <a:ext cx="10261600" cy="609600"/>
          </a:xfrm>
        </p:spPr>
        <p:txBody>
          <a:bodyPr/>
          <a:lstStyle/>
          <a:p>
            <a:r>
              <a:rPr lang="fr-FR" sz="2800" dirty="0"/>
              <a:t>ITRF2020 Input Data</a:t>
            </a:r>
          </a:p>
        </p:txBody>
      </p:sp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16B4928F-79A9-4C82-A79E-BF4C76BD68B0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67408" y="945520"/>
          <a:ext cx="10408590" cy="2667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1718">
                  <a:extLst>
                    <a:ext uri="{9D8B030D-6E8A-4147-A177-3AD203B41FA5}">
                      <a16:colId xmlns:a16="http://schemas.microsoft.com/office/drawing/2014/main" val="1905906359"/>
                    </a:ext>
                  </a:extLst>
                </a:gridCol>
                <a:gridCol w="2081718">
                  <a:extLst>
                    <a:ext uri="{9D8B030D-6E8A-4147-A177-3AD203B41FA5}">
                      <a16:colId xmlns:a16="http://schemas.microsoft.com/office/drawing/2014/main" val="1631397864"/>
                    </a:ext>
                  </a:extLst>
                </a:gridCol>
                <a:gridCol w="2533308">
                  <a:extLst>
                    <a:ext uri="{9D8B030D-6E8A-4147-A177-3AD203B41FA5}">
                      <a16:colId xmlns:a16="http://schemas.microsoft.com/office/drawing/2014/main" val="344511255"/>
                    </a:ext>
                  </a:extLst>
                </a:gridCol>
                <a:gridCol w="1630128">
                  <a:extLst>
                    <a:ext uri="{9D8B030D-6E8A-4147-A177-3AD203B41FA5}">
                      <a16:colId xmlns:a16="http://schemas.microsoft.com/office/drawing/2014/main" val="763891074"/>
                    </a:ext>
                  </a:extLst>
                </a:gridCol>
                <a:gridCol w="2081718">
                  <a:extLst>
                    <a:ext uri="{9D8B030D-6E8A-4147-A177-3AD203B41FA5}">
                      <a16:colId xmlns:a16="http://schemas.microsoft.com/office/drawing/2014/main" val="15658466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noProof="0"/>
                        <a:t>TC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noProof="0"/>
                        <a:t># of solutions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noProof="0"/>
                        <a:t>Time-span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noProof="0"/>
                        <a:t># of sites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noProof="0" dirty="0"/>
                        <a:t>Theoretical Frame Origin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80352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noProof="0"/>
                        <a:t>IDS/DORIS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 noProof="0" dirty="0"/>
                        <a:t>1456   weekly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 noProof="0" dirty="0"/>
                        <a:t>1993.0 – 2021.0 (</a:t>
                      </a:r>
                      <a:r>
                        <a:rPr lang="en-US" b="1" noProof="0" dirty="0">
                          <a:solidFill>
                            <a:srgbClr val="FF0000"/>
                          </a:solidFill>
                        </a:rPr>
                        <a:t>28 </a:t>
                      </a:r>
                      <a:r>
                        <a:rPr lang="en-US" b="1" noProof="0" dirty="0" err="1">
                          <a:solidFill>
                            <a:srgbClr val="FF0000"/>
                          </a:solidFill>
                        </a:rPr>
                        <a:t>yrs</a:t>
                      </a:r>
                      <a:r>
                        <a:rPr lang="en-US" b="1" noProof="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noProof="0"/>
                        <a:t>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noProof="0" dirty="0">
                          <a:solidFill>
                            <a:srgbClr val="FF0000"/>
                          </a:solidFill>
                        </a:rPr>
                        <a:t>CM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46598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noProof="0"/>
                        <a:t>IGS/GNSS/GPS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 noProof="0" dirty="0"/>
                        <a:t>9861   daily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 noProof="0" dirty="0"/>
                        <a:t>1994.0 – 2021.0 (</a:t>
                      </a:r>
                      <a:r>
                        <a:rPr lang="en-US" b="1" noProof="0" dirty="0">
                          <a:solidFill>
                            <a:srgbClr val="FF0000"/>
                          </a:solidFill>
                        </a:rPr>
                        <a:t>27 </a:t>
                      </a:r>
                      <a:r>
                        <a:rPr lang="en-US" b="1" noProof="0" dirty="0" err="1">
                          <a:solidFill>
                            <a:srgbClr val="FF0000"/>
                          </a:solidFill>
                        </a:rPr>
                        <a:t>yrs</a:t>
                      </a:r>
                      <a:r>
                        <a:rPr lang="en-US" b="1" noProof="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noProof="0" dirty="0"/>
                        <a:t>1159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noProof="0" dirty="0">
                          <a:solidFill>
                            <a:srgbClr val="FF0000"/>
                          </a:solidFill>
                        </a:rPr>
                        <a:t>CN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48956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noProof="0"/>
                        <a:t>ILRS/SLR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 noProof="0" dirty="0"/>
                        <a:t>243     fortnightly</a:t>
                      </a:r>
                    </a:p>
                    <a:p>
                      <a:pPr algn="l"/>
                      <a:r>
                        <a:rPr lang="en-US" b="1" noProof="0" dirty="0"/>
                        <a:t>1460   weekly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 noProof="0" dirty="0"/>
                        <a:t>1983.0 – 1993.0</a:t>
                      </a:r>
                    </a:p>
                    <a:p>
                      <a:pPr algn="l"/>
                      <a:r>
                        <a:rPr lang="en-US" b="1" noProof="0" dirty="0"/>
                        <a:t>1993.0 – 2021.0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noProof="0" dirty="0"/>
                        <a:t>(</a:t>
                      </a:r>
                      <a:r>
                        <a:rPr lang="en-US" b="1" noProof="0" dirty="0">
                          <a:solidFill>
                            <a:srgbClr val="FF0000"/>
                          </a:solidFill>
                        </a:rPr>
                        <a:t>38 </a:t>
                      </a:r>
                      <a:r>
                        <a:rPr lang="en-US" b="1" noProof="0" dirty="0" err="1">
                          <a:solidFill>
                            <a:srgbClr val="FF0000"/>
                          </a:solidFill>
                        </a:rPr>
                        <a:t>yrs</a:t>
                      </a:r>
                      <a:r>
                        <a:rPr lang="en-US" b="1" noProof="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noProof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noProof="0" dirty="0">
                          <a:solidFill>
                            <a:srgbClr val="FF0000"/>
                          </a:solidFill>
                        </a:rPr>
                        <a:t>CM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26083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noProof="0" dirty="0"/>
                        <a:t>IVS/VLBI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 noProof="0" dirty="0"/>
                        <a:t>6178   session-wise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noProof="0" dirty="0"/>
                        <a:t>1980.0 – 2021.0 (</a:t>
                      </a:r>
                      <a:r>
                        <a:rPr lang="en-US" b="1" noProof="0" dirty="0">
                          <a:solidFill>
                            <a:srgbClr val="FF0000"/>
                          </a:solidFill>
                        </a:rPr>
                        <a:t>41 </a:t>
                      </a:r>
                      <a:r>
                        <a:rPr lang="en-US" b="1" noProof="0" dirty="0" err="1">
                          <a:solidFill>
                            <a:srgbClr val="FF0000"/>
                          </a:solidFill>
                        </a:rPr>
                        <a:t>yrs</a:t>
                      </a:r>
                      <a:r>
                        <a:rPr lang="en-US" b="1" noProof="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noProof="0" dirty="0"/>
                        <a:t>117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noProof="0" dirty="0">
                          <a:solidFill>
                            <a:srgbClr val="FF0000"/>
                          </a:solidFill>
                        </a:rPr>
                        <a:t>CN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937694"/>
                  </a:ext>
                </a:extLst>
              </a:tr>
            </a:tbl>
          </a:graphicData>
        </a:graphic>
      </p:graphicFrame>
      <p:pic>
        <p:nvPicPr>
          <p:cNvPr id="8" name="Image 7">
            <a:extLst>
              <a:ext uri="{FF2B5EF4-FFF2-40B4-BE49-F238E27FC236}">
                <a16:creationId xmlns:a16="http://schemas.microsoft.com/office/drawing/2014/main" id="{01196384-FDB1-4928-9D52-A1A383C77A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344" y="3789040"/>
            <a:ext cx="2952328" cy="2084758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56C9148D-BC8B-480E-A040-EECA59D7A3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9656" y="3805582"/>
            <a:ext cx="3035796" cy="2143698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4943245E-CE94-4C91-B1FC-39B616B58B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1984" y="3754734"/>
            <a:ext cx="3107804" cy="2194546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ECC4C1A6-BE2A-4411-A037-DAB6C55A48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32304" y="3741336"/>
            <a:ext cx="3228752" cy="2279952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7031795C-7755-468B-B01E-FD162EA943B2}"/>
              </a:ext>
            </a:extLst>
          </p:cNvPr>
          <p:cNvSpPr txBox="1"/>
          <p:nvPr/>
        </p:nvSpPr>
        <p:spPr>
          <a:xfrm>
            <a:off x="983432" y="3717032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IDS/DORIS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D17B89F2-9394-4A42-91E1-3D6BCB0213F9}"/>
              </a:ext>
            </a:extLst>
          </p:cNvPr>
          <p:cNvSpPr txBox="1"/>
          <p:nvPr/>
        </p:nvSpPr>
        <p:spPr>
          <a:xfrm>
            <a:off x="3875686" y="3741336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IGS/GNSS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A69C9054-D6BD-4562-881C-99730DC2CEE4}"/>
              </a:ext>
            </a:extLst>
          </p:cNvPr>
          <p:cNvSpPr txBox="1"/>
          <p:nvPr/>
        </p:nvSpPr>
        <p:spPr>
          <a:xfrm>
            <a:off x="6849346" y="3672641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ILRS/SLR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28F89FC-DEA9-4EE1-A11D-D005A02BB753}"/>
              </a:ext>
            </a:extLst>
          </p:cNvPr>
          <p:cNvSpPr txBox="1"/>
          <p:nvPr/>
        </p:nvSpPr>
        <p:spPr>
          <a:xfrm>
            <a:off x="9823380" y="3645024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IVS/VLBI</a:t>
            </a:r>
          </a:p>
        </p:txBody>
      </p:sp>
    </p:spTree>
    <p:extLst>
      <p:ext uri="{BB962C8B-B14F-4D97-AF65-F5344CB8AC3E}">
        <p14:creationId xmlns:p14="http://schemas.microsoft.com/office/powerpoint/2010/main" val="20700248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8978A355-370B-474C-A1CB-9D5CCDE0A9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8380" y="476672"/>
            <a:ext cx="8156503" cy="5760179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ITRF2020 Network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191344" y="620688"/>
            <a:ext cx="345703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/>
              <a:buChar char="Ø"/>
            </a:pPr>
            <a:r>
              <a:rPr lang="en-US" b="1" dirty="0"/>
              <a:t>1223 sites</a:t>
            </a:r>
          </a:p>
          <a:p>
            <a:pPr marL="742950" lvl="1" indent="-285750">
              <a:buFont typeface="Wingdings"/>
              <a:buChar char="Ø"/>
            </a:pPr>
            <a:r>
              <a:rPr lang="en-US" b="1" dirty="0"/>
              <a:t>878 Northern hemisphere</a:t>
            </a:r>
          </a:p>
          <a:p>
            <a:pPr marL="742950" lvl="1" indent="-285750">
              <a:buFont typeface="Wingdings"/>
              <a:buChar char="Ø"/>
            </a:pPr>
            <a:r>
              <a:rPr lang="en-US" b="1" dirty="0"/>
              <a:t>355 Southern hemisphere</a:t>
            </a:r>
          </a:p>
          <a:p>
            <a:pPr marL="285750" indent="-285750">
              <a:buFont typeface="Wingdings"/>
              <a:buChar char="Ø"/>
            </a:pPr>
            <a:r>
              <a:rPr lang="en-US" b="1" dirty="0"/>
              <a:t>1800 stations</a:t>
            </a:r>
          </a:p>
          <a:p>
            <a:pPr marL="285750" indent="-285750">
              <a:buFont typeface="Wingdings"/>
              <a:buChar char="Ø"/>
            </a:pPr>
            <a:r>
              <a:rPr lang="en-US" b="1" dirty="0">
                <a:solidFill>
                  <a:srgbClr val="FF0000"/>
                </a:solidFill>
              </a:rPr>
              <a:t>3106 discontinuities </a:t>
            </a:r>
          </a:p>
          <a:p>
            <a:pPr marL="285750" indent="-285750">
              <a:buFont typeface="Wingdings"/>
              <a:buChar char="Ø"/>
            </a:pPr>
            <a:r>
              <a:rPr lang="en-US" b="1" dirty="0"/>
              <a:t>~1159 GNSS sites</a:t>
            </a:r>
          </a:p>
          <a:p>
            <a:pPr marL="742950" lvl="1" indent="-285750">
              <a:buFont typeface="Wingdings"/>
              <a:buChar char="Ø"/>
            </a:pPr>
            <a:r>
              <a:rPr lang="en-US" b="1" dirty="0"/>
              <a:t>1344 stations</a:t>
            </a:r>
          </a:p>
          <a:p>
            <a:pPr marL="742950" lvl="1" indent="-285750">
              <a:buFont typeface="Wingdings"/>
              <a:buChar char="Ø"/>
            </a:pPr>
            <a:r>
              <a:rPr lang="en-US" b="1" dirty="0">
                <a:solidFill>
                  <a:srgbClr val="FF0000"/>
                </a:solidFill>
              </a:rPr>
              <a:t>2938 discontinuities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3C2CCCE-2F53-406E-9395-0EBE3470D6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2852936"/>
            <a:ext cx="2950768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9953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4D56DB74-A191-4939-9CF8-E112F902AC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3792" y="1772816"/>
            <a:ext cx="3240584" cy="4584892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79E79021-DC23-4E1B-BC43-7C0012D83F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5219" y="620688"/>
            <a:ext cx="4855437" cy="2553960"/>
          </a:xfrm>
          <a:prstGeom prst="rect">
            <a:avLst/>
          </a:prstGeom>
        </p:spPr>
      </p:pic>
      <p:pic>
        <p:nvPicPr>
          <p:cNvPr id="22531" name="Imag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52" y="961328"/>
            <a:ext cx="2816539" cy="3074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ZoneTexte 2"/>
          <p:cNvSpPr txBox="1">
            <a:spLocks noChangeArrowheads="1"/>
          </p:cNvSpPr>
          <p:nvPr/>
        </p:nvSpPr>
        <p:spPr bwMode="auto">
          <a:xfrm>
            <a:off x="1741488" y="68432"/>
            <a:ext cx="881900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fr-FR" b="1" dirty="0">
                <a:solidFill>
                  <a:srgbClr val="FF0000"/>
                </a:solidFill>
              </a:rPr>
              <a:t>ITRF2020: Modelling nonlinear station motions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8135930" y="3068960"/>
            <a:ext cx="29286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rgbClr val="FF0000"/>
                </a:solidFill>
              </a:rPr>
              <a:t>Red Stars: EQ Epicenters (65)</a:t>
            </a:r>
          </a:p>
          <a:p>
            <a:pPr algn="ctr"/>
            <a:r>
              <a:rPr lang="en-US" sz="1400" b="1" dirty="0">
                <a:solidFill>
                  <a:srgbClr val="00B050"/>
                </a:solidFill>
              </a:rPr>
              <a:t>Green circles: ITRF2020 sites (118)</a:t>
            </a:r>
            <a:r>
              <a:rPr lang="en-US" sz="1400" dirty="0">
                <a:solidFill>
                  <a:srgbClr val="00B050"/>
                </a:solidFill>
              </a:rPr>
              <a:t> 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FF055A15-84A0-4752-B87A-639208B0EB7F}"/>
              </a:ext>
            </a:extLst>
          </p:cNvPr>
          <p:cNvSpPr txBox="1"/>
          <p:nvPr/>
        </p:nvSpPr>
        <p:spPr>
          <a:xfrm>
            <a:off x="434149" y="620688"/>
            <a:ext cx="2781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Impact of Periodic Signals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FF56C14F-B06A-4BA7-94D9-73B7818141B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9852" y="4149080"/>
            <a:ext cx="2217796" cy="1330677"/>
          </a:xfrm>
          <a:prstGeom prst="rect">
            <a:avLst/>
          </a:prstGeom>
        </p:spPr>
      </p:pic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A77C052C-2C68-4DD8-B82C-A6052537865D}"/>
              </a:ext>
            </a:extLst>
          </p:cNvPr>
          <p:cNvCxnSpPr/>
          <p:nvPr/>
        </p:nvCxnSpPr>
        <p:spPr>
          <a:xfrm>
            <a:off x="4151784" y="620688"/>
            <a:ext cx="0" cy="57606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>
            <a:extLst>
              <a:ext uri="{FF2B5EF4-FFF2-40B4-BE49-F238E27FC236}">
                <a16:creationId xmlns:a16="http://schemas.microsoft.com/office/drawing/2014/main" id="{A16E231F-DE6D-46C0-BC03-FD98CFE8972E}"/>
              </a:ext>
            </a:extLst>
          </p:cNvPr>
          <p:cNvSpPr txBox="1"/>
          <p:nvPr/>
        </p:nvSpPr>
        <p:spPr>
          <a:xfrm>
            <a:off x="4205593" y="620688"/>
            <a:ext cx="33906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Impact of major earthquakes</a:t>
            </a:r>
          </a:p>
          <a:p>
            <a:r>
              <a:rPr lang="en-US" b="1" dirty="0"/>
              <a:t>Post-Seismic Deformation (PSD)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C3DB5749-535B-4C40-9E3D-98B9369389A9}"/>
              </a:ext>
            </a:extLst>
          </p:cNvPr>
          <p:cNvSpPr txBox="1"/>
          <p:nvPr/>
        </p:nvSpPr>
        <p:spPr>
          <a:xfrm>
            <a:off x="8256240" y="3731548"/>
            <a:ext cx="31683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Refined PSD Parametric models:</a:t>
            </a:r>
            <a:endParaRPr lang="en-US" sz="1600" b="1" dirty="0">
              <a:solidFill>
                <a:schemeClr val="accent2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600" b="1" dirty="0">
                <a:solidFill>
                  <a:schemeClr val="accent2"/>
                </a:solidFill>
              </a:rPr>
              <a:t>Logarithmic Function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b="1" dirty="0">
                <a:solidFill>
                  <a:schemeClr val="accent2"/>
                </a:solidFill>
              </a:rPr>
              <a:t>Exponential Function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b="1" dirty="0">
                <a:solidFill>
                  <a:schemeClr val="accent2"/>
                </a:solidFill>
              </a:rPr>
              <a:t>Logarithmic + Exponential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b="1" dirty="0">
                <a:solidFill>
                  <a:schemeClr val="accent2"/>
                </a:solidFill>
              </a:rPr>
              <a:t>Two Exponential Functions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b="1" dirty="0">
                <a:solidFill>
                  <a:schemeClr val="accent2"/>
                </a:solidFill>
              </a:rPr>
              <a:t>Two Logarithmic Functions</a:t>
            </a:r>
          </a:p>
        </p:txBody>
      </p:sp>
      <p:pic>
        <p:nvPicPr>
          <p:cNvPr id="18" name="Picture 3">
            <a:extLst>
              <a:ext uri="{FF2B5EF4-FFF2-40B4-BE49-F238E27FC236}">
                <a16:creationId xmlns:a16="http://schemas.microsoft.com/office/drawing/2014/main" id="{9EE44702-AF44-48F0-A32F-6814BEAFEA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4232" y="5633474"/>
            <a:ext cx="3672408" cy="55194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F34CB0EF-0195-4FD4-8C20-7F5E1D5B0815}"/>
              </a:ext>
            </a:extLst>
          </p:cNvPr>
          <p:cNvCxnSpPr>
            <a:cxnSpLocks/>
          </p:cNvCxnSpPr>
          <p:nvPr/>
        </p:nvCxnSpPr>
        <p:spPr>
          <a:xfrm flipV="1">
            <a:off x="6672064" y="3512820"/>
            <a:ext cx="0" cy="52321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0F2E7A7F-155F-4F17-98C3-93DA4912735B}"/>
              </a:ext>
            </a:extLst>
          </p:cNvPr>
          <p:cNvCxnSpPr>
            <a:cxnSpLocks/>
            <a:stCxn id="18" idx="1"/>
          </p:cNvCxnSpPr>
          <p:nvPr/>
        </p:nvCxnSpPr>
        <p:spPr>
          <a:xfrm flipH="1" flipV="1">
            <a:off x="6672064" y="3764600"/>
            <a:ext cx="1512168" cy="21448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Image 26">
            <a:extLst>
              <a:ext uri="{FF2B5EF4-FFF2-40B4-BE49-F238E27FC236}">
                <a16:creationId xmlns:a16="http://schemas.microsoft.com/office/drawing/2014/main" id="{448079AB-496B-442C-8F03-9A8E2E27A8A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7408" y="5743503"/>
            <a:ext cx="3168350" cy="637825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24" name="ZoneTexte 23">
            <a:extLst>
              <a:ext uri="{FF2B5EF4-FFF2-40B4-BE49-F238E27FC236}">
                <a16:creationId xmlns:a16="http://schemas.microsoft.com/office/drawing/2014/main" id="{A03E8AF3-D61A-4C93-A5F8-92E871C703FA}"/>
              </a:ext>
            </a:extLst>
          </p:cNvPr>
          <p:cNvSpPr txBox="1"/>
          <p:nvPr/>
        </p:nvSpPr>
        <p:spPr>
          <a:xfrm>
            <a:off x="756438" y="5407749"/>
            <a:ext cx="2044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Sine wave function</a:t>
            </a:r>
          </a:p>
        </p:txBody>
      </p:sp>
    </p:spTree>
    <p:extLst>
      <p:ext uri="{BB962C8B-B14F-4D97-AF65-F5344CB8AC3E}">
        <p14:creationId xmlns:p14="http://schemas.microsoft.com/office/powerpoint/2010/main" val="2142372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" grpId="0"/>
      <p:bldP spid="14" grpId="0"/>
      <p:bldP spid="17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BF77323B-E94B-4D1A-AE7D-DE12A09322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134" y="3933056"/>
            <a:ext cx="3484626" cy="2460867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67E573EA-7909-4FCE-9090-D73D242EC5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7375" y="4005064"/>
            <a:ext cx="3266756" cy="2388859"/>
          </a:xfrm>
          <a:prstGeom prst="rect">
            <a:avLst/>
          </a:prstGeom>
        </p:spPr>
      </p:pic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44624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en-US" altLang="fr-FR" sz="3200" dirty="0"/>
              <a:t>ITRF2020 New Analysis Strategy</a:t>
            </a:r>
          </a:p>
        </p:txBody>
      </p:sp>
      <p:sp>
        <p:nvSpPr>
          <p:cNvPr id="40997" name="ZoneTexte 3"/>
          <p:cNvSpPr txBox="1">
            <a:spLocks noChangeArrowheads="1"/>
          </p:cNvSpPr>
          <p:nvPr/>
        </p:nvSpPr>
        <p:spPr bwMode="auto">
          <a:xfrm>
            <a:off x="4295800" y="4646166"/>
            <a:ext cx="4464496" cy="123110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 b="1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 b="1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b="1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b="1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r-FR" sz="1800" dirty="0">
                <a:solidFill>
                  <a:srgbClr val="FF0000"/>
                </a:solidFill>
              </a:rPr>
              <a:t>ITRF2020 Specifications:</a:t>
            </a:r>
            <a:endParaRPr lang="en-US" altLang="fr-FR" sz="1800" dirty="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r-FR" sz="1800" dirty="0">
                <a:solidFill>
                  <a:srgbClr val="FF0000"/>
                </a:solidFill>
              </a:rPr>
              <a:t>Origin</a:t>
            </a:r>
            <a:r>
              <a:rPr lang="en-US" altLang="fr-FR" sz="1800" dirty="0">
                <a:solidFill>
                  <a:srgbClr val="000000"/>
                </a:solidFill>
              </a:rPr>
              <a:t>: SLR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r-FR" sz="1800" dirty="0">
                <a:solidFill>
                  <a:srgbClr val="FF0000"/>
                </a:solidFill>
              </a:rPr>
              <a:t>Scale</a:t>
            </a:r>
            <a:r>
              <a:rPr lang="en-US" altLang="fr-FR" sz="1800" dirty="0">
                <a:solidFill>
                  <a:srgbClr val="000000"/>
                </a:solidFill>
              </a:rPr>
              <a:t>: Average of SLR &amp; VLBI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r-FR" sz="1800" dirty="0">
                <a:solidFill>
                  <a:srgbClr val="FF0000"/>
                </a:solidFill>
              </a:rPr>
              <a:t>Orientation</a:t>
            </a:r>
            <a:r>
              <a:rPr lang="en-US" altLang="fr-FR" sz="1800" dirty="0">
                <a:solidFill>
                  <a:srgbClr val="000000"/>
                </a:solidFill>
              </a:rPr>
              <a:t>: </a:t>
            </a:r>
            <a:r>
              <a:rPr lang="en-US" altLang="fr-FR" sz="2000" dirty="0">
                <a:solidFill>
                  <a:srgbClr val="000000"/>
                </a:solidFill>
              </a:rPr>
              <a:t>Alignment </a:t>
            </a:r>
            <a:r>
              <a:rPr lang="en-US" altLang="fr-FR" sz="1800" dirty="0">
                <a:solidFill>
                  <a:srgbClr val="000000"/>
                </a:solidFill>
              </a:rPr>
              <a:t>to ITRF2014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4295800" y="774749"/>
            <a:ext cx="4464496" cy="34778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fr-FR" sz="2000" b="1" dirty="0"/>
              <a:t>Data analysis: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fr-FR" sz="2000" b="1" dirty="0"/>
              <a:t>Time series analysis &amp; stacking of individual techniques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fr-FR" sz="2000" b="1" dirty="0"/>
              <a:t>Assign discontinuities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fr-FR" sz="2000" b="1" dirty="0"/>
              <a:t>Determine PSD Parametric Models using GNSS data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fr-FR" sz="2000" b="1" dirty="0"/>
              <a:t>Estimate and remove the first 8 GPS </a:t>
            </a:r>
            <a:r>
              <a:rPr lang="en-US" altLang="fr-FR" sz="2000" b="1" dirty="0" err="1"/>
              <a:t>draconitic</a:t>
            </a:r>
            <a:r>
              <a:rPr lang="en-US" altLang="fr-FR" sz="2000" b="1" dirty="0"/>
              <a:t> harmonics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fr-FR" sz="2000" b="1" dirty="0">
                <a:solidFill>
                  <a:srgbClr val="FF0000"/>
                </a:solidFill>
              </a:rPr>
              <a:t>Accumulate the full 4 technique time series all together, adding local ties and co-motion constraints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4E79DD7E-4FBA-4C44-ABBF-744CD42CD993}"/>
              </a:ext>
            </a:extLst>
          </p:cNvPr>
          <p:cNvSpPr txBox="1"/>
          <p:nvPr/>
        </p:nvSpPr>
        <p:spPr>
          <a:xfrm>
            <a:off x="335360" y="764704"/>
            <a:ext cx="3697088" cy="34778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/>
              <a:t>Input data: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FF0000"/>
                </a:solidFill>
              </a:rPr>
              <a:t>Space geodesy time series</a:t>
            </a:r>
            <a:endParaRPr lang="en-US" sz="2000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/>
              <a:t>DORIS/IDS weekly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/>
              <a:t>GNSS/IGS daily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/>
              <a:t>SLR/ILRS weekly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/>
              <a:t>VLBI/IVS: Session-wise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FF0000"/>
                </a:solidFill>
              </a:rPr>
              <a:t>Local ties: 253 vectors</a:t>
            </a:r>
            <a:endParaRPr lang="en-US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FF0000"/>
                </a:solidFill>
              </a:rPr>
              <a:t>Co-motion constraints</a:t>
            </a:r>
            <a:r>
              <a:rPr lang="en-US" sz="2000" b="1" dirty="0"/>
              <a:t> </a:t>
            </a:r>
            <a:r>
              <a:rPr lang="en-US" sz="2000" b="1" dirty="0">
                <a:solidFill>
                  <a:srgbClr val="FF0000"/>
                </a:solidFill>
              </a:rPr>
              <a:t>at colocation sites: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/>
              <a:t>Station velocities &amp; seasonal signals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465752CA-A21D-42FA-B649-1C9B450B33E8}"/>
              </a:ext>
            </a:extLst>
          </p:cNvPr>
          <p:cNvSpPr txBox="1"/>
          <p:nvPr/>
        </p:nvSpPr>
        <p:spPr>
          <a:xfrm>
            <a:off x="8976320" y="788506"/>
            <a:ext cx="2808312" cy="286232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fr-FR" sz="2000" b="1" dirty="0"/>
              <a:t>Output: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fr-FR" sz="2000" b="1" dirty="0"/>
              <a:t>Station positions &amp; velocities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fr-FR" sz="2000" b="1" dirty="0"/>
              <a:t>EOPs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fr-FR" sz="2000" b="1" dirty="0"/>
              <a:t>PSD models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fr-FR" sz="2000" b="1" dirty="0">
                <a:solidFill>
                  <a:srgbClr val="FF0000"/>
                </a:solidFill>
              </a:rPr>
              <a:t>Seasonal Signals (annual &amp; semi-annual) expressed in the CM of SLR</a:t>
            </a:r>
            <a:endParaRPr lang="en-US" altLang="fr-FR" sz="2000" b="1" dirty="0"/>
          </a:p>
        </p:txBody>
      </p:sp>
    </p:spTree>
    <p:extLst>
      <p:ext uri="{BB962C8B-B14F-4D97-AF65-F5344CB8AC3E}">
        <p14:creationId xmlns:p14="http://schemas.microsoft.com/office/powerpoint/2010/main" val="1454322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5" y="548679"/>
            <a:ext cx="3877615" cy="5904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ZoneTexte 3"/>
              <p:cNvSpPr txBox="1"/>
              <p:nvPr/>
            </p:nvSpPr>
            <p:spPr>
              <a:xfrm>
                <a:off x="4583832" y="2276872"/>
                <a:ext cx="6701598" cy="4732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1" i="1" smtClean="0">
                          <a:latin typeface="Cambria Math"/>
                        </a:rPr>
                        <m:t>𝑿</m:t>
                      </m:r>
                      <m:d>
                        <m:dPr>
                          <m:ctrlPr>
                            <a:rPr lang="fr-FR" sz="2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400" b="1" i="1">
                              <a:latin typeface="Cambria Math"/>
                            </a:rPr>
                            <m:t>𝒕</m:t>
                          </m:r>
                        </m:e>
                      </m:d>
                      <m:r>
                        <a:rPr lang="fr-FR" sz="2400" b="1" i="1">
                          <a:latin typeface="Cambria Math"/>
                        </a:rPr>
                        <m:t>=</m:t>
                      </m:r>
                      <m:r>
                        <a:rPr lang="fr-FR" sz="2400" b="1" i="1">
                          <a:latin typeface="Cambria Math"/>
                        </a:rPr>
                        <m:t>𝑿</m:t>
                      </m:r>
                      <m:d>
                        <m:dPr>
                          <m:ctrlPr>
                            <a:rPr lang="fr-FR" sz="2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400" b="1" i="1">
                              <a:latin typeface="Cambria Math"/>
                            </a:rPr>
                            <m:t>𝒕</m:t>
                          </m:r>
                          <m:r>
                            <a:rPr lang="fr-FR" sz="2400" b="1" i="1" baseline="-25000">
                              <a:latin typeface="Cambria Math"/>
                            </a:rPr>
                            <m:t>𝟎</m:t>
                          </m:r>
                        </m:e>
                      </m:d>
                      <m:r>
                        <a:rPr lang="fr-FR" sz="2400" b="1" i="1">
                          <a:latin typeface="Cambria Math"/>
                        </a:rPr>
                        <m:t>+</m:t>
                      </m:r>
                      <m:acc>
                        <m:accPr>
                          <m:chr m:val="̇"/>
                          <m:ctrlPr>
                            <a:rPr lang="fr-FR" sz="2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sz="2400" b="1" i="1">
                              <a:latin typeface="Cambria Math"/>
                            </a:rPr>
                            <m:t>𝑿</m:t>
                          </m:r>
                        </m:e>
                      </m:acc>
                      <m:r>
                        <a:rPr lang="fr-FR" sz="2400" b="1" i="1">
                          <a:latin typeface="Cambria Math"/>
                        </a:rPr>
                        <m:t>.</m:t>
                      </m:r>
                      <m:d>
                        <m:dPr>
                          <m:ctrlPr>
                            <a:rPr lang="fr-FR" sz="2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400" b="1" i="1">
                              <a:latin typeface="Cambria Math"/>
                            </a:rPr>
                            <m:t>𝒕</m:t>
                          </m:r>
                          <m:r>
                            <a:rPr lang="fr-FR" sz="2400" b="1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fr-FR" sz="2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b="1" i="1">
                                  <a:latin typeface="Cambria Math"/>
                                </a:rPr>
                                <m:t>𝒕</m:t>
                              </m:r>
                            </m:e>
                            <m:sub>
                              <m:r>
                                <a:rPr lang="fr-FR" sz="2400" b="1" i="1">
                                  <a:latin typeface="Cambria Math"/>
                                </a:rPr>
                                <m:t>𝟎</m:t>
                              </m:r>
                            </m:sub>
                          </m:sSub>
                        </m:e>
                      </m:d>
                      <m:r>
                        <a:rPr lang="fr-FR" sz="2400" b="1" i="1">
                          <a:latin typeface="Cambria Math"/>
                        </a:rPr>
                        <m:t>+</m:t>
                      </m:r>
                      <m:r>
                        <a:rPr lang="fr-FR" sz="2400" b="1" i="1">
                          <a:latin typeface="Cambria Math"/>
                          <a:sym typeface="Symbol"/>
                        </a:rPr>
                        <m:t></m:t>
                      </m:r>
                      <m:r>
                        <a:rPr lang="fr-FR" sz="2400" b="1" i="1">
                          <a:latin typeface="Cambria Math"/>
                        </a:rPr>
                        <m:t>𝑿</m:t>
                      </m:r>
                      <m:r>
                        <a:rPr lang="fr-FR" sz="2400" b="1" i="1" baseline="-25000">
                          <a:latin typeface="Cambria Math"/>
                        </a:rPr>
                        <m:t>𝑷𝑺𝑫</m:t>
                      </m:r>
                      <m:r>
                        <a:rPr lang="fr-FR" sz="2400" b="1" i="1">
                          <a:latin typeface="Cambria Math"/>
                        </a:rPr>
                        <m:t>(</m:t>
                      </m:r>
                      <m:r>
                        <a:rPr lang="fr-FR" sz="2400" b="1" i="1">
                          <a:latin typeface="Cambria Math"/>
                        </a:rPr>
                        <m:t>𝒕</m:t>
                      </m:r>
                      <m:r>
                        <a:rPr lang="fr-FR" sz="2400" b="1" i="1">
                          <a:latin typeface="Cambria Math"/>
                        </a:rPr>
                        <m:t>) +</m:t>
                      </m:r>
                      <m:r>
                        <m:rPr>
                          <m:sty m:val="p"/>
                        </m:rPr>
                        <a:rPr lang="el-GR" sz="2400" b="1" i="1" smtClean="0">
                          <a:latin typeface="Cambria Math"/>
                        </a:rPr>
                        <m:t>δ</m:t>
                      </m:r>
                      <m:r>
                        <a:rPr lang="fr-FR" sz="2400" b="1" i="1">
                          <a:latin typeface="Cambria Math"/>
                        </a:rPr>
                        <m:t>𝑿</m:t>
                      </m:r>
                      <m:r>
                        <a:rPr lang="fr-FR" sz="2400" b="1" i="1" baseline="-25000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fr-FR" sz="2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400" b="1" i="1">
                              <a:latin typeface="Cambria Math"/>
                            </a:rPr>
                            <m:t>𝒕</m:t>
                          </m:r>
                        </m:e>
                      </m:d>
                    </m:oMath>
                  </m:oMathPara>
                </a14:m>
                <a:endParaRPr lang="fr-FR" sz="2400" b="1" baseline="-25000" dirty="0"/>
              </a:p>
            </p:txBody>
          </p:sp>
        </mc:Choice>
        <mc:Fallback xmlns="">
          <p:sp>
            <p:nvSpPr>
              <p:cNvPr id="4" name="ZoneText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3832" y="2276872"/>
                <a:ext cx="6701598" cy="473206"/>
              </a:xfrm>
              <a:prstGeom prst="rect">
                <a:avLst/>
              </a:prstGeom>
              <a:blipFill>
                <a:blip r:embed="rId4"/>
                <a:stretch>
                  <a:fillRect b="-12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ZoneTexte 4"/>
          <p:cNvSpPr txBox="1"/>
          <p:nvPr/>
        </p:nvSpPr>
        <p:spPr>
          <a:xfrm>
            <a:off x="4643407" y="3330281"/>
            <a:ext cx="192757" cy="405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6" name="Accolade ouvrante 5"/>
          <p:cNvSpPr/>
          <p:nvPr/>
        </p:nvSpPr>
        <p:spPr>
          <a:xfrm rot="5400000">
            <a:off x="6767614" y="859959"/>
            <a:ext cx="528980" cy="2304256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6229679" y="1285637"/>
            <a:ext cx="17083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Linear part</a:t>
            </a:r>
          </a:p>
        </p:txBody>
      </p:sp>
      <p:cxnSp>
        <p:nvCxnSpPr>
          <p:cNvPr id="9" name="Connecteur droit avec flèche 8"/>
          <p:cNvCxnSpPr>
            <a:cxnSpLocks/>
          </p:cNvCxnSpPr>
          <p:nvPr/>
        </p:nvCxnSpPr>
        <p:spPr>
          <a:xfrm flipV="1">
            <a:off x="8256240" y="2714291"/>
            <a:ext cx="576064" cy="35466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ZoneTexte 11"/>
              <p:cNvSpPr txBox="1"/>
              <p:nvPr/>
            </p:nvSpPr>
            <p:spPr>
              <a:xfrm>
                <a:off x="4655840" y="3068960"/>
                <a:ext cx="4830501" cy="830997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2400" i="1">
                            <a:latin typeface="Cambria Math"/>
                          </a:rPr>
                          <m:t> </m:t>
                        </m:r>
                      </m:e>
                    </m:nary>
                  </m:oMath>
                </a14:m>
                <a:r>
                  <a:rPr lang="en-US" sz="2400" b="1" dirty="0"/>
                  <a:t>Post-Seismic Deformations (PSD)</a:t>
                </a:r>
              </a:p>
              <a:p>
                <a:r>
                  <a:rPr lang="en-US" sz="2400" b="1" dirty="0"/>
                  <a:t>Refined Parametric models</a:t>
                </a:r>
              </a:p>
            </p:txBody>
          </p:sp>
        </mc:Choice>
        <mc:Fallback xmlns="">
          <p:sp>
            <p:nvSpPr>
              <p:cNvPr id="12" name="ZoneTexte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5840" y="3068960"/>
                <a:ext cx="4830501" cy="830997"/>
              </a:xfrm>
              <a:prstGeom prst="rect">
                <a:avLst/>
              </a:prstGeom>
              <a:blipFill>
                <a:blip r:embed="rId5"/>
                <a:stretch>
                  <a:fillRect l="-9698" t="-69784" r="-1511" b="-62590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Connecteur droit avec flèche 14"/>
          <p:cNvCxnSpPr>
            <a:cxnSpLocks/>
          </p:cNvCxnSpPr>
          <p:nvPr/>
        </p:nvCxnSpPr>
        <p:spPr>
          <a:xfrm flipV="1">
            <a:off x="10499307" y="2767461"/>
            <a:ext cx="0" cy="200007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ZoneTexte 16"/>
              <p:cNvSpPr txBox="1"/>
              <p:nvPr/>
            </p:nvSpPr>
            <p:spPr>
              <a:xfrm>
                <a:off x="4655839" y="4767535"/>
                <a:ext cx="7056777" cy="461665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2400" i="1">
                            <a:latin typeface="Cambria Math"/>
                          </a:rPr>
                          <m:t> </m:t>
                        </m:r>
                      </m:e>
                    </m:nary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="1" dirty="0"/>
                  <a:t>Seasonal Signals, expressed in the </a:t>
                </a:r>
                <a:r>
                  <a:rPr lang="en-US" sz="2400" b="1" dirty="0">
                    <a:solidFill>
                      <a:srgbClr val="FF0000"/>
                    </a:solidFill>
                  </a:rPr>
                  <a:t>CM-SLR</a:t>
                </a:r>
                <a:r>
                  <a:rPr lang="en-US" sz="2400" b="1" dirty="0"/>
                  <a:t> frame</a:t>
                </a:r>
              </a:p>
            </p:txBody>
          </p:sp>
        </mc:Choice>
        <mc:Fallback xmlns="">
          <p:sp>
            <p:nvSpPr>
              <p:cNvPr id="17" name="ZoneTexte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5839" y="4767535"/>
                <a:ext cx="7056777" cy="461665"/>
              </a:xfrm>
              <a:prstGeom prst="rect">
                <a:avLst/>
              </a:prstGeom>
              <a:blipFill>
                <a:blip r:embed="rId6"/>
                <a:stretch>
                  <a:fillRect l="-6644" t="-124359" r="-777" b="-189744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59496" y="44624"/>
            <a:ext cx="9036496" cy="648072"/>
          </a:xfrm>
        </p:spPr>
        <p:txBody>
          <a:bodyPr/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ITRF2020: Augmented Parametric Reference Frame</a:t>
            </a:r>
          </a:p>
        </p:txBody>
      </p:sp>
      <p:cxnSp>
        <p:nvCxnSpPr>
          <p:cNvPr id="10" name="Connecteur droit avec flèche 9"/>
          <p:cNvCxnSpPr>
            <a:cxnSpLocks/>
          </p:cNvCxnSpPr>
          <p:nvPr/>
        </p:nvCxnSpPr>
        <p:spPr>
          <a:xfrm>
            <a:off x="3359696" y="2767461"/>
            <a:ext cx="0" cy="661539"/>
          </a:xfrm>
          <a:prstGeom prst="straightConnector1">
            <a:avLst/>
          </a:prstGeom>
          <a:ln w="28575">
            <a:solidFill>
              <a:srgbClr val="00206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>
            <a:cxnSpLocks/>
          </p:cNvCxnSpPr>
          <p:nvPr/>
        </p:nvCxnSpPr>
        <p:spPr>
          <a:xfrm>
            <a:off x="3359696" y="3068614"/>
            <a:ext cx="1296143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llipse 15"/>
          <p:cNvSpPr/>
          <p:nvPr/>
        </p:nvSpPr>
        <p:spPr>
          <a:xfrm rot="18484379">
            <a:off x="2730444" y="4624809"/>
            <a:ext cx="1277323" cy="63271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9" name="Connecteur droit avec flèche 18"/>
          <p:cNvCxnSpPr>
            <a:cxnSpLocks/>
          </p:cNvCxnSpPr>
          <p:nvPr/>
        </p:nvCxnSpPr>
        <p:spPr>
          <a:xfrm flipH="1">
            <a:off x="3719736" y="4767535"/>
            <a:ext cx="944173" cy="245641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>
            <a:extLst>
              <a:ext uri="{FF2B5EF4-FFF2-40B4-BE49-F238E27FC236}">
                <a16:creationId xmlns:a16="http://schemas.microsoft.com/office/drawing/2014/main" id="{854B157D-39E9-4393-9A4E-96088E770F09}"/>
              </a:ext>
            </a:extLst>
          </p:cNvPr>
          <p:cNvSpPr txBox="1"/>
          <p:nvPr/>
        </p:nvSpPr>
        <p:spPr>
          <a:xfrm>
            <a:off x="4655840" y="836712"/>
            <a:ext cx="39950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ITRF2020 Kinematic Model</a:t>
            </a:r>
            <a:r>
              <a:rPr lang="en-US" sz="2400" b="1" dirty="0"/>
              <a:t>:</a:t>
            </a:r>
          </a:p>
        </p:txBody>
      </p:sp>
      <p:sp>
        <p:nvSpPr>
          <p:cNvPr id="21" name="Accolade ouvrante 20">
            <a:extLst>
              <a:ext uri="{FF2B5EF4-FFF2-40B4-BE49-F238E27FC236}">
                <a16:creationId xmlns:a16="http://schemas.microsoft.com/office/drawing/2014/main" id="{DCE17D2E-3E0D-4A3B-877F-0045CA80A5AB}"/>
              </a:ext>
            </a:extLst>
          </p:cNvPr>
          <p:cNvSpPr/>
          <p:nvPr/>
        </p:nvSpPr>
        <p:spPr>
          <a:xfrm rot="5400000">
            <a:off x="9503918" y="843082"/>
            <a:ext cx="528980" cy="2304256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C8EE7295-A553-4A5E-AA64-53E044E76398}"/>
              </a:ext>
            </a:extLst>
          </p:cNvPr>
          <p:cNvSpPr txBox="1"/>
          <p:nvPr/>
        </p:nvSpPr>
        <p:spPr>
          <a:xfrm>
            <a:off x="8712174" y="1268760"/>
            <a:ext cx="21363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Nonlinear part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6BC446B4-F95A-4257-B224-DE9AEC9D06B8}"/>
              </a:ext>
            </a:extLst>
          </p:cNvPr>
          <p:cNvSpPr txBox="1"/>
          <p:nvPr/>
        </p:nvSpPr>
        <p:spPr>
          <a:xfrm>
            <a:off x="4655840" y="5301208"/>
            <a:ext cx="70359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See presentation by Xavier </a:t>
            </a:r>
            <a:r>
              <a:rPr lang="en-US" sz="2400" b="1" dirty="0" err="1">
                <a:solidFill>
                  <a:srgbClr val="FF0000"/>
                </a:solidFill>
              </a:rPr>
              <a:t>Collilieux</a:t>
            </a:r>
            <a:r>
              <a:rPr lang="en-US" sz="2400" b="1" dirty="0">
                <a:solidFill>
                  <a:srgbClr val="FF0000"/>
                </a:solidFill>
              </a:rPr>
              <a:t>, this afternoon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50206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687A1B09-A26D-41C3-86ED-C3CDB20075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8048" y="2060848"/>
            <a:ext cx="2288764" cy="220984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74869347-EA79-473A-A667-59E9E1ADE2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2304" y="1988840"/>
            <a:ext cx="2156912" cy="230314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3352" y="116632"/>
            <a:ext cx="11449272" cy="392088"/>
          </a:xfrm>
        </p:spPr>
        <p:txBody>
          <a:bodyPr/>
          <a:lstStyle/>
          <a:p>
            <a:r>
              <a:rPr lang="en-US" sz="2400" dirty="0"/>
              <a:t>Station seasonal signals, </a:t>
            </a:r>
            <a:r>
              <a:rPr lang="en-US" sz="2400" dirty="0" err="1"/>
              <a:t>geocenter</a:t>
            </a:r>
            <a:r>
              <a:rPr lang="en-US" sz="2400" dirty="0"/>
              <a:t> motion and the reference frame definition </a:t>
            </a:r>
            <a:endParaRPr lang="fr-FR" sz="2400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7164987" y="1063832"/>
            <a:ext cx="3035469" cy="708984"/>
          </a:xfrm>
        </p:spPr>
        <p:txBody>
          <a:bodyPr/>
          <a:lstStyle/>
          <a:p>
            <a:pPr marL="0" indent="0">
              <a:buNone/>
            </a:pPr>
            <a:r>
              <a:rPr lang="fr-FR" sz="1800" dirty="0"/>
              <a:t>CM : Center of Mass Frame        </a:t>
            </a:r>
          </a:p>
          <a:p>
            <a:pPr marL="0" indent="0">
              <a:buNone/>
            </a:pPr>
            <a:r>
              <a:rPr lang="fr-FR" sz="1800" dirty="0"/>
              <a:t>CF : Center of Figure Frame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DDD33DD6-5A3A-4560-9837-466D3EAF9BC4}"/>
                  </a:ext>
                </a:extLst>
              </p:cNvPr>
              <p:cNvSpPr txBox="1"/>
              <p:nvPr/>
            </p:nvSpPr>
            <p:spPr>
              <a:xfrm>
                <a:off x="479376" y="1360748"/>
                <a:ext cx="5492099" cy="409856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b="1" i="1" smtClean="0">
                          <a:latin typeface="Cambria Math"/>
                        </a:rPr>
                        <m:t>𝑿</m:t>
                      </m:r>
                      <m:d>
                        <m:dPr>
                          <m:ctrlPr>
                            <a:rPr lang="fr-FR" sz="20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000" b="1" i="1">
                              <a:latin typeface="Cambria Math"/>
                            </a:rPr>
                            <m:t>𝒕</m:t>
                          </m:r>
                        </m:e>
                      </m:d>
                      <m:r>
                        <a:rPr lang="fr-FR" sz="2000" b="1" i="1">
                          <a:latin typeface="Cambria Math"/>
                        </a:rPr>
                        <m:t>=</m:t>
                      </m:r>
                      <m:r>
                        <a:rPr lang="fr-FR" sz="2000" b="1" i="1">
                          <a:latin typeface="Cambria Math"/>
                        </a:rPr>
                        <m:t>𝑿</m:t>
                      </m:r>
                      <m:d>
                        <m:dPr>
                          <m:ctrlPr>
                            <a:rPr lang="fr-FR" sz="20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000" b="1" i="1">
                              <a:latin typeface="Cambria Math"/>
                            </a:rPr>
                            <m:t>𝒕</m:t>
                          </m:r>
                          <m:r>
                            <a:rPr lang="fr-FR" sz="2000" b="1" i="1" baseline="-25000">
                              <a:latin typeface="Cambria Math"/>
                            </a:rPr>
                            <m:t>𝟎</m:t>
                          </m:r>
                        </m:e>
                      </m:d>
                      <m:r>
                        <a:rPr lang="fr-FR" sz="2000" b="1" i="1">
                          <a:latin typeface="Cambria Math"/>
                        </a:rPr>
                        <m:t>+</m:t>
                      </m:r>
                      <m:acc>
                        <m:accPr>
                          <m:chr m:val="̇"/>
                          <m:ctrlPr>
                            <a:rPr lang="fr-FR" sz="20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sz="2000" b="1" i="1">
                              <a:latin typeface="Cambria Math"/>
                            </a:rPr>
                            <m:t>𝑿</m:t>
                          </m:r>
                        </m:e>
                      </m:acc>
                      <m:r>
                        <a:rPr lang="fr-FR" sz="2000" b="1" i="1">
                          <a:latin typeface="Cambria Math"/>
                        </a:rPr>
                        <m:t>.</m:t>
                      </m:r>
                      <m:d>
                        <m:dPr>
                          <m:ctrlPr>
                            <a:rPr lang="fr-FR" sz="20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000" b="1" i="1">
                              <a:latin typeface="Cambria Math"/>
                            </a:rPr>
                            <m:t>𝒕</m:t>
                          </m:r>
                          <m:r>
                            <a:rPr lang="fr-FR" sz="2000" b="1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fr-FR" sz="2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000" b="1" i="1">
                                  <a:latin typeface="Cambria Math"/>
                                </a:rPr>
                                <m:t>𝒕</m:t>
                              </m:r>
                            </m:e>
                            <m:sub>
                              <m:r>
                                <a:rPr lang="fr-FR" sz="2000" b="1" i="1">
                                  <a:latin typeface="Cambria Math"/>
                                </a:rPr>
                                <m:t>𝟎</m:t>
                              </m:r>
                            </m:sub>
                          </m:sSub>
                        </m:e>
                      </m:d>
                      <m:r>
                        <a:rPr lang="fr-FR" sz="2000" b="1" i="1">
                          <a:latin typeface="Cambria Math"/>
                        </a:rPr>
                        <m:t>+</m:t>
                      </m:r>
                      <m:r>
                        <a:rPr lang="fr-FR" sz="2000" b="1" i="1">
                          <a:latin typeface="Cambria Math"/>
                          <a:sym typeface="Symbol"/>
                        </a:rPr>
                        <m:t></m:t>
                      </m:r>
                      <m:r>
                        <a:rPr lang="fr-FR" sz="2000" b="1" i="1">
                          <a:latin typeface="Cambria Math"/>
                        </a:rPr>
                        <m:t>𝑿</m:t>
                      </m:r>
                      <m:r>
                        <a:rPr lang="fr-FR" sz="2000" b="1" i="1" baseline="-25000">
                          <a:latin typeface="Cambria Math"/>
                        </a:rPr>
                        <m:t>𝑷𝑺𝑫</m:t>
                      </m:r>
                      <m:r>
                        <a:rPr lang="fr-FR" sz="2000" b="1" i="1">
                          <a:latin typeface="Cambria Math"/>
                        </a:rPr>
                        <m:t>(</m:t>
                      </m:r>
                      <m:r>
                        <a:rPr lang="fr-FR" sz="2000" b="1" i="1">
                          <a:latin typeface="Cambria Math"/>
                        </a:rPr>
                        <m:t>𝒕</m:t>
                      </m:r>
                      <m:r>
                        <a:rPr lang="fr-FR" sz="2000" b="1" i="1">
                          <a:latin typeface="Cambria Math"/>
                        </a:rPr>
                        <m:t>) +</m:t>
                      </m:r>
                      <m:r>
                        <a:rPr lang="fr-FR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𝜹</m:t>
                      </m:r>
                      <m:r>
                        <a:rPr lang="fr-FR" sz="2000" b="1" i="1">
                          <a:solidFill>
                            <a:srgbClr val="FF0000"/>
                          </a:solidFill>
                          <a:latin typeface="Cambria Math"/>
                        </a:rPr>
                        <m:t>𝑿</m:t>
                      </m:r>
                      <m:r>
                        <a:rPr lang="fr-FR" sz="2000" b="1" i="1" baseline="-2500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fr-FR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0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𝒕</m:t>
                          </m:r>
                        </m:e>
                      </m:d>
                    </m:oMath>
                  </m:oMathPara>
                </a14:m>
                <a:endParaRPr lang="fr-FR" sz="2000" b="1" baseline="-25000" dirty="0"/>
              </a:p>
            </p:txBody>
          </p:sp>
        </mc:Choice>
        <mc:Fallback xmlns=""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DDD33DD6-5A3A-4560-9837-466D3EAF9B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376" y="1360748"/>
                <a:ext cx="5492099" cy="409856"/>
              </a:xfrm>
              <a:prstGeom prst="rect">
                <a:avLst/>
              </a:prstGeom>
              <a:blipFill>
                <a:blip r:embed="rId4"/>
                <a:stretch>
                  <a:fillRect b="-15942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ZoneTexte 14">
            <a:extLst>
              <a:ext uri="{FF2B5EF4-FFF2-40B4-BE49-F238E27FC236}">
                <a16:creationId xmlns:a16="http://schemas.microsoft.com/office/drawing/2014/main" id="{852DE85F-A47F-4A0A-AF7D-C73C166C9284}"/>
              </a:ext>
            </a:extLst>
          </p:cNvPr>
          <p:cNvSpPr txBox="1"/>
          <p:nvPr/>
        </p:nvSpPr>
        <p:spPr>
          <a:xfrm>
            <a:off x="8328248" y="4355812"/>
            <a:ext cx="1595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(</a:t>
            </a:r>
            <a:r>
              <a:rPr lang="fr-FR" dirty="0" err="1"/>
              <a:t>Blewitt</a:t>
            </a:r>
            <a:r>
              <a:rPr lang="fr-FR" dirty="0"/>
              <a:t>, 2003)</a:t>
            </a:r>
          </a:p>
        </p:txBody>
      </p: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FF4DEFD0-6061-42E5-97E9-F5FF48C17B13}"/>
              </a:ext>
            </a:extLst>
          </p:cNvPr>
          <p:cNvCxnSpPr/>
          <p:nvPr/>
        </p:nvCxnSpPr>
        <p:spPr>
          <a:xfrm>
            <a:off x="11208568" y="2060848"/>
            <a:ext cx="0" cy="936104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>
            <a:extLst>
              <a:ext uri="{FF2B5EF4-FFF2-40B4-BE49-F238E27FC236}">
                <a16:creationId xmlns:a16="http://schemas.microsoft.com/office/drawing/2014/main" id="{836119C9-4B49-43BB-B3A9-881259FF3DF1}"/>
              </a:ext>
            </a:extLst>
          </p:cNvPr>
          <p:cNvSpPr txBox="1"/>
          <p:nvPr/>
        </p:nvSpPr>
        <p:spPr>
          <a:xfrm rot="5400000">
            <a:off x="10744532" y="2452876"/>
            <a:ext cx="1441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Deformation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A2BA6B5E-31C9-4481-B781-1CA9FE25C812}"/>
              </a:ext>
            </a:extLst>
          </p:cNvPr>
          <p:cNvSpPr txBox="1"/>
          <p:nvPr/>
        </p:nvSpPr>
        <p:spPr>
          <a:xfrm>
            <a:off x="397320" y="3257924"/>
            <a:ext cx="52519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FF0000"/>
                </a:solidFill>
                <a:sym typeface="Symbol" panose="05050102010706020507" pitchFamily="18" charset="2"/>
              </a:rPr>
              <a:t></a:t>
            </a:r>
            <a:r>
              <a:rPr lang="en-US" sz="2000" b="1" i="1" dirty="0" err="1">
                <a:solidFill>
                  <a:srgbClr val="FF0000"/>
                </a:solidFill>
              </a:rPr>
              <a:t>X</a:t>
            </a:r>
            <a:r>
              <a:rPr lang="en-US" sz="2000" b="1" i="1" baseline="-25000" dirty="0" err="1">
                <a:solidFill>
                  <a:srgbClr val="FF0000"/>
                </a:solidFill>
              </a:rPr>
              <a:t>f</a:t>
            </a:r>
            <a:r>
              <a:rPr lang="en-US" sz="2000" b="1" i="1" baseline="-25000" dirty="0">
                <a:solidFill>
                  <a:srgbClr val="FF0000"/>
                </a:solidFill>
              </a:rPr>
              <a:t> </a:t>
            </a:r>
            <a:r>
              <a:rPr lang="en-US" sz="2000" b="1" i="1" baseline="-25000" dirty="0"/>
              <a:t> </a:t>
            </a:r>
            <a:r>
              <a:rPr lang="en-US" sz="2000" b="1" i="1" dirty="0"/>
              <a:t>: a &amp; b </a:t>
            </a:r>
            <a:r>
              <a:rPr lang="en-US" sz="2000" b="1" dirty="0"/>
              <a:t>are estimated in </a:t>
            </a:r>
            <a:r>
              <a:rPr lang="en-US" sz="2000" b="1" dirty="0">
                <a:solidFill>
                  <a:srgbClr val="FF0000"/>
                </a:solidFill>
              </a:rPr>
              <a:t>SLR CM-frame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0147B8DA-4B51-448B-8048-87FB5B353669}"/>
                  </a:ext>
                </a:extLst>
              </p:cNvPr>
              <p:cNvSpPr/>
              <p:nvPr/>
            </p:nvSpPr>
            <p:spPr>
              <a:xfrm>
                <a:off x="298424" y="4139788"/>
                <a:ext cx="5540510" cy="369332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US" b="1" i="1" baseline="-25000" dirty="0">
                        <a:latin typeface="Cambria Math" panose="02040503050406030204" pitchFamily="18" charset="0"/>
                      </a:rPr>
                      <m:t>𝑪𝑴</m:t>
                    </m:r>
                    <m:d>
                      <m:dPr>
                        <m:ctrlPr>
                          <a:rPr lang="fr-FR" b="1" i="1" baseline="-25000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b="1" i="1" dirty="0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</m:d>
                    <m:r>
                      <a:rPr lang="fr-FR" b="1" i="1" dirty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b="1" i="1" dirty="0"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US" b="1" i="1" baseline="-25000" dirty="0">
                        <a:latin typeface="Cambria Math" panose="02040503050406030204" pitchFamily="18" charset="0"/>
                      </a:rPr>
                      <m:t>𝑪𝑭</m:t>
                    </m:r>
                    <m:d>
                      <m:dPr>
                        <m:ctrlPr>
                          <a:rPr lang="fr-FR" b="1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b="1" i="1" dirty="0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</m:d>
                    <m:r>
                      <a:rPr lang="fr-FR" b="1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fr-FR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</m:t>
                    </m:r>
                    <m:r>
                      <a:rPr lang="fr-FR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𝑿</m:t>
                    </m:r>
                    <m:r>
                      <a:rPr lang="fr-FR" b="1" i="1" baseline="-2500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𝑮</m:t>
                    </m:r>
                    <m:r>
                      <a:rPr lang="fr-FR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fr-FR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𝒕</m:t>
                    </m:r>
                    <m:r>
                      <a:rPr lang="fr-FR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>
                    <a:sym typeface="Symbol" panose="05050102010706020507" pitchFamily="18" charset="2"/>
                  </a:rPr>
                  <a:t> (</a:t>
                </a:r>
                <a:r>
                  <a:rPr lang="en-US" sz="1600" b="1" dirty="0" err="1"/>
                  <a:t>Geocenter</a:t>
                </a:r>
                <a:r>
                  <a:rPr lang="en-US" sz="1600" b="1" dirty="0"/>
                  <a:t> motion</a:t>
                </a:r>
                <a:r>
                  <a:rPr lang="en-US" b="1" dirty="0"/>
                  <a:t>)</a:t>
                </a: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0147B8DA-4B51-448B-8048-87FB5B3536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424" y="4139788"/>
                <a:ext cx="5540510" cy="369332"/>
              </a:xfrm>
              <a:prstGeom prst="rect">
                <a:avLst/>
              </a:prstGeom>
              <a:blipFill>
                <a:blip r:embed="rId5"/>
                <a:stretch>
                  <a:fillRect t="-6349" b="-22222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Image 13">
            <a:extLst>
              <a:ext uri="{FF2B5EF4-FFF2-40B4-BE49-F238E27FC236}">
                <a16:creationId xmlns:a16="http://schemas.microsoft.com/office/drawing/2014/main" id="{53164417-4313-4156-8246-E296FFC8E50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9376" y="2150157"/>
            <a:ext cx="4876800" cy="8667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440A5754-1E91-4F4F-9919-BE280EA02F98}"/>
              </a:ext>
            </a:extLst>
          </p:cNvPr>
          <p:cNvSpPr txBox="1"/>
          <p:nvPr/>
        </p:nvSpPr>
        <p:spPr>
          <a:xfrm>
            <a:off x="479376" y="5157192"/>
            <a:ext cx="56773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See next presentation by Paul </a:t>
            </a:r>
            <a:r>
              <a:rPr lang="en-US" sz="2400" b="1" dirty="0" err="1">
                <a:solidFill>
                  <a:srgbClr val="FF0000"/>
                </a:solidFill>
              </a:rPr>
              <a:t>Rebischung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091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4825E57-810B-45DF-8345-753A69830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Usage of ITRF2020 Seasonal Signals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DEA9B57-CA13-4B25-B9CA-68A5C0B41E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80728"/>
            <a:ext cx="10972800" cy="532859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800" dirty="0"/>
              <a:t>The ITRF2020 kinematic model: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u="sng" dirty="0"/>
          </a:p>
          <a:p>
            <a:pPr marL="0" indent="0">
              <a:buNone/>
            </a:pPr>
            <a:r>
              <a:rPr lang="en-US" sz="2800" u="sng" dirty="0"/>
              <a:t>Precise Orbit Determination</a:t>
            </a:r>
            <a:r>
              <a:rPr lang="en-US" sz="2800" dirty="0"/>
              <a:t> : Use CM-based seasonal signals</a:t>
            </a:r>
          </a:p>
          <a:p>
            <a:pPr marL="0" indent="0">
              <a:buNone/>
            </a:pPr>
            <a:endParaRPr lang="en-US" sz="2800" u="sng" dirty="0"/>
          </a:p>
          <a:p>
            <a:pPr marL="0" indent="0">
              <a:buNone/>
            </a:pPr>
            <a:r>
              <a:rPr lang="en-US" sz="2800" u="sng" dirty="0"/>
              <a:t>Alignment of global solutions</a:t>
            </a:r>
            <a:r>
              <a:rPr lang="en-US" sz="2800" dirty="0"/>
              <a:t>: Use either CM or CF seasonal signals</a:t>
            </a:r>
          </a:p>
          <a:p>
            <a:pPr marL="0" lvl="0" indent="0">
              <a:buNone/>
            </a:pPr>
            <a:r>
              <a:rPr lang="en-US" sz="2800" dirty="0"/>
              <a:t> ==&gt; 	(1) </a:t>
            </a:r>
            <a:r>
              <a:rPr lang="en-US" dirty="0"/>
              <a:t>A</a:t>
            </a:r>
            <a:r>
              <a:rPr lang="en-US" sz="2800" dirty="0"/>
              <a:t>void aliasing the seasonal signals into the </a:t>
            </a:r>
            <a:r>
              <a:rPr lang="en-US" sz="2800" dirty="0" err="1"/>
              <a:t>Helmert</a:t>
            </a:r>
            <a:r>
              <a:rPr lang="en-US" sz="2800" dirty="0"/>
              <a:t> parameters &amp; </a:t>
            </a:r>
          </a:p>
          <a:p>
            <a:pPr marL="0" lvl="0" indent="0">
              <a:buNone/>
            </a:pPr>
            <a:r>
              <a:rPr lang="en-US" dirty="0"/>
              <a:t>	</a:t>
            </a:r>
            <a:r>
              <a:rPr lang="en-US" sz="2800" dirty="0"/>
              <a:t>(2) </a:t>
            </a:r>
            <a:r>
              <a:rPr lang="en-US" dirty="0"/>
              <a:t>Seasonal signals</a:t>
            </a:r>
            <a:r>
              <a:rPr lang="en-US" sz="2800" dirty="0"/>
              <a:t> will accurately be retained in the aligned solutions</a:t>
            </a:r>
            <a:endParaRPr lang="en-US" sz="2000" dirty="0"/>
          </a:p>
          <a:p>
            <a:pPr marL="914400" lvl="1" indent="-514350">
              <a:buFont typeface="+mj-lt"/>
              <a:buAutoNum type="arabicPeriod"/>
            </a:pPr>
            <a:r>
              <a:rPr lang="en-US" sz="2400" dirty="0"/>
              <a:t>If CM: translational motion common to all stations (i.e., seasonal </a:t>
            </a:r>
            <a:r>
              <a:rPr lang="en-US" sz="2400" dirty="0" err="1"/>
              <a:t>geocenter</a:t>
            </a:r>
            <a:r>
              <a:rPr lang="en-US" sz="2400" dirty="0"/>
              <a:t> motion) will be transferred to the aligned solutions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400" dirty="0"/>
              <a:t>If CF: the aligned solutions will be free from seasonal geocenter motion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  <a:p>
            <a:pPr marL="0" indent="0">
              <a:buNone/>
            </a:pPr>
            <a:r>
              <a:rPr lang="en-US" sz="2800" u="sng" dirty="0"/>
              <a:t>Alignment of local or regional solutions</a:t>
            </a:r>
            <a:r>
              <a:rPr lang="en-US" sz="2800" dirty="0"/>
              <a:t>: No </a:t>
            </a:r>
            <a:r>
              <a:rPr lang="en-US" dirty="0"/>
              <a:t>seasonal signals </a:t>
            </a:r>
            <a:r>
              <a:rPr lang="en-US" sz="2800" dirty="0"/>
              <a:t>to be used in order to avoid seasonal common mode in the aligned solutions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17D01F1B-46EC-4D6E-AA75-E68740C1CA65}"/>
                  </a:ext>
                </a:extLst>
              </p:cNvPr>
              <p:cNvSpPr txBox="1"/>
              <p:nvPr/>
            </p:nvSpPr>
            <p:spPr>
              <a:xfrm>
                <a:off x="2890667" y="1412776"/>
                <a:ext cx="7381797" cy="47320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1" i="1" smtClean="0">
                          <a:latin typeface="Cambria Math"/>
                        </a:rPr>
                        <m:t>𝑿</m:t>
                      </m:r>
                      <m:d>
                        <m:dPr>
                          <m:ctrlPr>
                            <a:rPr lang="fr-FR" sz="2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400" b="1" i="1">
                              <a:latin typeface="Cambria Math"/>
                            </a:rPr>
                            <m:t>𝒕</m:t>
                          </m:r>
                        </m:e>
                      </m:d>
                      <m:r>
                        <a:rPr lang="fr-FR" sz="2400" b="1" i="1">
                          <a:latin typeface="Cambria Math"/>
                        </a:rPr>
                        <m:t>=</m:t>
                      </m:r>
                      <m:r>
                        <a:rPr lang="fr-FR" sz="2400" b="1" i="1">
                          <a:latin typeface="Cambria Math"/>
                        </a:rPr>
                        <m:t>𝑿</m:t>
                      </m:r>
                      <m:d>
                        <m:dPr>
                          <m:ctrlPr>
                            <a:rPr lang="fr-FR" sz="2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400" b="1" i="1">
                              <a:latin typeface="Cambria Math"/>
                            </a:rPr>
                            <m:t>𝒕</m:t>
                          </m:r>
                          <m:r>
                            <a:rPr lang="fr-FR" sz="2400" b="1" i="1" baseline="-25000">
                              <a:latin typeface="Cambria Math"/>
                            </a:rPr>
                            <m:t>𝟎</m:t>
                          </m:r>
                        </m:e>
                      </m:d>
                      <m:r>
                        <a:rPr lang="fr-FR" sz="2400" b="1" i="1">
                          <a:latin typeface="Cambria Math"/>
                        </a:rPr>
                        <m:t>+</m:t>
                      </m:r>
                      <m:acc>
                        <m:accPr>
                          <m:chr m:val="̇"/>
                          <m:ctrlPr>
                            <a:rPr lang="fr-FR" sz="2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sz="2400" b="1" i="1">
                              <a:latin typeface="Cambria Math"/>
                            </a:rPr>
                            <m:t>𝑿</m:t>
                          </m:r>
                        </m:e>
                      </m:acc>
                      <m:r>
                        <a:rPr lang="fr-FR" sz="2400" b="1" i="1">
                          <a:latin typeface="Cambria Math"/>
                        </a:rPr>
                        <m:t>.</m:t>
                      </m:r>
                      <m:d>
                        <m:dPr>
                          <m:ctrlPr>
                            <a:rPr lang="fr-FR" sz="2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400" b="1" i="1">
                              <a:latin typeface="Cambria Math"/>
                            </a:rPr>
                            <m:t>𝒕</m:t>
                          </m:r>
                          <m:r>
                            <a:rPr lang="fr-FR" sz="2400" b="1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fr-FR" sz="2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b="1" i="1">
                                  <a:latin typeface="Cambria Math"/>
                                </a:rPr>
                                <m:t>𝒕</m:t>
                              </m:r>
                            </m:e>
                            <m:sub>
                              <m:r>
                                <a:rPr lang="fr-FR" sz="2400" b="1" i="1">
                                  <a:latin typeface="Cambria Math"/>
                                </a:rPr>
                                <m:t>𝟎</m:t>
                              </m:r>
                            </m:sub>
                          </m:sSub>
                        </m:e>
                      </m:d>
                      <m:r>
                        <a:rPr lang="fr-FR" sz="2400" b="1" i="1">
                          <a:latin typeface="Cambria Math"/>
                        </a:rPr>
                        <m:t>+</m:t>
                      </m:r>
                      <m:r>
                        <a:rPr lang="fr-FR" sz="2400" b="1" i="1" smtClean="0">
                          <a:latin typeface="Cambria Math"/>
                          <a:sym typeface="Symbol"/>
                        </a:rPr>
                        <m:t> </m:t>
                      </m:r>
                      <m:r>
                        <a:rPr lang="fr-FR" sz="24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𝜹</m:t>
                      </m:r>
                      <m:r>
                        <a:rPr lang="fr-FR" sz="2400" b="1" i="1">
                          <a:solidFill>
                            <a:schemeClr val="tx2"/>
                          </a:solidFill>
                          <a:latin typeface="Cambria Math"/>
                        </a:rPr>
                        <m:t>𝑿</m:t>
                      </m:r>
                      <m:r>
                        <a:rPr lang="fr-FR" sz="2400" b="1" i="1" baseline="-25000">
                          <a:latin typeface="Cambria Math"/>
                        </a:rPr>
                        <m:t>𝑷𝑺</m:t>
                      </m:r>
                      <m:r>
                        <a:rPr lang="fr-FR" sz="2400" b="1" i="1" baseline="-25000" smtClean="0">
                          <a:latin typeface="Cambria Math"/>
                        </a:rPr>
                        <m:t>𝑫</m:t>
                      </m:r>
                      <m:d>
                        <m:dPr>
                          <m:ctrlPr>
                            <a:rPr lang="fr-FR" sz="24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400" b="1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𝒕</m:t>
                          </m:r>
                        </m:e>
                      </m:d>
                      <m:r>
                        <a:rPr lang="fr-FR" sz="2400" b="1" i="1" smtClean="0">
                          <a:latin typeface="Cambria Math"/>
                        </a:rPr>
                        <m:t>+</m:t>
                      </m:r>
                      <m:r>
                        <a:rPr lang="fr-FR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𝜹</m:t>
                      </m:r>
                      <m:r>
                        <a:rPr lang="fr-FR" sz="2400" b="1" i="1">
                          <a:solidFill>
                            <a:srgbClr val="FF0000"/>
                          </a:solidFill>
                          <a:latin typeface="Cambria Math"/>
                        </a:rPr>
                        <m:t>𝑿</m:t>
                      </m:r>
                      <m:r>
                        <a:rPr lang="fr-FR" sz="2400" b="1" i="1" baseline="-2500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fr-FR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𝒕</m:t>
                          </m:r>
                        </m:e>
                      </m:d>
                    </m:oMath>
                  </m:oMathPara>
                </a14:m>
                <a:endParaRPr lang="fr-FR" sz="2400" b="1" baseline="-25000" dirty="0"/>
              </a:p>
            </p:txBody>
          </p:sp>
        </mc:Choice>
        <mc:Fallback xmlns="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17D01F1B-46EC-4D6E-AA75-E68740C1CA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0667" y="1412776"/>
                <a:ext cx="7381797" cy="473206"/>
              </a:xfrm>
              <a:prstGeom prst="rect">
                <a:avLst/>
              </a:prstGeom>
              <a:blipFill>
                <a:blip r:embed="rId2"/>
                <a:stretch>
                  <a:fillRect b="-129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3757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10261600" cy="1256184"/>
          </a:xfrm>
        </p:spPr>
        <p:txBody>
          <a:bodyPr>
            <a:normAutofit/>
          </a:bodyPr>
          <a:lstStyle/>
          <a:p>
            <a:r>
              <a:rPr lang="en-US" dirty="0"/>
              <a:t>The Story of the ITRF Scale:</a:t>
            </a:r>
            <a:br>
              <a:rPr lang="en-US" dirty="0"/>
            </a:br>
            <a:r>
              <a:rPr lang="en-US" dirty="0"/>
              <a:t>Scale of ITRF2020?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609600" y="1647056"/>
            <a:ext cx="10871200" cy="4446240"/>
          </a:xfrm>
        </p:spPr>
        <p:txBody>
          <a:bodyPr/>
          <a:lstStyle/>
          <a:p>
            <a:r>
              <a:rPr lang="en-US" dirty="0"/>
              <a:t>This is the first time of ITRF history where we have 4 independent and competitive scales stemming from the 4 techniques (DORIS, GNSS, SLR and VLBI)</a:t>
            </a:r>
          </a:p>
          <a:p>
            <a:endParaRPr lang="en-US" dirty="0"/>
          </a:p>
          <a:p>
            <a:r>
              <a:rPr lang="en-US" dirty="0"/>
              <a:t>IGS / GNSS scale is based on z-PCOs for Galileo Satellites, using 3.7 </a:t>
            </a:r>
            <a:r>
              <a:rPr lang="en-US" dirty="0" err="1"/>
              <a:t>yrs</a:t>
            </a:r>
            <a:r>
              <a:rPr lang="en-US" dirty="0"/>
              <a:t> of Galileo data</a:t>
            </a:r>
          </a:p>
          <a:p>
            <a:endParaRPr lang="en-US" dirty="0"/>
          </a:p>
          <a:p>
            <a:r>
              <a:rPr lang="en-US" dirty="0"/>
              <a:t>Improved ILRS / SLR scale determination with enhanced handling of range biases  </a:t>
            </a:r>
          </a:p>
        </p:txBody>
      </p:sp>
    </p:spTree>
    <p:extLst>
      <p:ext uri="{BB962C8B-B14F-4D97-AF65-F5344CB8AC3E}">
        <p14:creationId xmlns:p14="http://schemas.microsoft.com/office/powerpoint/2010/main" val="392527471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0.6|0.5|0.4|0.4"/>
</p:tagLst>
</file>

<file path=ppt/theme/theme1.xml><?xml version="1.0" encoding="utf-8"?>
<a:theme xmlns:a="http://schemas.openxmlformats.org/drawingml/2006/main" name="Modèle par défaut">
  <a:themeElements>
    <a:clrScheme name="Modèle par défaut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dèle par défau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4936</TotalTime>
  <Words>1056</Words>
  <Application>Microsoft Office PowerPoint</Application>
  <PresentationFormat>Grand écran</PresentationFormat>
  <Paragraphs>186</Paragraphs>
  <Slides>16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Cambria Math</vt:lpstr>
      <vt:lpstr>Symbol</vt:lpstr>
      <vt:lpstr>Times New Roman</vt:lpstr>
      <vt:lpstr>Wingdings</vt:lpstr>
      <vt:lpstr>Modèle par défaut</vt:lpstr>
      <vt:lpstr>Présentation PowerPoint</vt:lpstr>
      <vt:lpstr>ITRF2020 Input Data</vt:lpstr>
      <vt:lpstr>ITRF2020 Network</vt:lpstr>
      <vt:lpstr>Présentation PowerPoint</vt:lpstr>
      <vt:lpstr>ITRF2020 New Analysis Strategy</vt:lpstr>
      <vt:lpstr>ITRF2020: Augmented Parametric Reference Frame</vt:lpstr>
      <vt:lpstr>Station seasonal signals, geocenter motion and the reference frame definition </vt:lpstr>
      <vt:lpstr>Usage of ITRF2020 Seasonal Signals</vt:lpstr>
      <vt:lpstr>The Story of the ITRF Scale: Scale of ITRF2020?</vt:lpstr>
      <vt:lpstr>Preserving the intrinsic VLBI scale</vt:lpstr>
      <vt:lpstr>IVS Intrinsic scale using all sessions in the scale definition</vt:lpstr>
      <vt:lpstr>IVS Intrinsic scale using selected sessions in the scale definition</vt:lpstr>
      <vt:lpstr>IVS Intrinsic scale using selected sessions in the scale definition</vt:lpstr>
      <vt:lpstr>Scales with respect to ITRF2020</vt:lpstr>
      <vt:lpstr>Conclusion</vt:lpstr>
      <vt:lpstr>Thank you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Report of ITRS Center for the  IERS DB55 meeting</dc:title>
  <dc:creator>Altamimi</dc:creator>
  <cp:lastModifiedBy>Zuheir Altamimi</cp:lastModifiedBy>
  <cp:revision>1053</cp:revision>
  <cp:lastPrinted>2021-05-04T09:06:39Z</cp:lastPrinted>
  <dcterms:created xsi:type="dcterms:W3CDTF">2012-12-02T04:26:45Z</dcterms:created>
  <dcterms:modified xsi:type="dcterms:W3CDTF">2022-09-30T14:59:10Z</dcterms:modified>
</cp:coreProperties>
</file>