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48" r:id="rId1"/>
  </p:sldMasterIdLst>
  <p:notesMasterIdLst>
    <p:notesMasterId r:id="rId16"/>
  </p:notesMasterIdLst>
  <p:sldIdLst>
    <p:sldId id="257" r:id="rId2"/>
    <p:sldId id="311" r:id="rId3"/>
    <p:sldId id="405" r:id="rId4"/>
    <p:sldId id="406" r:id="rId5"/>
    <p:sldId id="418" r:id="rId6"/>
    <p:sldId id="407" r:id="rId7"/>
    <p:sldId id="419" r:id="rId8"/>
    <p:sldId id="410" r:id="rId9"/>
    <p:sldId id="420" r:id="rId10"/>
    <p:sldId id="412" r:id="rId11"/>
    <p:sldId id="411" r:id="rId12"/>
    <p:sldId id="413" r:id="rId13"/>
    <p:sldId id="414" r:id="rId14"/>
    <p:sldId id="421" r:id="rId15"/>
  </p:sldIdLst>
  <p:sldSz cx="12192000" cy="6858000"/>
  <p:notesSz cx="7010400" cy="92964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Sección sin título" id="{36120594-2238-4B96-9E97-CDBC1A6ADEAA}">
          <p14:sldIdLst>
            <p14:sldId id="257"/>
            <p14:sldId id="311"/>
            <p14:sldId id="405"/>
            <p14:sldId id="406"/>
            <p14:sldId id="418"/>
            <p14:sldId id="407"/>
            <p14:sldId id="419"/>
            <p14:sldId id="410"/>
            <p14:sldId id="420"/>
            <p14:sldId id="412"/>
            <p14:sldId id="411"/>
            <p14:sldId id="413"/>
            <p14:sldId id="414"/>
            <p14:sldId id="42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arella  Inzunza Muñoz" initials="JIM" lastIdx="1" clrIdx="0">
    <p:extLst>
      <p:ext uri="{19B8F6BF-5375-455C-9EA6-DF929625EA0E}">
        <p15:presenceInfo xmlns:p15="http://schemas.microsoft.com/office/powerpoint/2012/main" userId="S::jesarella.inzunza@usach.cl::84af63df-922b-4516-83b6-496d17c02a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D9D9D9"/>
    <a:srgbClr val="EA7600"/>
    <a:srgbClr val="002F6C"/>
    <a:srgbClr val="666666"/>
    <a:srgbClr val="00764D"/>
    <a:srgbClr val="E57F24"/>
    <a:srgbClr val="FED1D1"/>
    <a:srgbClr val="DCE6F4"/>
    <a:srgbClr val="A6BF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Estilo oscuro 1 - Énfasi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2" autoAdjust="0"/>
    <p:restoredTop sz="95226" autoAdjust="0"/>
  </p:normalViewPr>
  <p:slideViewPr>
    <p:cSldViewPr snapToGrid="0" snapToObjects="1">
      <p:cViewPr varScale="1">
        <p:scale>
          <a:sx n="85" d="100"/>
          <a:sy n="85" d="100"/>
        </p:scale>
        <p:origin x="562" y="72"/>
      </p:cViewPr>
      <p:guideLst>
        <p:guide orient="horz" pos="2160"/>
        <p:guide pos="3840"/>
      </p:guideLst>
    </p:cSldViewPr>
  </p:slideViewPr>
  <p:outlineViewPr>
    <p:cViewPr>
      <p:scale>
        <a:sx n="33" d="100"/>
        <a:sy n="33" d="100"/>
      </p:scale>
      <p:origin x="0" y="-965"/>
    </p:cViewPr>
  </p:outlineViewPr>
  <p:notesTextViewPr>
    <p:cViewPr>
      <p:scale>
        <a:sx n="100" d="100"/>
        <a:sy n="100" d="100"/>
      </p:scale>
      <p:origin x="0" y="0"/>
    </p:cViewPr>
  </p:notesTextViewPr>
  <p:notesViewPr>
    <p:cSldViewPr snapToGrid="0" snapToObjects="1">
      <p:cViewPr varScale="1">
        <p:scale>
          <a:sx n="60" d="100"/>
          <a:sy n="60" d="100"/>
        </p:scale>
        <p:origin x="3264"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G:\Unidades%20compartidas\05_USC_Art_ModeloDeformacion\20_REFAG2022\01_Alineacion\alineaci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Unidades%20compartidas\05_USC_Art_ModeloDeformacion\20_REFAG2022\01_Alineacion\alineaci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H:\Unidades%20compartidas\SNGM-CambioDatum-F3\20_Transformaciones\Resumen%20transf.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H:\Unidades%20compartidas\SNGM-CambioDatum-F3\20_Transformaciones\Resumen%20transf.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spc="0" baseline="0">
                <a:solidFill>
                  <a:schemeClr val="tx1">
                    <a:lumMod val="65000"/>
                    <a:lumOff val="35000"/>
                  </a:schemeClr>
                </a:solidFill>
                <a:latin typeface="Gill Sans MT" panose="020B0502020104020203" pitchFamily="34" charset="0"/>
                <a:ea typeface="+mn-ea"/>
                <a:cs typeface="+mn-cs"/>
              </a:defRPr>
            </a:pPr>
            <a:r>
              <a:rPr lang="en-GB" b="1" dirty="0"/>
              <a:t>REDGEOMIN-SIRGAS alignment</a:t>
            </a:r>
          </a:p>
        </c:rich>
      </c:tx>
      <c:layout>
        <c:manualLayout>
          <c:xMode val="edge"/>
          <c:yMode val="edge"/>
          <c:x val="0.40812885308078345"/>
          <c:y val="8.5598613646950275E-2"/>
        </c:manualLayout>
      </c:layout>
      <c:overlay val="0"/>
      <c:spPr>
        <a:noFill/>
        <a:ln>
          <a:noFill/>
        </a:ln>
        <a:effectLst/>
      </c:spPr>
      <c:txPr>
        <a:bodyPr rot="0" spcFirstLastPara="1" vertOverflow="ellipsis" vert="horz" wrap="square" anchor="ctr" anchorCtr="1"/>
        <a:lstStyle/>
        <a:p>
          <a:pPr>
            <a:defRPr sz="960" b="1" i="0" u="none" strike="noStrike" kern="1200" spc="0" baseline="0">
              <a:solidFill>
                <a:schemeClr val="tx1">
                  <a:lumMod val="65000"/>
                  <a:lumOff val="35000"/>
                </a:schemeClr>
              </a:solidFill>
              <a:latin typeface="Gill Sans MT" panose="020B0502020104020203" pitchFamily="34" charset="0"/>
              <a:ea typeface="+mn-ea"/>
              <a:cs typeface="+mn-cs"/>
            </a:defRPr>
          </a:pPr>
          <a:endParaRPr lang="en-US"/>
        </a:p>
      </c:txPr>
    </c:title>
    <c:autoTitleDeleted val="0"/>
    <c:plotArea>
      <c:layout/>
      <c:barChart>
        <c:barDir val="col"/>
        <c:grouping val="clustered"/>
        <c:varyColors val="0"/>
        <c:ser>
          <c:idx val="1"/>
          <c:order val="0"/>
          <c:tx>
            <c:strRef>
              <c:f>Hoja1!$F$7</c:f>
              <c:strCache>
                <c:ptCount val="1"/>
                <c:pt idx="0">
                  <c:v>N (mm)</c:v>
                </c:pt>
              </c:strCache>
            </c:strRef>
          </c:tx>
          <c:spPr>
            <a:solidFill>
              <a:srgbClr val="00B050"/>
            </a:solidFill>
            <a:ln>
              <a:solidFill>
                <a:srgbClr val="00B050"/>
              </a:solidFill>
            </a:ln>
            <a:effectLst/>
          </c:spPr>
          <c:invertIfNegative val="0"/>
          <c:cat>
            <c:strRef>
              <c:f>(Hoja1!$D$10,Hoja1!$D$13,Hoja1!$D$16,Hoja1!$D$19)</c:f>
              <c:strCache>
                <c:ptCount val="4"/>
                <c:pt idx="0">
                  <c:v>RMS REDGEOMIN19 vs SIR19P2034</c:v>
                </c:pt>
                <c:pt idx="1">
                  <c:v>RMS REDGEOMIN20 vs SIR20P2086</c:v>
                </c:pt>
                <c:pt idx="2">
                  <c:v>RMS REDGEOMIN21 vs SIR20P2138</c:v>
                </c:pt>
                <c:pt idx="3">
                  <c:v>RMS REDGEOMIN22 vs SIR21P2190</c:v>
                </c:pt>
              </c:strCache>
            </c:strRef>
          </c:cat>
          <c:val>
            <c:numRef>
              <c:f>(Hoja1!$F$10,Hoja1!$F$13,Hoja1!$F$16,Hoja1!$F$19)</c:f>
              <c:numCache>
                <c:formatCode>0.00</c:formatCode>
                <c:ptCount val="4"/>
                <c:pt idx="0">
                  <c:v>0.7</c:v>
                </c:pt>
                <c:pt idx="1">
                  <c:v>0.87</c:v>
                </c:pt>
                <c:pt idx="2">
                  <c:v>0.66</c:v>
                </c:pt>
                <c:pt idx="3">
                  <c:v>0.67</c:v>
                </c:pt>
              </c:numCache>
            </c:numRef>
          </c:val>
          <c:extLst>
            <c:ext xmlns:c16="http://schemas.microsoft.com/office/drawing/2014/chart" uri="{C3380CC4-5D6E-409C-BE32-E72D297353CC}">
              <c16:uniqueId val="{00000000-275C-4EBC-80D7-EA85BB2C3B1B}"/>
            </c:ext>
          </c:extLst>
        </c:ser>
        <c:ser>
          <c:idx val="0"/>
          <c:order val="1"/>
          <c:tx>
            <c:strRef>
              <c:f>Hoja1!$E$7</c:f>
              <c:strCache>
                <c:ptCount val="1"/>
                <c:pt idx="0">
                  <c:v>E (mm)</c:v>
                </c:pt>
              </c:strCache>
            </c:strRef>
          </c:tx>
          <c:spPr>
            <a:solidFill>
              <a:srgbClr val="00B0F0"/>
            </a:solidFill>
            <a:ln>
              <a:noFill/>
            </a:ln>
            <a:effectLst/>
          </c:spPr>
          <c:invertIfNegative val="0"/>
          <c:cat>
            <c:strRef>
              <c:f>(Hoja1!$D$10,Hoja1!$D$13,Hoja1!$D$16,Hoja1!$D$19)</c:f>
              <c:strCache>
                <c:ptCount val="4"/>
                <c:pt idx="0">
                  <c:v>RMS REDGEOMIN19 vs SIR19P2034</c:v>
                </c:pt>
                <c:pt idx="1">
                  <c:v>RMS REDGEOMIN20 vs SIR20P2086</c:v>
                </c:pt>
                <c:pt idx="2">
                  <c:v>RMS REDGEOMIN21 vs SIR20P2138</c:v>
                </c:pt>
                <c:pt idx="3">
                  <c:v>RMS REDGEOMIN22 vs SIR21P2190</c:v>
                </c:pt>
              </c:strCache>
            </c:strRef>
          </c:cat>
          <c:val>
            <c:numRef>
              <c:f>(Hoja1!$E$10,Hoja1!$E$13,Hoja1!$E$16,Hoja1!$E$19)</c:f>
              <c:numCache>
                <c:formatCode>0.00</c:formatCode>
                <c:ptCount val="4"/>
                <c:pt idx="0">
                  <c:v>1</c:v>
                </c:pt>
                <c:pt idx="1">
                  <c:v>0.61</c:v>
                </c:pt>
                <c:pt idx="2">
                  <c:v>1.05</c:v>
                </c:pt>
                <c:pt idx="3">
                  <c:v>0.77</c:v>
                </c:pt>
              </c:numCache>
            </c:numRef>
          </c:val>
          <c:extLst>
            <c:ext xmlns:c16="http://schemas.microsoft.com/office/drawing/2014/chart" uri="{C3380CC4-5D6E-409C-BE32-E72D297353CC}">
              <c16:uniqueId val="{00000001-275C-4EBC-80D7-EA85BB2C3B1B}"/>
            </c:ext>
          </c:extLst>
        </c:ser>
        <c:ser>
          <c:idx val="2"/>
          <c:order val="2"/>
          <c:tx>
            <c:strRef>
              <c:f>Hoja1!$G$7</c:f>
              <c:strCache>
                <c:ptCount val="1"/>
                <c:pt idx="0">
                  <c:v>h (mm)</c:v>
                </c:pt>
              </c:strCache>
            </c:strRef>
          </c:tx>
          <c:spPr>
            <a:solidFill>
              <a:srgbClr val="FF0000"/>
            </a:solidFill>
            <a:ln>
              <a:solidFill>
                <a:srgbClr val="FF0000"/>
              </a:solidFill>
            </a:ln>
            <a:effectLst/>
          </c:spPr>
          <c:invertIfNegative val="0"/>
          <c:cat>
            <c:strRef>
              <c:f>(Hoja1!$D$10,Hoja1!$D$13,Hoja1!$D$16,Hoja1!$D$19)</c:f>
              <c:strCache>
                <c:ptCount val="4"/>
                <c:pt idx="0">
                  <c:v>RMS REDGEOMIN19 vs SIR19P2034</c:v>
                </c:pt>
                <c:pt idx="1">
                  <c:v>RMS REDGEOMIN20 vs SIR20P2086</c:v>
                </c:pt>
                <c:pt idx="2">
                  <c:v>RMS REDGEOMIN21 vs SIR20P2138</c:v>
                </c:pt>
                <c:pt idx="3">
                  <c:v>RMS REDGEOMIN22 vs SIR21P2190</c:v>
                </c:pt>
              </c:strCache>
            </c:strRef>
          </c:cat>
          <c:val>
            <c:numRef>
              <c:f>(Hoja1!$G$10,Hoja1!$G$13,Hoja1!$G$16,Hoja1!$G$19)</c:f>
              <c:numCache>
                <c:formatCode>0.00</c:formatCode>
                <c:ptCount val="4"/>
                <c:pt idx="0">
                  <c:v>2.5</c:v>
                </c:pt>
                <c:pt idx="1">
                  <c:v>2.0699999999999998</c:v>
                </c:pt>
                <c:pt idx="2">
                  <c:v>1.97</c:v>
                </c:pt>
                <c:pt idx="3">
                  <c:v>1.87</c:v>
                </c:pt>
              </c:numCache>
            </c:numRef>
          </c:val>
          <c:extLst>
            <c:ext xmlns:c16="http://schemas.microsoft.com/office/drawing/2014/chart" uri="{C3380CC4-5D6E-409C-BE32-E72D297353CC}">
              <c16:uniqueId val="{00000002-275C-4EBC-80D7-EA85BB2C3B1B}"/>
            </c:ext>
          </c:extLst>
        </c:ser>
        <c:dLbls>
          <c:showLegendKey val="0"/>
          <c:showVal val="0"/>
          <c:showCatName val="0"/>
          <c:showSerName val="0"/>
          <c:showPercent val="0"/>
          <c:showBubbleSize val="0"/>
        </c:dLbls>
        <c:gapWidth val="219"/>
        <c:overlap val="-27"/>
        <c:axId val="651758975"/>
        <c:axId val="651758559"/>
      </c:barChart>
      <c:catAx>
        <c:axId val="6517589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651758559"/>
        <c:crosses val="autoZero"/>
        <c:auto val="1"/>
        <c:lblAlgn val="ctr"/>
        <c:lblOffset val="100"/>
        <c:noMultiLvlLbl val="0"/>
      </c:catAx>
      <c:valAx>
        <c:axId val="651758559"/>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65175897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dTable>
      <c:spPr>
        <a:noFill/>
        <a:ln>
          <a:noFill/>
        </a:ln>
        <a:effectLst/>
      </c:spPr>
    </c:plotArea>
    <c:legend>
      <c:legendPos val="r"/>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800">
          <a:latin typeface="Gill Sans MT" panose="020B0502020104020203"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1" i="0" u="none" strike="noStrike" kern="1200" spc="0" baseline="0">
                <a:solidFill>
                  <a:schemeClr val="tx1">
                    <a:lumMod val="65000"/>
                    <a:lumOff val="35000"/>
                  </a:schemeClr>
                </a:solidFill>
                <a:latin typeface="Gill Sans MT" panose="020B0502020104020203" pitchFamily="34" charset="0"/>
                <a:ea typeface="+mn-ea"/>
                <a:cs typeface="+mn-cs"/>
              </a:defRPr>
            </a:pPr>
            <a:r>
              <a:rPr lang="en-GB" b="1"/>
              <a:t>REDGEOMIN-IGS alignment</a:t>
            </a:r>
          </a:p>
        </c:rich>
      </c:tx>
      <c:layout>
        <c:manualLayout>
          <c:xMode val="edge"/>
          <c:yMode val="edge"/>
          <c:x val="0.34581819699350358"/>
          <c:y val="6.9882904864919257E-2"/>
        </c:manualLayout>
      </c:layout>
      <c:overlay val="0"/>
      <c:spPr>
        <a:noFill/>
        <a:ln>
          <a:noFill/>
        </a:ln>
        <a:effectLst/>
      </c:spPr>
      <c:txPr>
        <a:bodyPr rot="0" spcFirstLastPara="1" vertOverflow="ellipsis" vert="horz" wrap="square" anchor="ctr" anchorCtr="1"/>
        <a:lstStyle/>
        <a:p>
          <a:pPr>
            <a:defRPr sz="1080" b="1" i="0" u="none" strike="noStrike" kern="1200" spc="0" baseline="0">
              <a:solidFill>
                <a:schemeClr val="tx1">
                  <a:lumMod val="65000"/>
                  <a:lumOff val="35000"/>
                </a:schemeClr>
              </a:solidFill>
              <a:latin typeface="Gill Sans MT" panose="020B0502020104020203" pitchFamily="34" charset="0"/>
              <a:ea typeface="+mn-ea"/>
              <a:cs typeface="+mn-cs"/>
            </a:defRPr>
          </a:pPr>
          <a:endParaRPr lang="en-US"/>
        </a:p>
      </c:txPr>
    </c:title>
    <c:autoTitleDeleted val="0"/>
    <c:plotArea>
      <c:layout/>
      <c:barChart>
        <c:barDir val="col"/>
        <c:grouping val="clustered"/>
        <c:varyColors val="0"/>
        <c:ser>
          <c:idx val="1"/>
          <c:order val="0"/>
          <c:tx>
            <c:strRef>
              <c:f>Hoja1!$F$7</c:f>
              <c:strCache>
                <c:ptCount val="1"/>
                <c:pt idx="0">
                  <c:v>N (mm)</c:v>
                </c:pt>
              </c:strCache>
            </c:strRef>
          </c:tx>
          <c:spPr>
            <a:solidFill>
              <a:srgbClr val="00B050"/>
            </a:solidFill>
            <a:ln>
              <a:noFill/>
            </a:ln>
            <a:effectLst/>
          </c:spPr>
          <c:invertIfNegative val="0"/>
          <c:cat>
            <c:strRef>
              <c:f>(Hoja1!$D$9,Hoja1!$D$12,Hoja1!$D$15,Hoja1!$D$18)</c:f>
              <c:strCache>
                <c:ptCount val="4"/>
                <c:pt idx="0">
                  <c:v>RMS REDGEOMIN19 vs IGS19P2034</c:v>
                </c:pt>
                <c:pt idx="1">
                  <c:v>RMS REDGEOMIN20 vs IGS20P2086</c:v>
                </c:pt>
                <c:pt idx="2">
                  <c:v>RMS REDGEOMIN21 vs IGS20P2138</c:v>
                </c:pt>
                <c:pt idx="3">
                  <c:v>RMS REDGEOMIN22 vs IGS21P2190</c:v>
                </c:pt>
              </c:strCache>
            </c:strRef>
          </c:cat>
          <c:val>
            <c:numRef>
              <c:f>(Hoja1!$F$9,Hoja1!$F$12,Hoja1!$F$15,Hoja1!$F$18)</c:f>
              <c:numCache>
                <c:formatCode>0.00</c:formatCode>
                <c:ptCount val="4"/>
                <c:pt idx="0">
                  <c:v>0.86</c:v>
                </c:pt>
                <c:pt idx="1">
                  <c:v>0.51</c:v>
                </c:pt>
                <c:pt idx="2">
                  <c:v>0.47</c:v>
                </c:pt>
                <c:pt idx="3">
                  <c:v>0.28000000000000003</c:v>
                </c:pt>
              </c:numCache>
            </c:numRef>
          </c:val>
          <c:extLst>
            <c:ext xmlns:c16="http://schemas.microsoft.com/office/drawing/2014/chart" uri="{C3380CC4-5D6E-409C-BE32-E72D297353CC}">
              <c16:uniqueId val="{00000000-B4C4-4D03-B589-85A36828F046}"/>
            </c:ext>
          </c:extLst>
        </c:ser>
        <c:ser>
          <c:idx val="0"/>
          <c:order val="1"/>
          <c:tx>
            <c:strRef>
              <c:f>Hoja1!$E$7</c:f>
              <c:strCache>
                <c:ptCount val="1"/>
                <c:pt idx="0">
                  <c:v>E (mm)</c:v>
                </c:pt>
              </c:strCache>
            </c:strRef>
          </c:tx>
          <c:spPr>
            <a:solidFill>
              <a:srgbClr val="00B0F0"/>
            </a:solidFill>
            <a:ln>
              <a:noFill/>
            </a:ln>
            <a:effectLst/>
          </c:spPr>
          <c:invertIfNegative val="0"/>
          <c:cat>
            <c:strRef>
              <c:f>(Hoja1!$D$9,Hoja1!$D$12,Hoja1!$D$15,Hoja1!$D$18)</c:f>
              <c:strCache>
                <c:ptCount val="4"/>
                <c:pt idx="0">
                  <c:v>RMS REDGEOMIN19 vs IGS19P2034</c:v>
                </c:pt>
                <c:pt idx="1">
                  <c:v>RMS REDGEOMIN20 vs IGS20P2086</c:v>
                </c:pt>
                <c:pt idx="2">
                  <c:v>RMS REDGEOMIN21 vs IGS20P2138</c:v>
                </c:pt>
                <c:pt idx="3">
                  <c:v>RMS REDGEOMIN22 vs IGS21P2190</c:v>
                </c:pt>
              </c:strCache>
            </c:strRef>
          </c:cat>
          <c:val>
            <c:numRef>
              <c:f>(Hoja1!$E$9,Hoja1!$E$12,Hoja1!$E$15,Hoja1!$E$18)</c:f>
              <c:numCache>
                <c:formatCode>0.00</c:formatCode>
                <c:ptCount val="4"/>
                <c:pt idx="0">
                  <c:v>0.9</c:v>
                </c:pt>
                <c:pt idx="1">
                  <c:v>0.42</c:v>
                </c:pt>
                <c:pt idx="2">
                  <c:v>0.55000000000000004</c:v>
                </c:pt>
                <c:pt idx="3">
                  <c:v>0.46</c:v>
                </c:pt>
              </c:numCache>
            </c:numRef>
          </c:val>
          <c:extLst>
            <c:ext xmlns:c16="http://schemas.microsoft.com/office/drawing/2014/chart" uri="{C3380CC4-5D6E-409C-BE32-E72D297353CC}">
              <c16:uniqueId val="{00000001-B4C4-4D03-B589-85A36828F046}"/>
            </c:ext>
          </c:extLst>
        </c:ser>
        <c:ser>
          <c:idx val="2"/>
          <c:order val="2"/>
          <c:tx>
            <c:strRef>
              <c:f>Hoja1!$G$7</c:f>
              <c:strCache>
                <c:ptCount val="1"/>
                <c:pt idx="0">
                  <c:v>h (mm)</c:v>
                </c:pt>
              </c:strCache>
            </c:strRef>
          </c:tx>
          <c:spPr>
            <a:solidFill>
              <a:srgbClr val="FF0000"/>
            </a:solidFill>
            <a:ln>
              <a:noFill/>
            </a:ln>
            <a:effectLst/>
          </c:spPr>
          <c:invertIfNegative val="0"/>
          <c:cat>
            <c:strRef>
              <c:f>(Hoja1!$D$9,Hoja1!$D$12,Hoja1!$D$15,Hoja1!$D$18)</c:f>
              <c:strCache>
                <c:ptCount val="4"/>
                <c:pt idx="0">
                  <c:v>RMS REDGEOMIN19 vs IGS19P2034</c:v>
                </c:pt>
                <c:pt idx="1">
                  <c:v>RMS REDGEOMIN20 vs IGS20P2086</c:v>
                </c:pt>
                <c:pt idx="2">
                  <c:v>RMS REDGEOMIN21 vs IGS20P2138</c:v>
                </c:pt>
                <c:pt idx="3">
                  <c:v>RMS REDGEOMIN22 vs IGS21P2190</c:v>
                </c:pt>
              </c:strCache>
            </c:strRef>
          </c:cat>
          <c:val>
            <c:numRef>
              <c:f>(Hoja1!$G$9,Hoja1!$G$12,Hoja1!$G$15,Hoja1!$G$18)</c:f>
              <c:numCache>
                <c:formatCode>0.00</c:formatCode>
                <c:ptCount val="4"/>
                <c:pt idx="0">
                  <c:v>0.78</c:v>
                </c:pt>
                <c:pt idx="1">
                  <c:v>0.97</c:v>
                </c:pt>
                <c:pt idx="2">
                  <c:v>0.33</c:v>
                </c:pt>
                <c:pt idx="3">
                  <c:v>0.28000000000000003</c:v>
                </c:pt>
              </c:numCache>
            </c:numRef>
          </c:val>
          <c:extLst>
            <c:ext xmlns:c16="http://schemas.microsoft.com/office/drawing/2014/chart" uri="{C3380CC4-5D6E-409C-BE32-E72D297353CC}">
              <c16:uniqueId val="{00000002-B4C4-4D03-B589-85A36828F046}"/>
            </c:ext>
          </c:extLst>
        </c:ser>
        <c:dLbls>
          <c:showLegendKey val="0"/>
          <c:showVal val="0"/>
          <c:showCatName val="0"/>
          <c:showSerName val="0"/>
          <c:showPercent val="0"/>
          <c:showBubbleSize val="0"/>
        </c:dLbls>
        <c:gapWidth val="219"/>
        <c:overlap val="-27"/>
        <c:axId val="651758975"/>
        <c:axId val="651758559"/>
      </c:barChart>
      <c:catAx>
        <c:axId val="6517589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651758559"/>
        <c:crosses val="autoZero"/>
        <c:auto val="1"/>
        <c:lblAlgn val="ctr"/>
        <c:lblOffset val="100"/>
        <c:noMultiLvlLbl val="0"/>
      </c:catAx>
      <c:valAx>
        <c:axId val="651758559"/>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65175897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dTable>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900">
          <a:latin typeface="Gill Sans MT" panose="020B0502020104020203"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RMS (m) residuals</a:t>
            </a:r>
          </a:p>
        </c:rich>
      </c:tx>
      <c:layout/>
      <c:overlay val="0"/>
      <c:spPr>
        <a:noFill/>
        <a:ln>
          <a:noFill/>
        </a:ln>
        <a:effectLst/>
      </c:spPr>
    </c:title>
    <c:autoTitleDeleted val="0"/>
    <c:plotArea>
      <c:layout/>
      <c:barChart>
        <c:barDir val="col"/>
        <c:grouping val="clustered"/>
        <c:varyColors val="0"/>
        <c:ser>
          <c:idx val="0"/>
          <c:order val="0"/>
          <c:tx>
            <c:strRef>
              <c:f>RESUMEN!$A$8</c:f>
              <c:strCache>
                <c:ptCount val="1"/>
                <c:pt idx="0">
                  <c:v>RMS (m) PSAD56</c:v>
                </c:pt>
              </c:strCache>
            </c:strRef>
          </c:tx>
          <c:invertIfNegative val="0"/>
          <c:cat>
            <c:multiLvlStrRef>
              <c:f>RESUMEN!$Z$2:$AD$3</c:f>
              <c:multiLvlStrCache>
                <c:ptCount val="5"/>
                <c:lvl>
                  <c:pt idx="0">
                    <c:v>4 M</c:v>
                  </c:pt>
                  <c:pt idx="1">
                    <c:v>3 M</c:v>
                  </c:pt>
                  <c:pt idx="2">
                    <c:v>2 M</c:v>
                  </c:pt>
                  <c:pt idx="3">
                    <c:v>1.5 M</c:v>
                  </c:pt>
                  <c:pt idx="4">
                    <c:v>1 M</c:v>
                  </c:pt>
                </c:lvl>
                <c:lvl>
                  <c:pt idx="0">
                    <c:v>Helmert 3D</c:v>
                  </c:pt>
                  <c:pt idx="4">
                    <c:v>NTv2</c:v>
                  </c:pt>
                </c:lvl>
              </c:multiLvlStrCache>
            </c:multiLvlStrRef>
          </c:cat>
          <c:val>
            <c:numRef>
              <c:f>RESUMEN!$Z$8:$AD$8</c:f>
              <c:numCache>
                <c:formatCode>#,##0.00</c:formatCode>
                <c:ptCount val="5"/>
                <c:pt idx="0">
                  <c:v>1.5701175318088514</c:v>
                </c:pt>
                <c:pt idx="1">
                  <c:v>1.307522891304973</c:v>
                </c:pt>
                <c:pt idx="2">
                  <c:v>0.91889884071143446</c:v>
                </c:pt>
                <c:pt idx="3">
                  <c:v>0.68808164831844731</c:v>
                </c:pt>
                <c:pt idx="4">
                  <c:v>0.23296035046506794</c:v>
                </c:pt>
              </c:numCache>
            </c:numRef>
          </c:val>
          <c:extLst>
            <c:ext xmlns:c16="http://schemas.microsoft.com/office/drawing/2014/chart" uri="{C3380CC4-5D6E-409C-BE32-E72D297353CC}">
              <c16:uniqueId val="{00000000-F35A-46A8-97CD-1035627F377A}"/>
            </c:ext>
          </c:extLst>
        </c:ser>
        <c:ser>
          <c:idx val="2"/>
          <c:order val="1"/>
          <c:tx>
            <c:strRef>
              <c:f>RESUMEN!$A$17</c:f>
              <c:strCache>
                <c:ptCount val="1"/>
                <c:pt idx="0">
                  <c:v>RMS (m) SAD69</c:v>
                </c:pt>
              </c:strCache>
            </c:strRef>
          </c:tx>
          <c:spPr>
            <a:solidFill>
              <a:schemeClr val="accent3"/>
            </a:solidFill>
            <a:ln>
              <a:noFill/>
            </a:ln>
            <a:effectLst/>
          </c:spPr>
          <c:invertIfNegative val="0"/>
          <c:cat>
            <c:multiLvlStrRef>
              <c:f>RESUMEN!$Z$2:$AD$3</c:f>
              <c:multiLvlStrCache>
                <c:ptCount val="5"/>
                <c:lvl>
                  <c:pt idx="0">
                    <c:v>4 M</c:v>
                  </c:pt>
                  <c:pt idx="1">
                    <c:v>3 M</c:v>
                  </c:pt>
                  <c:pt idx="2">
                    <c:v>2 M</c:v>
                  </c:pt>
                  <c:pt idx="3">
                    <c:v>1.5 M</c:v>
                  </c:pt>
                  <c:pt idx="4">
                    <c:v>1 M</c:v>
                  </c:pt>
                </c:lvl>
                <c:lvl>
                  <c:pt idx="0">
                    <c:v>Helmert 3D</c:v>
                  </c:pt>
                  <c:pt idx="4">
                    <c:v>NTv2</c:v>
                  </c:pt>
                </c:lvl>
              </c:multiLvlStrCache>
            </c:multiLvlStrRef>
          </c:cat>
          <c:val>
            <c:numRef>
              <c:f>RESUMEN!$Z$17:$AD$17</c:f>
              <c:numCache>
                <c:formatCode>#,##0.00</c:formatCode>
                <c:ptCount val="5"/>
                <c:pt idx="0">
                  <c:v>1.6950124801972535</c:v>
                </c:pt>
                <c:pt idx="1">
                  <c:v>0.97387838051866971</c:v>
                </c:pt>
                <c:pt idx="2">
                  <c:v>0.92870955410442968</c:v>
                </c:pt>
                <c:pt idx="3">
                  <c:v>0.5438220674591604</c:v>
                </c:pt>
                <c:pt idx="4">
                  <c:v>0.15937751889456458</c:v>
                </c:pt>
              </c:numCache>
            </c:numRef>
          </c:val>
          <c:extLst>
            <c:ext xmlns:c16="http://schemas.microsoft.com/office/drawing/2014/chart" uri="{C3380CC4-5D6E-409C-BE32-E72D297353CC}">
              <c16:uniqueId val="{00000001-F35A-46A8-97CD-1035627F377A}"/>
            </c:ext>
          </c:extLst>
        </c:ser>
        <c:dLbls>
          <c:showLegendKey val="0"/>
          <c:showVal val="0"/>
          <c:showCatName val="0"/>
          <c:showSerName val="0"/>
          <c:showPercent val="0"/>
          <c:showBubbleSize val="0"/>
        </c:dLbls>
        <c:gapWidth val="219"/>
        <c:overlap val="-27"/>
        <c:axId val="59159312"/>
        <c:axId val="59152656"/>
      </c:barChart>
      <c:catAx>
        <c:axId val="59159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59152656"/>
        <c:crosses val="autoZero"/>
        <c:auto val="1"/>
        <c:lblAlgn val="ctr"/>
        <c:lblOffset val="100"/>
        <c:noMultiLvlLbl val="0"/>
      </c:catAx>
      <c:valAx>
        <c:axId val="5915265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en-US"/>
          </a:p>
        </c:txPr>
        <c:crossAx val="5915931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dTable>
    </c:plotArea>
    <c:legend>
      <c:legendPos val="b"/>
      <c:layout/>
      <c:overlay val="0"/>
      <c:spPr>
        <a:noFill/>
        <a:ln>
          <a:noFill/>
        </a:ln>
        <a:effectLst/>
      </c:spPr>
      <c:txPr>
        <a:bodyPr rot="0" vert="horz"/>
        <a:lstStyle/>
        <a:p>
          <a:pPr>
            <a:defRPr/>
          </a:pPr>
          <a:endParaRPr lang="en-US"/>
        </a:p>
      </c:txPr>
    </c:legend>
    <c:plotVisOnly val="1"/>
    <c:dispBlanksAs val="gap"/>
    <c:showDLblsOverMax val="0"/>
  </c:chart>
  <c:txPr>
    <a:bodyPr/>
    <a:lstStyle/>
    <a:p>
      <a:pPr>
        <a:defRPr sz="900" b="0">
          <a:latin typeface="Gill Sans MT" panose="020B0502020104020203"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Gill Sans MT" panose="020B0502020104020203" pitchFamily="34" charset="0"/>
                <a:ea typeface="+mn-ea"/>
                <a:cs typeface="+mn-cs"/>
              </a:defRPr>
            </a:pPr>
            <a:r>
              <a:rPr lang="en-US"/>
              <a:t>RMS (m) residuals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Gill Sans MT" panose="020B0502020104020203" pitchFamily="34" charset="0"/>
              <a:ea typeface="+mn-ea"/>
              <a:cs typeface="+mn-cs"/>
            </a:defRPr>
          </a:pPr>
          <a:endParaRPr lang="en-US"/>
        </a:p>
      </c:txPr>
    </c:title>
    <c:autoTitleDeleted val="0"/>
    <c:plotArea>
      <c:layout/>
      <c:barChart>
        <c:barDir val="col"/>
        <c:grouping val="clustered"/>
        <c:varyColors val="0"/>
        <c:ser>
          <c:idx val="2"/>
          <c:order val="0"/>
          <c:tx>
            <c:strRef>
              <c:f>RESUMEN!$A$8</c:f>
              <c:strCache>
                <c:ptCount val="1"/>
                <c:pt idx="0">
                  <c:v>RMS (m) PSAD56</c:v>
                </c:pt>
              </c:strCache>
            </c:strRef>
          </c:tx>
          <c:spPr>
            <a:solidFill>
              <a:srgbClr val="4F81BD"/>
            </a:solidFill>
            <a:ln>
              <a:noFill/>
            </a:ln>
            <a:effectLst/>
          </c:spPr>
          <c:invertIfNegative val="0"/>
          <c:cat>
            <c:multiLvlStrRef>
              <c:f>(RESUMEN!$B$2:$E$3,RESUMEN!$N$2:$Q$3)</c:f>
              <c:multiLvlStrCache>
                <c:ptCount val="8"/>
                <c:lvl>
                  <c:pt idx="0">
                    <c:v>3 M</c:v>
                  </c:pt>
                  <c:pt idx="1">
                    <c:v>2 M</c:v>
                  </c:pt>
                  <c:pt idx="2">
                    <c:v>1.5 M</c:v>
                  </c:pt>
                  <c:pt idx="3">
                    <c:v>1 M</c:v>
                  </c:pt>
                  <c:pt idx="4">
                    <c:v>3.6 M</c:v>
                  </c:pt>
                  <c:pt idx="5">
                    <c:v>3 M</c:v>
                  </c:pt>
                  <c:pt idx="6">
                    <c:v>2 M</c:v>
                  </c:pt>
                  <c:pt idx="7">
                    <c:v>1.5 M</c:v>
                  </c:pt>
                </c:lvl>
                <c:lvl>
                  <c:pt idx="0">
                    <c:v>Translation 2D zone 19S</c:v>
                  </c:pt>
                  <c:pt idx="4">
                    <c:v>Translation 2D zone 18S</c:v>
                  </c:pt>
                </c:lvl>
              </c:multiLvlStrCache>
            </c:multiLvlStrRef>
          </c:cat>
          <c:val>
            <c:numRef>
              <c:f>(RESUMEN!$B$8:$E$8,RESUMEN!$N$8:$Q$8)</c:f>
              <c:numCache>
                <c:formatCode>#,##0.00</c:formatCode>
                <c:ptCount val="8"/>
                <c:pt idx="0">
                  <c:v>1.1479483808531843</c:v>
                </c:pt>
                <c:pt idx="1">
                  <c:v>0.9401999286508439</c:v>
                </c:pt>
                <c:pt idx="2">
                  <c:v>0.7221498761876084</c:v>
                </c:pt>
                <c:pt idx="3">
                  <c:v>0.52337935113610667</c:v>
                </c:pt>
                <c:pt idx="4">
                  <c:v>1.9948204414808868</c:v>
                </c:pt>
                <c:pt idx="5">
                  <c:v>1.2388991380987471</c:v>
                </c:pt>
                <c:pt idx="6">
                  <c:v>1.0398771562064435</c:v>
                </c:pt>
                <c:pt idx="7">
                  <c:v>0.80079170010505396</c:v>
                </c:pt>
              </c:numCache>
            </c:numRef>
          </c:val>
          <c:extLst>
            <c:ext xmlns:c16="http://schemas.microsoft.com/office/drawing/2014/chart" uri="{C3380CC4-5D6E-409C-BE32-E72D297353CC}">
              <c16:uniqueId val="{00000000-5C28-4127-BE58-6147654A7BB7}"/>
            </c:ext>
          </c:extLst>
        </c:ser>
        <c:dLbls>
          <c:showLegendKey val="0"/>
          <c:showVal val="0"/>
          <c:showCatName val="0"/>
          <c:showSerName val="0"/>
          <c:showPercent val="0"/>
          <c:showBubbleSize val="0"/>
        </c:dLbls>
        <c:gapWidth val="219"/>
        <c:overlap val="-27"/>
        <c:axId val="59159312"/>
        <c:axId val="59152656"/>
      </c:barChart>
      <c:catAx>
        <c:axId val="59159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59152656"/>
        <c:crosses val="autoZero"/>
        <c:auto val="1"/>
        <c:lblAlgn val="ctr"/>
        <c:lblOffset val="100"/>
        <c:noMultiLvlLbl val="0"/>
      </c:catAx>
      <c:valAx>
        <c:axId val="5915265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5915931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a:latin typeface="Gill Sans MT" panose="020B0502020104020203"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ES"/>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6B5402E-2375-4619-B469-F8B4BA06B3D7}" type="datetimeFigureOut">
              <a:rPr lang="es-ES" smtClean="0"/>
              <a:t>16/10/2022</a:t>
            </a:fld>
            <a:endParaRPr lang="es-ES"/>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ES"/>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7FD44F7-CA8C-47BB-9124-A3AA01BE6309}" type="slidenum">
              <a:rPr lang="es-ES" smtClean="0"/>
              <a:t>‹Nº›</a:t>
            </a:fld>
            <a:endParaRPr lang="es-ES"/>
          </a:p>
        </p:txBody>
      </p:sp>
    </p:spTree>
    <p:extLst>
      <p:ext uri="{BB962C8B-B14F-4D97-AF65-F5344CB8AC3E}">
        <p14:creationId xmlns:p14="http://schemas.microsoft.com/office/powerpoint/2010/main" val="886854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Modificar </a:t>
            </a:r>
          </a:p>
        </p:txBody>
      </p:sp>
      <p:sp>
        <p:nvSpPr>
          <p:cNvPr id="4" name="Marcador de número de diapositiva 3"/>
          <p:cNvSpPr>
            <a:spLocks noGrp="1"/>
          </p:cNvSpPr>
          <p:nvPr>
            <p:ph type="sldNum" sz="quarter" idx="5"/>
          </p:nvPr>
        </p:nvSpPr>
        <p:spPr/>
        <p:txBody>
          <a:bodyPr/>
          <a:lstStyle/>
          <a:p>
            <a:fld id="{27FD44F7-CA8C-47BB-9124-A3AA01BE6309}" type="slidenum">
              <a:rPr lang="es-ES" smtClean="0"/>
              <a:t>2</a:t>
            </a:fld>
            <a:endParaRPr lang="es-ES" dirty="0"/>
          </a:p>
        </p:txBody>
      </p:sp>
    </p:spTree>
    <p:extLst>
      <p:ext uri="{BB962C8B-B14F-4D97-AF65-F5344CB8AC3E}">
        <p14:creationId xmlns:p14="http://schemas.microsoft.com/office/powerpoint/2010/main" val="1468917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a:t>
            </a:r>
          </a:p>
        </p:txBody>
      </p:sp>
      <p:sp>
        <p:nvSpPr>
          <p:cNvPr id="4" name="Marcador de número de diapositiva 3"/>
          <p:cNvSpPr>
            <a:spLocks noGrp="1"/>
          </p:cNvSpPr>
          <p:nvPr>
            <p:ph type="sldNum" sz="quarter" idx="5"/>
          </p:nvPr>
        </p:nvSpPr>
        <p:spPr/>
        <p:txBody>
          <a:bodyPr/>
          <a:lstStyle/>
          <a:p>
            <a:fld id="{27FD44F7-CA8C-47BB-9124-A3AA01BE6309}" type="slidenum">
              <a:rPr lang="es-ES" smtClean="0"/>
              <a:t>11</a:t>
            </a:fld>
            <a:endParaRPr lang="es-ES"/>
          </a:p>
        </p:txBody>
      </p:sp>
    </p:spTree>
    <p:extLst>
      <p:ext uri="{BB962C8B-B14F-4D97-AF65-F5344CB8AC3E}">
        <p14:creationId xmlns:p14="http://schemas.microsoft.com/office/powerpoint/2010/main" val="4011372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a:t>
            </a:r>
          </a:p>
        </p:txBody>
      </p:sp>
      <p:sp>
        <p:nvSpPr>
          <p:cNvPr id="4" name="Marcador de número de diapositiva 3"/>
          <p:cNvSpPr>
            <a:spLocks noGrp="1"/>
          </p:cNvSpPr>
          <p:nvPr>
            <p:ph type="sldNum" sz="quarter" idx="5"/>
          </p:nvPr>
        </p:nvSpPr>
        <p:spPr/>
        <p:txBody>
          <a:bodyPr/>
          <a:lstStyle/>
          <a:p>
            <a:fld id="{27FD44F7-CA8C-47BB-9124-A3AA01BE6309}" type="slidenum">
              <a:rPr lang="es-ES" smtClean="0"/>
              <a:t>12</a:t>
            </a:fld>
            <a:endParaRPr lang="es-ES"/>
          </a:p>
        </p:txBody>
      </p:sp>
    </p:spTree>
    <p:extLst>
      <p:ext uri="{BB962C8B-B14F-4D97-AF65-F5344CB8AC3E}">
        <p14:creationId xmlns:p14="http://schemas.microsoft.com/office/powerpoint/2010/main" val="348149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a:t>
            </a:r>
          </a:p>
        </p:txBody>
      </p:sp>
      <p:sp>
        <p:nvSpPr>
          <p:cNvPr id="4" name="Marcador de número de diapositiva 3"/>
          <p:cNvSpPr>
            <a:spLocks noGrp="1"/>
          </p:cNvSpPr>
          <p:nvPr>
            <p:ph type="sldNum" sz="quarter" idx="5"/>
          </p:nvPr>
        </p:nvSpPr>
        <p:spPr/>
        <p:txBody>
          <a:bodyPr/>
          <a:lstStyle/>
          <a:p>
            <a:fld id="{27FD44F7-CA8C-47BB-9124-A3AA01BE6309}" type="slidenum">
              <a:rPr lang="es-ES" smtClean="0"/>
              <a:t>13</a:t>
            </a:fld>
            <a:endParaRPr lang="es-ES"/>
          </a:p>
        </p:txBody>
      </p:sp>
    </p:spTree>
    <p:extLst>
      <p:ext uri="{BB962C8B-B14F-4D97-AF65-F5344CB8AC3E}">
        <p14:creationId xmlns:p14="http://schemas.microsoft.com/office/powerpoint/2010/main" val="3985345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Modificar </a:t>
            </a:r>
          </a:p>
        </p:txBody>
      </p:sp>
      <p:sp>
        <p:nvSpPr>
          <p:cNvPr id="4" name="Marcador de número de diapositiva 3"/>
          <p:cNvSpPr>
            <a:spLocks noGrp="1"/>
          </p:cNvSpPr>
          <p:nvPr>
            <p:ph type="sldNum" sz="quarter" idx="5"/>
          </p:nvPr>
        </p:nvSpPr>
        <p:spPr/>
        <p:txBody>
          <a:bodyPr/>
          <a:lstStyle/>
          <a:p>
            <a:fld id="{27FD44F7-CA8C-47BB-9124-A3AA01BE6309}" type="slidenum">
              <a:rPr lang="es-ES" smtClean="0"/>
              <a:t>3</a:t>
            </a:fld>
            <a:endParaRPr lang="es-ES" dirty="0"/>
          </a:p>
        </p:txBody>
      </p:sp>
    </p:spTree>
    <p:extLst>
      <p:ext uri="{BB962C8B-B14F-4D97-AF65-F5344CB8AC3E}">
        <p14:creationId xmlns:p14="http://schemas.microsoft.com/office/powerpoint/2010/main" val="1178395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Modificar </a:t>
            </a:r>
          </a:p>
        </p:txBody>
      </p:sp>
      <p:sp>
        <p:nvSpPr>
          <p:cNvPr id="4" name="Marcador de número de diapositiva 3"/>
          <p:cNvSpPr>
            <a:spLocks noGrp="1"/>
          </p:cNvSpPr>
          <p:nvPr>
            <p:ph type="sldNum" sz="quarter" idx="5"/>
          </p:nvPr>
        </p:nvSpPr>
        <p:spPr/>
        <p:txBody>
          <a:bodyPr/>
          <a:lstStyle/>
          <a:p>
            <a:fld id="{27FD44F7-CA8C-47BB-9124-A3AA01BE6309}" type="slidenum">
              <a:rPr lang="es-ES" smtClean="0"/>
              <a:t>4</a:t>
            </a:fld>
            <a:endParaRPr lang="es-ES" dirty="0"/>
          </a:p>
        </p:txBody>
      </p:sp>
    </p:spTree>
    <p:extLst>
      <p:ext uri="{BB962C8B-B14F-4D97-AF65-F5344CB8AC3E}">
        <p14:creationId xmlns:p14="http://schemas.microsoft.com/office/powerpoint/2010/main" val="3871376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Modificar </a:t>
            </a:r>
          </a:p>
        </p:txBody>
      </p:sp>
      <p:sp>
        <p:nvSpPr>
          <p:cNvPr id="4" name="Marcador de número de diapositiva 3"/>
          <p:cNvSpPr>
            <a:spLocks noGrp="1"/>
          </p:cNvSpPr>
          <p:nvPr>
            <p:ph type="sldNum" sz="quarter" idx="5"/>
          </p:nvPr>
        </p:nvSpPr>
        <p:spPr/>
        <p:txBody>
          <a:bodyPr/>
          <a:lstStyle/>
          <a:p>
            <a:fld id="{27FD44F7-CA8C-47BB-9124-A3AA01BE6309}" type="slidenum">
              <a:rPr lang="es-ES" smtClean="0"/>
              <a:t>5</a:t>
            </a:fld>
            <a:endParaRPr lang="es-ES" dirty="0"/>
          </a:p>
        </p:txBody>
      </p:sp>
    </p:spTree>
    <p:extLst>
      <p:ext uri="{BB962C8B-B14F-4D97-AF65-F5344CB8AC3E}">
        <p14:creationId xmlns:p14="http://schemas.microsoft.com/office/powerpoint/2010/main" val="2145510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Modificar </a:t>
            </a:r>
          </a:p>
        </p:txBody>
      </p:sp>
      <p:sp>
        <p:nvSpPr>
          <p:cNvPr id="4" name="Marcador de número de diapositiva 3"/>
          <p:cNvSpPr>
            <a:spLocks noGrp="1"/>
          </p:cNvSpPr>
          <p:nvPr>
            <p:ph type="sldNum" sz="quarter" idx="5"/>
          </p:nvPr>
        </p:nvSpPr>
        <p:spPr/>
        <p:txBody>
          <a:bodyPr/>
          <a:lstStyle/>
          <a:p>
            <a:fld id="{27FD44F7-CA8C-47BB-9124-A3AA01BE6309}" type="slidenum">
              <a:rPr lang="es-ES" smtClean="0"/>
              <a:t>6</a:t>
            </a:fld>
            <a:endParaRPr lang="es-ES" dirty="0"/>
          </a:p>
        </p:txBody>
      </p:sp>
    </p:spTree>
    <p:extLst>
      <p:ext uri="{BB962C8B-B14F-4D97-AF65-F5344CB8AC3E}">
        <p14:creationId xmlns:p14="http://schemas.microsoft.com/office/powerpoint/2010/main" val="1160069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Modificar </a:t>
            </a:r>
          </a:p>
        </p:txBody>
      </p:sp>
      <p:sp>
        <p:nvSpPr>
          <p:cNvPr id="4" name="Marcador de número de diapositiva 3"/>
          <p:cNvSpPr>
            <a:spLocks noGrp="1"/>
          </p:cNvSpPr>
          <p:nvPr>
            <p:ph type="sldNum" sz="quarter" idx="5"/>
          </p:nvPr>
        </p:nvSpPr>
        <p:spPr/>
        <p:txBody>
          <a:bodyPr/>
          <a:lstStyle/>
          <a:p>
            <a:fld id="{27FD44F7-CA8C-47BB-9124-A3AA01BE6309}" type="slidenum">
              <a:rPr lang="es-ES" smtClean="0"/>
              <a:t>7</a:t>
            </a:fld>
            <a:endParaRPr lang="es-ES" dirty="0"/>
          </a:p>
        </p:txBody>
      </p:sp>
    </p:spTree>
    <p:extLst>
      <p:ext uri="{BB962C8B-B14F-4D97-AF65-F5344CB8AC3E}">
        <p14:creationId xmlns:p14="http://schemas.microsoft.com/office/powerpoint/2010/main" val="3957461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a:t>
            </a:r>
          </a:p>
        </p:txBody>
      </p:sp>
      <p:sp>
        <p:nvSpPr>
          <p:cNvPr id="4" name="Marcador de número de diapositiva 3"/>
          <p:cNvSpPr>
            <a:spLocks noGrp="1"/>
          </p:cNvSpPr>
          <p:nvPr>
            <p:ph type="sldNum" sz="quarter" idx="5"/>
          </p:nvPr>
        </p:nvSpPr>
        <p:spPr/>
        <p:txBody>
          <a:bodyPr/>
          <a:lstStyle/>
          <a:p>
            <a:fld id="{27FD44F7-CA8C-47BB-9124-A3AA01BE6309}" type="slidenum">
              <a:rPr lang="es-ES" smtClean="0"/>
              <a:t>8</a:t>
            </a:fld>
            <a:endParaRPr lang="es-ES"/>
          </a:p>
        </p:txBody>
      </p:sp>
    </p:spTree>
    <p:extLst>
      <p:ext uri="{BB962C8B-B14F-4D97-AF65-F5344CB8AC3E}">
        <p14:creationId xmlns:p14="http://schemas.microsoft.com/office/powerpoint/2010/main" val="2249238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solidFill>
                  <a:srgbClr val="1C2C8C"/>
                </a:solidFill>
                <a:latin typeface="Gill Sans MT" panose="020B0502020104020203" pitchFamily="34" charset="0"/>
              </a:rPr>
              <a:t>The above opens the line of research to study displacements instead of the time series themselves [14], something that we are currently researching.</a:t>
            </a:r>
            <a:endParaRPr lang="es-ES" dirty="0"/>
          </a:p>
        </p:txBody>
      </p:sp>
      <p:sp>
        <p:nvSpPr>
          <p:cNvPr id="4" name="Marcador de número de diapositiva 3"/>
          <p:cNvSpPr>
            <a:spLocks noGrp="1"/>
          </p:cNvSpPr>
          <p:nvPr>
            <p:ph type="sldNum" sz="quarter" idx="5"/>
          </p:nvPr>
        </p:nvSpPr>
        <p:spPr/>
        <p:txBody>
          <a:bodyPr/>
          <a:lstStyle/>
          <a:p>
            <a:fld id="{27FD44F7-CA8C-47BB-9124-A3AA01BE6309}" type="slidenum">
              <a:rPr lang="es-ES" smtClean="0"/>
              <a:t>9</a:t>
            </a:fld>
            <a:endParaRPr lang="es-ES"/>
          </a:p>
        </p:txBody>
      </p:sp>
    </p:spTree>
    <p:extLst>
      <p:ext uri="{BB962C8B-B14F-4D97-AF65-F5344CB8AC3E}">
        <p14:creationId xmlns:p14="http://schemas.microsoft.com/office/powerpoint/2010/main" val="1426171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a:t>
            </a:r>
          </a:p>
        </p:txBody>
      </p:sp>
      <p:sp>
        <p:nvSpPr>
          <p:cNvPr id="4" name="Marcador de número de diapositiva 3"/>
          <p:cNvSpPr>
            <a:spLocks noGrp="1"/>
          </p:cNvSpPr>
          <p:nvPr>
            <p:ph type="sldNum" sz="quarter" idx="5"/>
          </p:nvPr>
        </p:nvSpPr>
        <p:spPr/>
        <p:txBody>
          <a:bodyPr/>
          <a:lstStyle/>
          <a:p>
            <a:fld id="{27FD44F7-CA8C-47BB-9124-A3AA01BE6309}" type="slidenum">
              <a:rPr lang="es-ES" smtClean="0"/>
              <a:t>10</a:t>
            </a:fld>
            <a:endParaRPr lang="es-ES"/>
          </a:p>
        </p:txBody>
      </p:sp>
    </p:spTree>
    <p:extLst>
      <p:ext uri="{BB962C8B-B14F-4D97-AF65-F5344CB8AC3E}">
        <p14:creationId xmlns:p14="http://schemas.microsoft.com/office/powerpoint/2010/main" val="740776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s-ES_tradnl"/>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5338343E-C0CA-4158-89F7-BFFADBBB1ECF}" type="datetime1">
              <a:rPr lang="en-US" altLang="en-US" smtClean="0"/>
              <a:t>10/16/2022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3527F9B-CE56-4C90-A571-D2AADAD5F7FB}" type="slidenum">
              <a:rPr lang="en-US" altLang="en-US"/>
              <a:pPr/>
              <a:t>‹Nº›</a:t>
            </a:fld>
            <a:endParaRPr lang="en-US" altLang="en-US"/>
          </a:p>
        </p:txBody>
      </p:sp>
    </p:spTree>
    <p:extLst>
      <p:ext uri="{BB962C8B-B14F-4D97-AF65-F5344CB8AC3E}">
        <p14:creationId xmlns:p14="http://schemas.microsoft.com/office/powerpoint/2010/main" val="1319496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lvl1pPr>
              <a:defRPr/>
            </a:lvl1pPr>
          </a:lstStyle>
          <a:p>
            <a:fld id="{31EF2362-735D-4F16-8588-6396765F8845}" type="datetime1">
              <a:rPr lang="en-US" altLang="en-US" smtClean="0"/>
              <a:t>10/16/2022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7290255-DDD6-4487-AC52-78E389D21BAD}" type="slidenum">
              <a:rPr lang="en-US" altLang="en-US"/>
              <a:pPr/>
              <a:t>‹Nº›</a:t>
            </a:fld>
            <a:endParaRPr lang="en-US" altLang="en-US"/>
          </a:p>
        </p:txBody>
      </p:sp>
    </p:spTree>
    <p:extLst>
      <p:ext uri="{BB962C8B-B14F-4D97-AF65-F5344CB8AC3E}">
        <p14:creationId xmlns:p14="http://schemas.microsoft.com/office/powerpoint/2010/main" val="4285835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s-ES_tradnl"/>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lvl1pPr>
              <a:defRPr/>
            </a:lvl1pPr>
          </a:lstStyle>
          <a:p>
            <a:fld id="{CB969FB6-18CD-48DD-A930-34E8A527D8C3}" type="datetime1">
              <a:rPr lang="en-US" altLang="en-US" smtClean="0"/>
              <a:t>10/16/2022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0E23A7E-6463-42AA-8E2F-42162E752B0B}" type="slidenum">
              <a:rPr lang="en-US" altLang="en-US"/>
              <a:pPr/>
              <a:t>‹Nº›</a:t>
            </a:fld>
            <a:endParaRPr lang="en-US" altLang="en-US"/>
          </a:p>
        </p:txBody>
      </p:sp>
    </p:spTree>
    <p:extLst>
      <p:ext uri="{BB962C8B-B14F-4D97-AF65-F5344CB8AC3E}">
        <p14:creationId xmlns:p14="http://schemas.microsoft.com/office/powerpoint/2010/main" val="3707058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Content Placeholder 2"/>
          <p:cNvSpPr>
            <a:spLocks noGrp="1"/>
          </p:cNvSpPr>
          <p:nvPr>
            <p:ph idx="1"/>
          </p:nvPr>
        </p:nvSpPr>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Date Placeholder 3"/>
          <p:cNvSpPr>
            <a:spLocks noGrp="1"/>
          </p:cNvSpPr>
          <p:nvPr>
            <p:ph type="dt" sz="half" idx="10"/>
          </p:nvPr>
        </p:nvSpPr>
        <p:spPr/>
        <p:txBody>
          <a:bodyPr/>
          <a:lstStyle>
            <a:lvl1pPr>
              <a:defRPr/>
            </a:lvl1pPr>
          </a:lstStyle>
          <a:p>
            <a:fld id="{78845EFB-7331-49D7-B39A-5FBB20CC4D7E}" type="datetime1">
              <a:rPr lang="en-US" altLang="en-US" smtClean="0"/>
              <a:t>10/16/2022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90AE7F0-747A-40FA-9892-8014DEF0179F}" type="slidenum">
              <a:rPr lang="en-US" altLang="en-US"/>
              <a:pPr/>
              <a:t>‹Nº›</a:t>
            </a:fld>
            <a:endParaRPr lang="en-US" altLang="en-US"/>
          </a:p>
        </p:txBody>
      </p:sp>
    </p:spTree>
    <p:extLst>
      <p:ext uri="{BB962C8B-B14F-4D97-AF65-F5344CB8AC3E}">
        <p14:creationId xmlns:p14="http://schemas.microsoft.com/office/powerpoint/2010/main" val="1554855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s-ES_tradnl"/>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Click to edit Master text styles</a:t>
            </a:r>
          </a:p>
        </p:txBody>
      </p:sp>
      <p:sp>
        <p:nvSpPr>
          <p:cNvPr id="4" name="Date Placeholder 3"/>
          <p:cNvSpPr>
            <a:spLocks noGrp="1"/>
          </p:cNvSpPr>
          <p:nvPr>
            <p:ph type="dt" sz="half" idx="10"/>
          </p:nvPr>
        </p:nvSpPr>
        <p:spPr/>
        <p:txBody>
          <a:bodyPr/>
          <a:lstStyle>
            <a:lvl1pPr>
              <a:defRPr/>
            </a:lvl1pPr>
          </a:lstStyle>
          <a:p>
            <a:fld id="{A2DAF783-4B44-429C-83C7-F11B543D93FD}" type="datetime1">
              <a:rPr lang="en-US" altLang="en-US" smtClean="0"/>
              <a:t>10/16/2022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2F93ACD-0522-44F5-99BC-5AEA0727D421}" type="slidenum">
              <a:rPr lang="en-US" altLang="en-US"/>
              <a:pPr/>
              <a:t>‹Nº›</a:t>
            </a:fld>
            <a:endParaRPr lang="en-US" altLang="en-US"/>
          </a:p>
        </p:txBody>
      </p:sp>
    </p:spTree>
    <p:extLst>
      <p:ext uri="{BB962C8B-B14F-4D97-AF65-F5344CB8AC3E}">
        <p14:creationId xmlns:p14="http://schemas.microsoft.com/office/powerpoint/2010/main" val="2904567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5" name="Date Placeholder 3"/>
          <p:cNvSpPr>
            <a:spLocks noGrp="1"/>
          </p:cNvSpPr>
          <p:nvPr>
            <p:ph type="dt" sz="half" idx="10"/>
          </p:nvPr>
        </p:nvSpPr>
        <p:spPr/>
        <p:txBody>
          <a:bodyPr/>
          <a:lstStyle>
            <a:lvl1pPr>
              <a:defRPr/>
            </a:lvl1pPr>
          </a:lstStyle>
          <a:p>
            <a:fld id="{777A8945-27EC-45E4-ADCD-74F55220AC3D}" type="datetime1">
              <a:rPr lang="en-US" altLang="en-US" smtClean="0"/>
              <a:t>10/16/2022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EA29628-7FF1-41CF-86FA-E672BD5BF596}" type="slidenum">
              <a:rPr lang="en-US" altLang="en-US"/>
              <a:pPr/>
              <a:t>‹Nº›</a:t>
            </a:fld>
            <a:endParaRPr lang="en-US" altLang="en-US"/>
          </a:p>
        </p:txBody>
      </p:sp>
    </p:spTree>
    <p:extLst>
      <p:ext uri="{BB962C8B-B14F-4D97-AF65-F5344CB8AC3E}">
        <p14:creationId xmlns:p14="http://schemas.microsoft.com/office/powerpoint/2010/main" val="2404519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7" name="Date Placeholder 3"/>
          <p:cNvSpPr>
            <a:spLocks noGrp="1"/>
          </p:cNvSpPr>
          <p:nvPr>
            <p:ph type="dt" sz="half" idx="10"/>
          </p:nvPr>
        </p:nvSpPr>
        <p:spPr/>
        <p:txBody>
          <a:bodyPr/>
          <a:lstStyle>
            <a:lvl1pPr>
              <a:defRPr/>
            </a:lvl1pPr>
          </a:lstStyle>
          <a:p>
            <a:fld id="{870B3215-2755-4F52-BB00-C47D23665CEC}" type="datetime1">
              <a:rPr lang="en-US" altLang="en-US" smtClean="0"/>
              <a:t>10/16/2022</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FF355F58-CADC-494D-B4C5-64A81832C1A9}" type="slidenum">
              <a:rPr lang="en-US" altLang="en-US"/>
              <a:pPr/>
              <a:t>‹Nº›</a:t>
            </a:fld>
            <a:endParaRPr lang="en-US" altLang="en-US"/>
          </a:p>
        </p:txBody>
      </p:sp>
    </p:spTree>
    <p:extLst>
      <p:ext uri="{BB962C8B-B14F-4D97-AF65-F5344CB8AC3E}">
        <p14:creationId xmlns:p14="http://schemas.microsoft.com/office/powerpoint/2010/main" val="2242074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Click to edit Master title style</a:t>
            </a:r>
            <a:endParaRPr lang="en-US"/>
          </a:p>
        </p:txBody>
      </p:sp>
      <p:sp>
        <p:nvSpPr>
          <p:cNvPr id="3" name="Date Placeholder 3"/>
          <p:cNvSpPr>
            <a:spLocks noGrp="1"/>
          </p:cNvSpPr>
          <p:nvPr>
            <p:ph type="dt" sz="half" idx="10"/>
          </p:nvPr>
        </p:nvSpPr>
        <p:spPr/>
        <p:txBody>
          <a:bodyPr/>
          <a:lstStyle>
            <a:lvl1pPr>
              <a:defRPr/>
            </a:lvl1pPr>
          </a:lstStyle>
          <a:p>
            <a:fld id="{57D87104-A96A-4491-8E0D-B5F6120AF560}" type="datetime1">
              <a:rPr lang="en-US" altLang="en-US" smtClean="0"/>
              <a:t>10/16/2022</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840FF0D8-ADEE-467B-A26B-44B202909235}" type="slidenum">
              <a:rPr lang="en-US" altLang="en-US"/>
              <a:pPr/>
              <a:t>‹Nº›</a:t>
            </a:fld>
            <a:endParaRPr lang="en-US" altLang="en-US"/>
          </a:p>
        </p:txBody>
      </p:sp>
    </p:spTree>
    <p:extLst>
      <p:ext uri="{BB962C8B-B14F-4D97-AF65-F5344CB8AC3E}">
        <p14:creationId xmlns:p14="http://schemas.microsoft.com/office/powerpoint/2010/main" val="4062079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3A7FC2-26F6-4D6F-A583-DB62462B0691}" type="datetime1">
              <a:rPr lang="en-US" altLang="en-US" smtClean="0"/>
              <a:t>10/16/2022</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AE50C5B3-623A-4B9C-B28D-00E14F95CAC1}" type="slidenum">
              <a:rPr lang="en-US" altLang="en-US"/>
              <a:pPr/>
              <a:t>‹Nº›</a:t>
            </a:fld>
            <a:endParaRPr lang="en-US" altLang="en-US"/>
          </a:p>
        </p:txBody>
      </p:sp>
    </p:spTree>
    <p:extLst>
      <p:ext uri="{BB962C8B-B14F-4D97-AF65-F5344CB8AC3E}">
        <p14:creationId xmlns:p14="http://schemas.microsoft.com/office/powerpoint/2010/main" val="1923259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s-ES_tradnl"/>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3"/>
          <p:cNvSpPr>
            <a:spLocks noGrp="1"/>
          </p:cNvSpPr>
          <p:nvPr>
            <p:ph type="dt" sz="half" idx="10"/>
          </p:nvPr>
        </p:nvSpPr>
        <p:spPr/>
        <p:txBody>
          <a:bodyPr/>
          <a:lstStyle>
            <a:lvl1pPr>
              <a:defRPr/>
            </a:lvl1pPr>
          </a:lstStyle>
          <a:p>
            <a:fld id="{903474BC-F401-42EC-9C15-055BA168A292}" type="datetime1">
              <a:rPr lang="en-US" altLang="en-US" smtClean="0"/>
              <a:t>10/16/2022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C627E19-E1FF-452E-A799-5E60E17A7D1D}" type="slidenum">
              <a:rPr lang="en-US" altLang="en-US"/>
              <a:pPr/>
              <a:t>‹Nº›</a:t>
            </a:fld>
            <a:endParaRPr lang="en-US" altLang="en-US"/>
          </a:p>
        </p:txBody>
      </p:sp>
    </p:spTree>
    <p:extLst>
      <p:ext uri="{BB962C8B-B14F-4D97-AF65-F5344CB8AC3E}">
        <p14:creationId xmlns:p14="http://schemas.microsoft.com/office/powerpoint/2010/main" val="3734486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s-ES_tradnl"/>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Click to edit Master text styles</a:t>
            </a:r>
          </a:p>
        </p:txBody>
      </p:sp>
      <p:sp>
        <p:nvSpPr>
          <p:cNvPr id="5" name="Date Placeholder 3"/>
          <p:cNvSpPr>
            <a:spLocks noGrp="1"/>
          </p:cNvSpPr>
          <p:nvPr>
            <p:ph type="dt" sz="half" idx="10"/>
          </p:nvPr>
        </p:nvSpPr>
        <p:spPr/>
        <p:txBody>
          <a:bodyPr/>
          <a:lstStyle>
            <a:lvl1pPr>
              <a:defRPr/>
            </a:lvl1pPr>
          </a:lstStyle>
          <a:p>
            <a:fld id="{6C1571D6-D0A6-4C82-BE1C-1304E67F7A12}" type="datetime1">
              <a:rPr lang="en-US" altLang="en-US" smtClean="0"/>
              <a:t>10/16/2022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F1B68A4-5C02-4A43-BBC9-28908EACC91A}" type="slidenum">
              <a:rPr lang="en-US" altLang="en-US"/>
              <a:pPr/>
              <a:t>‹Nº›</a:t>
            </a:fld>
            <a:endParaRPr lang="en-US" altLang="en-US"/>
          </a:p>
        </p:txBody>
      </p:sp>
    </p:spTree>
    <p:extLst>
      <p:ext uri="{BB962C8B-B14F-4D97-AF65-F5344CB8AC3E}">
        <p14:creationId xmlns:p14="http://schemas.microsoft.com/office/powerpoint/2010/main" val="1639919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NUL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n-US"/>
              <a:t>Click to edit Master text styles</a:t>
            </a:r>
          </a:p>
          <a:p>
            <a:pPr lvl="1"/>
            <a:r>
              <a:rPr lang="es-ES_tradnl" altLang="en-US"/>
              <a:t>Second level</a:t>
            </a:r>
          </a:p>
          <a:p>
            <a:pPr lvl="2"/>
            <a:r>
              <a:rPr lang="es-ES_tradnl" altLang="en-US"/>
              <a:t>Third level</a:t>
            </a:r>
          </a:p>
          <a:p>
            <a:pPr lvl="3"/>
            <a:r>
              <a:rPr lang="es-ES_tradnl" altLang="en-US"/>
              <a:t>Fourth level</a:t>
            </a:r>
          </a:p>
          <a:p>
            <a:pPr lvl="4"/>
            <a:r>
              <a:rPr lang="es-ES_tradnl" altLang="en-US"/>
              <a:t>Fifth level</a:t>
            </a:r>
            <a:endParaRPr lang="en-US"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EFCAD793-3DC8-4E5C-A913-124F0115BBFC}" type="datetime1">
              <a:rPr lang="en-US" altLang="en-US" smtClean="0"/>
              <a:t>10/16/2022</a:t>
            </a:fld>
            <a:endParaRPr lang="en-US" alt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77FAF9A-64F2-4A60-A621-FAFF66ADA5FE}" type="slidenum">
              <a:rPr lang="en-US" altLang="en-US"/>
              <a:pPr/>
              <a:t>‹Nº›</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iag-aig.org/" TargetMode="External"/><Relationship Id="rId4" Type="http://schemas.openxmlformats.org/officeDocument/2006/relationships/hyperlink" Target="https://com1.iag-aig.org/" TargetMode="Externa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29.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6.jpeg"/><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hyperlink" Target="https://community.trimble.com/HigherLogic/System/DownloadDocumentFile.ashx?DocumentFileKey=5637ab94-336e-42c5-a702-499d16184872&amp;forceDialog=0"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35.png"/><Relationship Id="rId5" Type="http://schemas.openxmlformats.org/officeDocument/2006/relationships/image" Target="../media/image33.png"/><Relationship Id="rId10" Type="http://schemas.openxmlformats.org/officeDocument/2006/relationships/hyperlink" Target="https://sirgas.ipgh.org/docs/Boletines/Bol09/06_Maturana_Chile.pdf" TargetMode="External"/><Relationship Id="rId4" Type="http://schemas.openxmlformats.org/officeDocument/2006/relationships/image" Target="../media/image32.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1.png"/><Relationship Id="rId7"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researchgate.net/publication/343101833"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5.pn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5.png"/><Relationship Id="rId5" Type="http://schemas.openxmlformats.org/officeDocument/2006/relationships/image" Target="../media/image12.png"/><Relationship Id="rId10"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19.svg"/><Relationship Id="rId12"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19.jpeg"/><Relationship Id="rId5" Type="http://schemas.openxmlformats.org/officeDocument/2006/relationships/image" Target="../media/image17.svg"/><Relationship Id="rId15" Type="http://schemas.openxmlformats.org/officeDocument/2006/relationships/image" Target="../media/image20.png"/><Relationship Id="rId10" Type="http://schemas.openxmlformats.org/officeDocument/2006/relationships/image" Target="../media/image18.jpeg"/><Relationship Id="rId4" Type="http://schemas.openxmlformats.org/officeDocument/2006/relationships/image" Target="../media/image16.png"/><Relationship Id="rId9" Type="http://schemas.openxmlformats.org/officeDocument/2006/relationships/image" Target="../media/image10.png"/><Relationship Id="rId1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hyperlink" Target="https://www.revistaterraaustralis.cl/index.php/rgch/article/view/9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4.png"/><Relationship Id="rId10" Type="http://schemas.openxmlformats.org/officeDocument/2006/relationships/chart" Target="../charts/chart2.xml"/><Relationship Id="rId4" Type="http://schemas.openxmlformats.org/officeDocument/2006/relationships/hyperlink" Target="http://www.bernese.unibe.ch/docs/DOCU52.pdf" TargetMode="External"/><Relationship Id="rId9" Type="http://schemas.openxmlformats.org/officeDocument/2006/relationships/chart" Target="../charts/chart1.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6.png"/><Relationship Id="rId5" Type="http://schemas.openxmlformats.org/officeDocument/2006/relationships/hyperlink" Target="https://doi.org/10.1007/s00190-020-01413-4" TargetMode="External"/><Relationship Id="rId10" Type="http://schemas.openxmlformats.org/officeDocument/2006/relationships/image" Target="../media/image5.png"/><Relationship Id="rId4" Type="http://schemas.openxmlformats.org/officeDocument/2006/relationships/hyperlink" Target="https://doi.org/10.1007/1345_2020_91" TargetMode="External"/><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upo 18"/>
          <p:cNvGrpSpPr/>
          <p:nvPr/>
        </p:nvGrpSpPr>
        <p:grpSpPr>
          <a:xfrm>
            <a:off x="0" y="0"/>
            <a:ext cx="12217400" cy="6858001"/>
            <a:chOff x="0" y="0"/>
            <a:chExt cx="12217400" cy="6858001"/>
          </a:xfrm>
        </p:grpSpPr>
        <p:cxnSp>
          <p:nvCxnSpPr>
            <p:cNvPr id="6" name="Conector recto 5"/>
            <p:cNvCxnSpPr/>
            <p:nvPr/>
          </p:nvCxnSpPr>
          <p:spPr>
            <a:xfrm flipV="1">
              <a:off x="0" y="434500"/>
              <a:ext cx="12192000" cy="1"/>
            </a:xfrm>
            <a:prstGeom prst="line">
              <a:avLst/>
            </a:prstGeom>
            <a:ln w="889000">
              <a:solidFill>
                <a:srgbClr val="B1B1B1"/>
              </a:solidFill>
            </a:ln>
          </p:spPr>
          <p:style>
            <a:lnRef idx="1">
              <a:schemeClr val="accent2"/>
            </a:lnRef>
            <a:fillRef idx="0">
              <a:schemeClr val="accent2"/>
            </a:fillRef>
            <a:effectRef idx="0">
              <a:schemeClr val="accent2"/>
            </a:effectRef>
            <a:fontRef idx="minor">
              <a:schemeClr val="tx1"/>
            </a:fontRef>
          </p:style>
        </p:cxnSp>
        <p:cxnSp>
          <p:nvCxnSpPr>
            <p:cNvPr id="7" name="Conector recto 6"/>
            <p:cNvCxnSpPr/>
            <p:nvPr/>
          </p:nvCxnSpPr>
          <p:spPr>
            <a:xfrm flipV="1">
              <a:off x="12172544" y="0"/>
              <a:ext cx="0" cy="6858001"/>
            </a:xfrm>
            <a:prstGeom prst="line">
              <a:avLst/>
            </a:prstGeom>
            <a:ln w="88900">
              <a:solidFill>
                <a:srgbClr val="002F6C"/>
              </a:solidFill>
            </a:ln>
          </p:spPr>
          <p:style>
            <a:lnRef idx="1">
              <a:schemeClr val="accent2"/>
            </a:lnRef>
            <a:fillRef idx="0">
              <a:schemeClr val="accent2"/>
            </a:fillRef>
            <a:effectRef idx="0">
              <a:schemeClr val="accent2"/>
            </a:effectRef>
            <a:fontRef idx="minor">
              <a:schemeClr val="tx1"/>
            </a:fontRef>
          </p:style>
        </p:cxnSp>
        <p:cxnSp>
          <p:nvCxnSpPr>
            <p:cNvPr id="3" name="Conector recto 2"/>
            <p:cNvCxnSpPr/>
            <p:nvPr/>
          </p:nvCxnSpPr>
          <p:spPr>
            <a:xfrm>
              <a:off x="0" y="6819092"/>
              <a:ext cx="12217400" cy="0"/>
            </a:xfrm>
            <a:prstGeom prst="line">
              <a:avLst/>
            </a:prstGeom>
            <a:ln w="82550">
              <a:solidFill>
                <a:srgbClr val="EA7600"/>
              </a:solidFill>
            </a:ln>
          </p:spPr>
          <p:style>
            <a:lnRef idx="1">
              <a:schemeClr val="accent2"/>
            </a:lnRef>
            <a:fillRef idx="0">
              <a:schemeClr val="accent2"/>
            </a:fillRef>
            <a:effectRef idx="0">
              <a:schemeClr val="accent2"/>
            </a:effectRef>
            <a:fontRef idx="minor">
              <a:schemeClr val="tx1"/>
            </a:fontRef>
          </p:style>
        </p:cxnSp>
      </p:grpSp>
      <p:sp>
        <p:nvSpPr>
          <p:cNvPr id="21" name="CuadroTexto 20"/>
          <p:cNvSpPr txBox="1"/>
          <p:nvPr/>
        </p:nvSpPr>
        <p:spPr>
          <a:xfrm>
            <a:off x="-32391" y="4370953"/>
            <a:ext cx="12127688" cy="1528624"/>
          </a:xfrm>
          <a:prstGeom prst="rect">
            <a:avLst/>
          </a:prstGeom>
          <a:noFill/>
        </p:spPr>
        <p:txBody>
          <a:bodyPr wrap="square" rtlCol="0">
            <a:spAutoFit/>
          </a:bodyPr>
          <a:lstStyle/>
          <a:p>
            <a:pPr algn="ctr"/>
            <a:r>
              <a:rPr lang="en-US" sz="1400" u="sng" dirty="0">
                <a:solidFill>
                  <a:srgbClr val="B1B1B1"/>
                </a:solidFill>
                <a:latin typeface="Gill Sans MT" panose="020B0502020104020203" pitchFamily="34" charset="0"/>
              </a:rPr>
              <a:t>José Antonio Tarrío Mosquera</a:t>
            </a:r>
            <a:r>
              <a:rPr lang="en-US" sz="1400" u="sng" baseline="30000" dirty="0">
                <a:solidFill>
                  <a:srgbClr val="B1B1B1"/>
                </a:solidFill>
                <a:latin typeface="Gill Sans MT" panose="020B0502020104020203" pitchFamily="34" charset="0"/>
              </a:rPr>
              <a:t>1x</a:t>
            </a:r>
            <a:r>
              <a:rPr lang="en-US" sz="1400" dirty="0">
                <a:solidFill>
                  <a:srgbClr val="B1B1B1"/>
                </a:solidFill>
                <a:latin typeface="Gill Sans MT" panose="020B0502020104020203" pitchFamily="34" charset="0"/>
              </a:rPr>
              <a:t>, </a:t>
            </a:r>
            <a:r>
              <a:rPr lang="en-US" sz="1400" dirty="0" err="1">
                <a:solidFill>
                  <a:srgbClr val="B1B1B1"/>
                </a:solidFill>
                <a:latin typeface="Gill Sans MT" panose="020B0502020104020203" pitchFamily="34" charset="0"/>
              </a:rPr>
              <a:t>Jesarella</a:t>
            </a:r>
            <a:r>
              <a:rPr lang="en-US" sz="1400" dirty="0">
                <a:solidFill>
                  <a:srgbClr val="B1B1B1"/>
                </a:solidFill>
                <a:latin typeface="Gill Sans MT" panose="020B0502020104020203" pitchFamily="34" charset="0"/>
              </a:rPr>
              <a:t> Inzunza Muñoz</a:t>
            </a:r>
            <a:r>
              <a:rPr lang="en-US" sz="1400" baseline="30000" dirty="0">
                <a:solidFill>
                  <a:srgbClr val="B1B1B1"/>
                </a:solidFill>
                <a:latin typeface="Gill Sans MT" panose="020B0502020104020203" pitchFamily="34" charset="0"/>
              </a:rPr>
              <a:t>1</a:t>
            </a:r>
            <a:r>
              <a:rPr lang="en-US" sz="1400" dirty="0">
                <a:solidFill>
                  <a:srgbClr val="B1B1B1"/>
                </a:solidFill>
                <a:latin typeface="Gill Sans MT" panose="020B0502020104020203" pitchFamily="34" charset="0"/>
              </a:rPr>
              <a:t>, Catalina Caceres Venegas</a:t>
            </a:r>
            <a:r>
              <a:rPr lang="en-US" sz="1400" baseline="30000" dirty="0">
                <a:solidFill>
                  <a:srgbClr val="B1B1B1"/>
                </a:solidFill>
                <a:latin typeface="Gill Sans MT" panose="020B0502020104020203" pitchFamily="34" charset="0"/>
              </a:rPr>
              <a:t>1</a:t>
            </a:r>
            <a:r>
              <a:rPr lang="en-US" sz="1400" dirty="0">
                <a:solidFill>
                  <a:srgbClr val="B1B1B1"/>
                </a:solidFill>
                <a:latin typeface="Gill Sans MT" panose="020B0502020104020203" pitchFamily="34" charset="0"/>
              </a:rPr>
              <a:t>, Marcelo </a:t>
            </a:r>
            <a:r>
              <a:rPr lang="en-US" sz="1400" dirty="0" err="1">
                <a:solidFill>
                  <a:srgbClr val="B1B1B1"/>
                </a:solidFill>
                <a:latin typeface="Gill Sans MT" panose="020B0502020104020203" pitchFamily="34" charset="0"/>
              </a:rPr>
              <a:t>Caverlotti</a:t>
            </a:r>
            <a:r>
              <a:rPr lang="en-US" sz="1400" dirty="0">
                <a:solidFill>
                  <a:srgbClr val="B1B1B1"/>
                </a:solidFill>
                <a:latin typeface="Gill Sans MT" panose="020B0502020104020203" pitchFamily="34" charset="0"/>
              </a:rPr>
              <a:t> Silva</a:t>
            </a:r>
            <a:r>
              <a:rPr lang="en-US" sz="1400" baseline="30000" dirty="0">
                <a:solidFill>
                  <a:srgbClr val="B1B1B1"/>
                </a:solidFill>
                <a:latin typeface="Gill Sans MT" panose="020B0502020104020203" pitchFamily="34" charset="0"/>
              </a:rPr>
              <a:t>1 </a:t>
            </a:r>
            <a:r>
              <a:rPr lang="en-US" sz="1400" dirty="0">
                <a:solidFill>
                  <a:srgbClr val="B1B1B1"/>
                </a:solidFill>
                <a:latin typeface="Gill Sans MT" panose="020B0502020104020203" pitchFamily="34" charset="0"/>
              </a:rPr>
              <a:t>,Valeria Vásquez Tejo</a:t>
            </a:r>
            <a:r>
              <a:rPr lang="en-US" sz="1400" baseline="30000" dirty="0">
                <a:solidFill>
                  <a:srgbClr val="B1B1B1"/>
                </a:solidFill>
                <a:latin typeface="Gill Sans MT" panose="020B0502020104020203" pitchFamily="34" charset="0"/>
              </a:rPr>
              <a:t>1</a:t>
            </a:r>
            <a:r>
              <a:rPr lang="en-US" sz="1400" dirty="0">
                <a:solidFill>
                  <a:srgbClr val="B1B1B1"/>
                </a:solidFill>
                <a:latin typeface="Gill Sans MT" panose="020B0502020104020203" pitchFamily="34" charset="0"/>
              </a:rPr>
              <a:t>, Fernando Isla Rodríguez</a:t>
            </a:r>
            <a:r>
              <a:rPr lang="en-US" sz="1400" baseline="30000" dirty="0">
                <a:solidFill>
                  <a:srgbClr val="B1B1B1"/>
                </a:solidFill>
                <a:latin typeface="Gill Sans MT" panose="020B0502020104020203" pitchFamily="34" charset="0"/>
              </a:rPr>
              <a:t>1</a:t>
            </a:r>
            <a:r>
              <a:rPr lang="en-US" sz="1400" dirty="0">
                <a:solidFill>
                  <a:srgbClr val="B1B1B1"/>
                </a:solidFill>
                <a:latin typeface="Gill Sans MT" panose="020B0502020104020203" pitchFamily="34" charset="0"/>
              </a:rPr>
              <a:t>,  Gabriel Jeldres</a:t>
            </a:r>
            <a:r>
              <a:rPr lang="en-US" sz="1400" baseline="30000" dirty="0">
                <a:solidFill>
                  <a:srgbClr val="B1B1B1"/>
                </a:solidFill>
                <a:latin typeface="Gill Sans MT" panose="020B0502020104020203" pitchFamily="34" charset="0"/>
              </a:rPr>
              <a:t>2</a:t>
            </a:r>
            <a:r>
              <a:rPr lang="en-US" sz="1400" dirty="0">
                <a:solidFill>
                  <a:srgbClr val="B1B1B1"/>
                </a:solidFill>
                <a:latin typeface="Gill Sans MT" panose="020B0502020104020203" pitchFamily="34" charset="0"/>
              </a:rPr>
              <a:t>, Rodrigo Urrutia</a:t>
            </a:r>
            <a:r>
              <a:rPr lang="en-US" sz="1400" baseline="30000" dirty="0">
                <a:solidFill>
                  <a:srgbClr val="B1B1B1"/>
                </a:solidFill>
                <a:latin typeface="Gill Sans MT" panose="020B0502020104020203" pitchFamily="34" charset="0"/>
              </a:rPr>
              <a:t>2</a:t>
            </a:r>
            <a:r>
              <a:rPr lang="en-US" sz="1400" dirty="0">
                <a:solidFill>
                  <a:srgbClr val="B1B1B1"/>
                </a:solidFill>
                <a:latin typeface="Gill Sans MT" panose="020B0502020104020203" pitchFamily="34" charset="0"/>
              </a:rPr>
              <a:t>, Cristian Mardones</a:t>
            </a:r>
            <a:r>
              <a:rPr lang="en-US" sz="1400" baseline="30000" dirty="0">
                <a:solidFill>
                  <a:srgbClr val="B1B1B1"/>
                </a:solidFill>
                <a:latin typeface="Gill Sans MT" panose="020B0502020104020203" pitchFamily="34" charset="0"/>
              </a:rPr>
              <a:t>2</a:t>
            </a:r>
          </a:p>
          <a:p>
            <a:pPr algn="ctr"/>
            <a:endParaRPr lang="en-US" sz="1400" baseline="30000" dirty="0">
              <a:solidFill>
                <a:srgbClr val="B1B1B1"/>
              </a:solidFill>
              <a:latin typeface="Gill Sans MT" panose="020B0502020104020203" pitchFamily="34" charset="0"/>
            </a:endParaRPr>
          </a:p>
          <a:p>
            <a:pPr algn="ctr"/>
            <a:endParaRPr lang="en-US" sz="1400" dirty="0">
              <a:solidFill>
                <a:srgbClr val="B1B1B1"/>
              </a:solidFill>
              <a:latin typeface="Gill Sans MT" panose="020B0502020104020203" pitchFamily="34" charset="0"/>
            </a:endParaRPr>
          </a:p>
          <a:p>
            <a:pPr algn="ctr"/>
            <a:r>
              <a:rPr lang="es-ES" sz="1400" baseline="30000" dirty="0">
                <a:solidFill>
                  <a:srgbClr val="B1B1B1"/>
                </a:solidFill>
                <a:latin typeface="Gill Sans MT" panose="020B0502020104020203" pitchFamily="34" charset="0"/>
              </a:rPr>
              <a:t>1</a:t>
            </a:r>
            <a:r>
              <a:rPr lang="es-ES" sz="1400" dirty="0">
                <a:solidFill>
                  <a:srgbClr val="B1B1B1"/>
                </a:solidFill>
                <a:latin typeface="Gill Sans MT" panose="020B0502020104020203" pitchFamily="34" charset="0"/>
              </a:rPr>
              <a:t>Centro de Procesamiento y Análisis Geodésico USC</a:t>
            </a:r>
            <a:endParaRPr lang="en-US" sz="1400" dirty="0">
              <a:solidFill>
                <a:srgbClr val="B1B1B1"/>
              </a:solidFill>
              <a:latin typeface="Gill Sans MT" panose="020B0502020104020203" pitchFamily="34" charset="0"/>
            </a:endParaRPr>
          </a:p>
          <a:p>
            <a:pPr algn="ctr"/>
            <a:r>
              <a:rPr lang="en-US" sz="1400" dirty="0">
                <a:solidFill>
                  <a:srgbClr val="B1B1B1"/>
                </a:solidFill>
                <a:latin typeface="Gill Sans MT" panose="020B0502020104020203" pitchFamily="34" charset="0"/>
              </a:rPr>
              <a:t>Universidad de Santiago de Chile</a:t>
            </a:r>
          </a:p>
          <a:p>
            <a:pPr algn="ctr"/>
            <a:r>
              <a:rPr lang="en-US" sz="1400" baseline="30000" dirty="0">
                <a:solidFill>
                  <a:srgbClr val="B1B1B1"/>
                </a:solidFill>
                <a:latin typeface="Gill Sans MT" panose="020B0502020104020203" pitchFamily="34" charset="0"/>
              </a:rPr>
              <a:t>2</a:t>
            </a:r>
            <a:r>
              <a:rPr lang="en-US" sz="1400" dirty="0">
                <a:solidFill>
                  <a:srgbClr val="B1B1B1"/>
                </a:solidFill>
                <a:latin typeface="Gill Sans MT" panose="020B0502020104020203" pitchFamily="34" charset="0"/>
              </a:rPr>
              <a:t>Servicio Nacional de </a:t>
            </a:r>
            <a:r>
              <a:rPr lang="en-US" sz="1400" dirty="0" err="1">
                <a:solidFill>
                  <a:srgbClr val="B1B1B1"/>
                </a:solidFill>
                <a:latin typeface="Gill Sans MT" panose="020B0502020104020203" pitchFamily="34" charset="0"/>
              </a:rPr>
              <a:t>Geología</a:t>
            </a:r>
            <a:r>
              <a:rPr lang="en-US" sz="1400" dirty="0">
                <a:solidFill>
                  <a:srgbClr val="B1B1B1"/>
                </a:solidFill>
                <a:latin typeface="Gill Sans MT" panose="020B0502020104020203" pitchFamily="34" charset="0"/>
              </a:rPr>
              <a:t> y </a:t>
            </a:r>
            <a:r>
              <a:rPr lang="en-US" sz="1400" dirty="0" err="1">
                <a:solidFill>
                  <a:srgbClr val="B1B1B1"/>
                </a:solidFill>
                <a:latin typeface="Gill Sans MT" panose="020B0502020104020203" pitchFamily="34" charset="0"/>
              </a:rPr>
              <a:t>Mineria</a:t>
            </a:r>
            <a:r>
              <a:rPr lang="en-US" sz="1400" dirty="0">
                <a:solidFill>
                  <a:srgbClr val="B1B1B1"/>
                </a:solidFill>
                <a:latin typeface="Gill Sans MT" panose="020B0502020104020203" pitchFamily="34" charset="0"/>
              </a:rPr>
              <a:t>. Chile</a:t>
            </a:r>
            <a:endParaRPr lang="en-US" sz="1400" baseline="30000" dirty="0">
              <a:solidFill>
                <a:srgbClr val="B1B1B1"/>
              </a:solidFill>
              <a:latin typeface="Gill Sans MT" panose="020B0502020104020203" pitchFamily="34" charset="0"/>
            </a:endParaRPr>
          </a:p>
        </p:txBody>
      </p:sp>
      <p:sp>
        <p:nvSpPr>
          <p:cNvPr id="11" name="Rectángulo 10">
            <a:extLst>
              <a:ext uri="{FF2B5EF4-FFF2-40B4-BE49-F238E27FC236}">
                <a16:creationId xmlns:a16="http://schemas.microsoft.com/office/drawing/2014/main" id="{D0F2EA4E-1C3A-4CBC-8F9E-E9ECDBC94E4B}"/>
              </a:ext>
            </a:extLst>
          </p:cNvPr>
          <p:cNvSpPr/>
          <p:nvPr/>
        </p:nvSpPr>
        <p:spPr>
          <a:xfrm>
            <a:off x="19455" y="2264263"/>
            <a:ext cx="12095531" cy="1384995"/>
          </a:xfrm>
          <a:prstGeom prst="rect">
            <a:avLst/>
          </a:prstGeom>
        </p:spPr>
        <p:txBody>
          <a:bodyPr wrap="square">
            <a:spAutoFit/>
          </a:bodyPr>
          <a:lstStyle/>
          <a:p>
            <a:pPr algn="ctr"/>
            <a:r>
              <a:rPr lang="en-US" sz="4400" dirty="0">
                <a:solidFill>
                  <a:schemeClr val="tx2">
                    <a:lumMod val="75000"/>
                  </a:schemeClr>
                </a:solidFill>
                <a:latin typeface="Gill Sans MT" panose="020B0502020104020203" pitchFamily="34" charset="0"/>
                <a:ea typeface="Cambria" panose="02040503050406030204" pitchFamily="18" charset="0"/>
                <a:cs typeface="Arial" panose="020B0604020202020204" pitchFamily="34" charset="0"/>
              </a:rPr>
              <a:t>Transition from PSAD56/SAD69 to SIRGAS. </a:t>
            </a:r>
          </a:p>
          <a:p>
            <a:pPr algn="ctr"/>
            <a:r>
              <a:rPr lang="en-US" sz="4000" i="1" dirty="0">
                <a:ln>
                  <a:solidFill>
                    <a:srgbClr val="002F6C"/>
                  </a:solidFill>
                </a:ln>
                <a:solidFill>
                  <a:srgbClr val="E57F24"/>
                </a:solidFill>
                <a:latin typeface="Gill Sans MT" panose="020B0502020104020203" pitchFamily="34" charset="0"/>
                <a:ea typeface="Cambria" panose="02040503050406030204" pitchFamily="18" charset="0"/>
                <a:cs typeface="Arial" panose="020B0604020202020204" pitchFamily="34" charset="0"/>
              </a:rPr>
              <a:t>Toward a kinematic reference frame for mining in Chile</a:t>
            </a:r>
          </a:p>
        </p:txBody>
      </p:sp>
      <p:pic>
        <p:nvPicPr>
          <p:cNvPr id="18" name="Imagen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370" y="55695"/>
            <a:ext cx="1515224" cy="757612"/>
          </a:xfrm>
          <a:prstGeom prst="rect">
            <a:avLst/>
          </a:prstGeom>
        </p:spPr>
      </p:pic>
      <p:pic>
        <p:nvPicPr>
          <p:cNvPr id="1026" name="Picture 2" descr="REFAG 2022">
            <a:extLst>
              <a:ext uri="{FF2B5EF4-FFF2-40B4-BE49-F238E27FC236}">
                <a16:creationId xmlns:a16="http://schemas.microsoft.com/office/drawing/2014/main" id="{3664BEC1-B03E-8C5A-E925-388213715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1446" y="6120435"/>
            <a:ext cx="1928595" cy="60613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1DBFC1CA-2D8E-81CE-E2DD-0E19F0998708}"/>
              </a:ext>
            </a:extLst>
          </p:cNvPr>
          <p:cNvSpPr txBox="1"/>
          <p:nvPr/>
        </p:nvSpPr>
        <p:spPr>
          <a:xfrm>
            <a:off x="-12701" y="6275630"/>
            <a:ext cx="10871198" cy="430887"/>
          </a:xfrm>
          <a:prstGeom prst="rect">
            <a:avLst/>
          </a:prstGeom>
          <a:noFill/>
        </p:spPr>
        <p:txBody>
          <a:bodyPr wrap="square">
            <a:spAutoFit/>
          </a:bodyPr>
          <a:lstStyle/>
          <a:p>
            <a:r>
              <a:rPr lang="en-US" sz="1050" b="0" i="0" dirty="0">
                <a:solidFill>
                  <a:srgbClr val="00764D"/>
                </a:solidFill>
                <a:effectLst/>
                <a:latin typeface="Arial" panose="020B0604020202020204" pitchFamily="34" charset="0"/>
                <a:ea typeface="Tahoma" panose="020B0604030504040204" pitchFamily="34" charset="0"/>
                <a:cs typeface="Arial" panose="020B0604020202020204" pitchFamily="34" charset="0"/>
              </a:rPr>
              <a:t> </a:t>
            </a:r>
            <a:r>
              <a:rPr lang="en-US" sz="1050" b="1" i="1" dirty="0">
                <a:solidFill>
                  <a:srgbClr val="00764D"/>
                </a:solidFill>
                <a:effectLst/>
                <a:latin typeface="Arial" panose="020B0604020202020204" pitchFamily="34" charset="0"/>
                <a:ea typeface="Tahoma" panose="020B0604030504040204" pitchFamily="34" charset="0"/>
                <a:cs typeface="Arial" panose="020B0604020202020204" pitchFamily="34" charset="0"/>
              </a:rPr>
              <a:t>IAG International Symposium on Reference Frames for Applications in Geosciences (REFAG 2022)</a:t>
            </a:r>
            <a:r>
              <a:rPr lang="en-US" sz="1050" b="0" i="1" dirty="0">
                <a:solidFill>
                  <a:srgbClr val="00764D"/>
                </a:solidFill>
                <a:effectLst/>
                <a:latin typeface="Arial" panose="020B0604020202020204" pitchFamily="34" charset="0"/>
                <a:ea typeface="Tahoma" panose="020B0604030504040204" pitchFamily="34" charset="0"/>
                <a:cs typeface="Arial" panose="020B0604020202020204" pitchFamily="34" charset="0"/>
              </a:rPr>
              <a:t>,</a:t>
            </a:r>
            <a:r>
              <a:rPr lang="en-US" sz="1050" b="0" i="0" dirty="0">
                <a:solidFill>
                  <a:srgbClr val="00764D"/>
                </a:solidFill>
                <a:effectLst/>
                <a:latin typeface="Arial" panose="020B0604020202020204" pitchFamily="34" charset="0"/>
                <a:ea typeface="Tahoma" panose="020B0604030504040204" pitchFamily="34" charset="0"/>
                <a:cs typeface="Arial" panose="020B0604020202020204" pitchFamily="34" charset="0"/>
              </a:rPr>
              <a:t> Aristotle University of Thessaloniki,</a:t>
            </a:r>
          </a:p>
          <a:p>
            <a:r>
              <a:rPr lang="en-US" sz="1050" b="0" i="0" dirty="0">
                <a:solidFill>
                  <a:srgbClr val="00764D"/>
                </a:solidFill>
                <a:effectLst/>
                <a:latin typeface="Arial" panose="020B0604020202020204" pitchFamily="34" charset="0"/>
                <a:ea typeface="Tahoma" panose="020B0604030504040204" pitchFamily="34" charset="0"/>
                <a:cs typeface="Arial" panose="020B0604020202020204" pitchFamily="34" charset="0"/>
              </a:rPr>
              <a:t> </a:t>
            </a:r>
            <a:r>
              <a:rPr lang="en-US" sz="1050" b="0" i="0" u="none" strike="noStrike" dirty="0">
                <a:solidFill>
                  <a:srgbClr val="00764D"/>
                </a:solidFill>
                <a:effectLst/>
                <a:latin typeface="Arial" panose="020B0604020202020204" pitchFamily="34" charset="0"/>
                <a:ea typeface="Tahoma" panose="020B0604030504040204" pitchFamily="34" charset="0"/>
                <a:cs typeface="Arial" panose="020B0604020202020204" pitchFamily="34" charset="0"/>
                <a:hlinkClick r:id="rId4">
                  <a:extLst>
                    <a:ext uri="{A12FA001-AC4F-418D-AE19-62706E023703}">
                      <ahyp:hlinkClr xmlns="" xmlns:ahyp="http://schemas.microsoft.com/office/drawing/2018/hyperlinkcolor" val="tx"/>
                    </a:ext>
                  </a:extLst>
                </a:hlinkClick>
              </a:rPr>
              <a:t>Commission 1</a:t>
            </a:r>
            <a:r>
              <a:rPr lang="en-US" sz="1050" u="none" strike="noStrike" dirty="0">
                <a:solidFill>
                  <a:srgbClr val="00764D"/>
                </a:solidFill>
                <a:latin typeface="Arial" panose="020B0604020202020204" pitchFamily="34" charset="0"/>
                <a:ea typeface="Tahoma" panose="020B0604030504040204" pitchFamily="34" charset="0"/>
                <a:cs typeface="Arial" panose="020B0604020202020204" pitchFamily="34" charset="0"/>
              </a:rPr>
              <a:t>,</a:t>
            </a:r>
            <a:r>
              <a:rPr lang="en-US" sz="1050" b="0" i="0" u="none" strike="noStrike" dirty="0">
                <a:solidFill>
                  <a:srgbClr val="00764D"/>
                </a:solidFill>
                <a:effectLst/>
                <a:latin typeface="Arial" panose="020B0604020202020204" pitchFamily="34" charset="0"/>
                <a:ea typeface="Tahoma" panose="020B0604030504040204" pitchFamily="34" charset="0"/>
                <a:cs typeface="Arial" panose="020B0604020202020204" pitchFamily="34" charset="0"/>
                <a:hlinkClick r:id="rId5">
                  <a:extLst>
                    <a:ext uri="{A12FA001-AC4F-418D-AE19-62706E023703}">
                      <ahyp:hlinkClr xmlns="" xmlns:ahyp="http://schemas.microsoft.com/office/drawing/2018/hyperlinkcolor" val="tx"/>
                    </a:ext>
                  </a:extLst>
                </a:hlinkClick>
              </a:rPr>
              <a:t>International Association of Geodesy (IAG)</a:t>
            </a:r>
            <a:r>
              <a:rPr lang="en-US" sz="1050" b="0" i="0" dirty="0">
                <a:solidFill>
                  <a:srgbClr val="00764D"/>
                </a:solidFill>
                <a:effectLst/>
                <a:latin typeface="Arial" panose="020B0604020202020204" pitchFamily="34" charset="0"/>
                <a:ea typeface="Tahoma" panose="020B0604030504040204" pitchFamily="34" charset="0"/>
                <a:cs typeface="Arial" panose="020B0604020202020204" pitchFamily="34" charset="0"/>
              </a:rPr>
              <a:t>. Thessaloniki, Greece on </a:t>
            </a:r>
            <a:r>
              <a:rPr lang="en-US" sz="1050" b="1" i="0" dirty="0">
                <a:solidFill>
                  <a:srgbClr val="00764D"/>
                </a:solidFill>
                <a:effectLst/>
                <a:latin typeface="Arial" panose="020B0604020202020204" pitchFamily="34" charset="0"/>
                <a:ea typeface="Tahoma" panose="020B0604030504040204" pitchFamily="34" charset="0"/>
                <a:cs typeface="Arial" panose="020B0604020202020204" pitchFamily="34" charset="0"/>
              </a:rPr>
              <a:t>October 17-20, 2022</a:t>
            </a:r>
            <a:endParaRPr lang="en-US" sz="1050" dirty="0">
              <a:solidFill>
                <a:srgbClr val="00764D"/>
              </a:solidFill>
              <a:latin typeface="Arial" panose="020B0604020202020204" pitchFamily="34" charset="0"/>
              <a:ea typeface="Tahoma" panose="020B0604030504040204" pitchFamily="34" charset="0"/>
              <a:cs typeface="Arial" panose="020B0604020202020204" pitchFamily="34" charset="0"/>
            </a:endParaRPr>
          </a:p>
        </p:txBody>
      </p:sp>
      <p:pic>
        <p:nvPicPr>
          <p:cNvPr id="9" name="Picture 2" descr="IAG logo">
            <a:extLst>
              <a:ext uri="{FF2B5EF4-FFF2-40B4-BE49-F238E27FC236}">
                <a16:creationId xmlns:a16="http://schemas.microsoft.com/office/drawing/2014/main" id="{8B682DD7-2C5E-8156-774B-0AC8C59D64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6829" y="6163055"/>
            <a:ext cx="528366" cy="54346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o 9">
            <a:extLst>
              <a:ext uri="{FF2B5EF4-FFF2-40B4-BE49-F238E27FC236}">
                <a16:creationId xmlns:a16="http://schemas.microsoft.com/office/drawing/2014/main" id="{67FF031A-2440-5759-43C3-0514B1BFDFF6}"/>
              </a:ext>
            </a:extLst>
          </p:cNvPr>
          <p:cNvGrpSpPr/>
          <p:nvPr/>
        </p:nvGrpSpPr>
        <p:grpSpPr>
          <a:xfrm>
            <a:off x="9978770" y="85000"/>
            <a:ext cx="2068686" cy="646225"/>
            <a:chOff x="9978770" y="85000"/>
            <a:chExt cx="2068686" cy="646225"/>
          </a:xfrm>
        </p:grpSpPr>
        <p:pic>
          <p:nvPicPr>
            <p:cNvPr id="12" name="Imagen 11">
              <a:extLst>
                <a:ext uri="{FF2B5EF4-FFF2-40B4-BE49-F238E27FC236}">
                  <a16:creationId xmlns:a16="http://schemas.microsoft.com/office/drawing/2014/main" id="{CA76A8F2-0EB3-44BF-B329-3B36C1E3DF15}"/>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9978770" y="85000"/>
              <a:ext cx="1270138" cy="646225"/>
            </a:xfrm>
            <a:prstGeom prst="rect">
              <a:avLst/>
            </a:prstGeom>
          </p:spPr>
        </p:pic>
        <p:pic>
          <p:nvPicPr>
            <p:cNvPr id="13" name="Imagen 12">
              <a:extLst>
                <a:ext uri="{FF2B5EF4-FFF2-40B4-BE49-F238E27FC236}">
                  <a16:creationId xmlns:a16="http://schemas.microsoft.com/office/drawing/2014/main" id="{53C413CC-698D-0F65-C310-4B7608EECDB3}"/>
                </a:ext>
              </a:extLst>
            </p:cNvPr>
            <p:cNvPicPr>
              <a:picLocks noChangeAspect="1"/>
            </p:cNvPicPr>
            <p:nvPr/>
          </p:nvPicPr>
          <p:blipFill>
            <a:blip r:embed="rId9"/>
            <a:stretch>
              <a:fillRect/>
            </a:stretch>
          </p:blipFill>
          <p:spPr>
            <a:xfrm>
              <a:off x="11377215" y="120087"/>
              <a:ext cx="670241" cy="606130"/>
            </a:xfrm>
            <a:prstGeom prst="rect">
              <a:avLst/>
            </a:prstGeom>
          </p:spPr>
        </p:pic>
      </p:grpSp>
    </p:spTree>
    <p:extLst>
      <p:ext uri="{BB962C8B-B14F-4D97-AF65-F5344CB8AC3E}">
        <p14:creationId xmlns:p14="http://schemas.microsoft.com/office/powerpoint/2010/main" val="35508517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upo 18"/>
          <p:cNvGrpSpPr/>
          <p:nvPr/>
        </p:nvGrpSpPr>
        <p:grpSpPr>
          <a:xfrm>
            <a:off x="0" y="434500"/>
            <a:ext cx="12217400" cy="6384592"/>
            <a:chOff x="0" y="434500"/>
            <a:chExt cx="12217400" cy="6384592"/>
          </a:xfrm>
        </p:grpSpPr>
        <p:cxnSp>
          <p:nvCxnSpPr>
            <p:cNvPr id="6" name="Conector recto 5"/>
            <p:cNvCxnSpPr/>
            <p:nvPr/>
          </p:nvCxnSpPr>
          <p:spPr>
            <a:xfrm flipV="1">
              <a:off x="0" y="434500"/>
              <a:ext cx="12192000" cy="1"/>
            </a:xfrm>
            <a:prstGeom prst="line">
              <a:avLst/>
            </a:prstGeom>
            <a:ln w="889000">
              <a:solidFill>
                <a:srgbClr val="B1B1B1"/>
              </a:solidFill>
            </a:ln>
          </p:spPr>
          <p:style>
            <a:lnRef idx="1">
              <a:schemeClr val="accent2"/>
            </a:lnRef>
            <a:fillRef idx="0">
              <a:schemeClr val="accent2"/>
            </a:fillRef>
            <a:effectRef idx="0">
              <a:schemeClr val="accent2"/>
            </a:effectRef>
            <a:fontRef idx="minor">
              <a:schemeClr val="tx1"/>
            </a:fontRef>
          </p:style>
        </p:cxnSp>
        <p:cxnSp>
          <p:nvCxnSpPr>
            <p:cNvPr id="3" name="Conector recto 2"/>
            <p:cNvCxnSpPr/>
            <p:nvPr/>
          </p:nvCxnSpPr>
          <p:spPr>
            <a:xfrm>
              <a:off x="0" y="6819092"/>
              <a:ext cx="12217400" cy="0"/>
            </a:xfrm>
            <a:prstGeom prst="line">
              <a:avLst/>
            </a:prstGeom>
            <a:ln w="82550">
              <a:solidFill>
                <a:srgbClr val="EA7600"/>
              </a:solidFill>
            </a:ln>
          </p:spPr>
          <p:style>
            <a:lnRef idx="1">
              <a:schemeClr val="accent2"/>
            </a:lnRef>
            <a:fillRef idx="0">
              <a:schemeClr val="accent2"/>
            </a:fillRef>
            <a:effectRef idx="0">
              <a:schemeClr val="accent2"/>
            </a:effectRef>
            <a:fontRef idx="minor">
              <a:schemeClr val="tx1"/>
            </a:fontRef>
          </p:style>
        </p:cxnSp>
      </p:grpSp>
      <p:sp>
        <p:nvSpPr>
          <p:cNvPr id="2" name="Marcador de número de diapositiva 1"/>
          <p:cNvSpPr>
            <a:spLocks noGrp="1"/>
          </p:cNvSpPr>
          <p:nvPr>
            <p:ph type="sldNum" sz="quarter" idx="12"/>
          </p:nvPr>
        </p:nvSpPr>
        <p:spPr/>
        <p:txBody>
          <a:bodyPr/>
          <a:lstStyle/>
          <a:p>
            <a:fld id="{53527F9B-CE56-4C90-A571-D2AADAD5F7FB}" type="slidenum">
              <a:rPr lang="en-US" altLang="en-US" smtClean="0"/>
              <a:pPr/>
              <a:t>10</a:t>
            </a:fld>
            <a:endParaRPr lang="en-US" altLang="en-US" dirty="0"/>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70" y="55695"/>
            <a:ext cx="1515224" cy="757612"/>
          </a:xfrm>
          <a:prstGeom prst="rect">
            <a:avLst/>
          </a:prstGeom>
        </p:spPr>
      </p:pic>
      <p:pic>
        <p:nvPicPr>
          <p:cNvPr id="9" name="Imagen 8">
            <a:extLst>
              <a:ext uri="{FF2B5EF4-FFF2-40B4-BE49-F238E27FC236}">
                <a16:creationId xmlns:a16="http://schemas.microsoft.com/office/drawing/2014/main" id="{094448E7-1FA1-CCA2-B2C8-5DA02BACA77D}"/>
              </a:ext>
            </a:extLst>
          </p:cNvPr>
          <p:cNvPicPr>
            <a:picLocks noChangeAspect="1"/>
          </p:cNvPicPr>
          <p:nvPr/>
        </p:nvPicPr>
        <p:blipFill>
          <a:blip r:embed="rId4"/>
          <a:stretch>
            <a:fillRect/>
          </a:stretch>
        </p:blipFill>
        <p:spPr>
          <a:xfrm>
            <a:off x="5600640" y="3353800"/>
            <a:ext cx="6198028" cy="3052296"/>
          </a:xfrm>
          <a:prstGeom prst="rect">
            <a:avLst/>
          </a:prstGeom>
        </p:spPr>
      </p:pic>
      <p:sp>
        <p:nvSpPr>
          <p:cNvPr id="10" name="Rectángulo 9">
            <a:extLst>
              <a:ext uri="{FF2B5EF4-FFF2-40B4-BE49-F238E27FC236}">
                <a16:creationId xmlns:a16="http://schemas.microsoft.com/office/drawing/2014/main" id="{E536E675-BB29-2FE1-3E43-546CA4D4D5A5}"/>
              </a:ext>
            </a:extLst>
          </p:cNvPr>
          <p:cNvSpPr/>
          <p:nvPr/>
        </p:nvSpPr>
        <p:spPr>
          <a:xfrm>
            <a:off x="0" y="6503712"/>
            <a:ext cx="12210222" cy="365124"/>
          </a:xfrm>
          <a:prstGeom prst="rect">
            <a:avLst/>
          </a:prstGeom>
          <a:solidFill>
            <a:srgbClr val="EA7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Conector recto 28">
            <a:extLst>
              <a:ext uri="{FF2B5EF4-FFF2-40B4-BE49-F238E27FC236}">
                <a16:creationId xmlns:a16="http://schemas.microsoft.com/office/drawing/2014/main" id="{414C3DA2-DF38-A15F-E589-5F2703B08FC4}"/>
              </a:ext>
            </a:extLst>
          </p:cNvPr>
          <p:cNvCxnSpPr>
            <a:cxnSpLocks/>
          </p:cNvCxnSpPr>
          <p:nvPr/>
        </p:nvCxnSpPr>
        <p:spPr>
          <a:xfrm flipH="1" flipV="1">
            <a:off x="12165366" y="0"/>
            <a:ext cx="7178" cy="6868836"/>
          </a:xfrm>
          <a:prstGeom prst="line">
            <a:avLst/>
          </a:prstGeom>
          <a:ln w="88900">
            <a:solidFill>
              <a:srgbClr val="002F6C"/>
            </a:solidFill>
          </a:ln>
        </p:spPr>
        <p:style>
          <a:lnRef idx="1">
            <a:schemeClr val="accent2"/>
          </a:lnRef>
          <a:fillRef idx="0">
            <a:schemeClr val="accent2"/>
          </a:fillRef>
          <a:effectRef idx="0">
            <a:schemeClr val="accent2"/>
          </a:effectRef>
          <a:fontRef idx="minor">
            <a:schemeClr val="tx1"/>
          </a:fontRef>
        </p:style>
      </p:cxnSp>
      <p:sp>
        <p:nvSpPr>
          <p:cNvPr id="7" name="Rectángulo 6">
            <a:extLst>
              <a:ext uri="{FF2B5EF4-FFF2-40B4-BE49-F238E27FC236}">
                <a16:creationId xmlns:a16="http://schemas.microsoft.com/office/drawing/2014/main" id="{B7F3F473-3555-ED14-29E5-60BC7BB549D6}"/>
              </a:ext>
            </a:extLst>
          </p:cNvPr>
          <p:cNvSpPr/>
          <p:nvPr/>
        </p:nvSpPr>
        <p:spPr>
          <a:xfrm>
            <a:off x="2115493" y="210410"/>
            <a:ext cx="7363811" cy="461665"/>
          </a:xfrm>
          <a:prstGeom prst="rect">
            <a:avLst/>
          </a:prstGeom>
        </p:spPr>
        <p:txBody>
          <a:bodyPr wrap="none">
            <a:spAutoFit/>
          </a:bodyPr>
          <a:lstStyle/>
          <a:p>
            <a:pPr marL="0" lvl="2" fontAlgn="auto">
              <a:spcAft>
                <a:spcPts val="0"/>
              </a:spcAft>
            </a:pPr>
            <a:r>
              <a:rPr lang="en-US" sz="2400" i="1" dirty="0">
                <a:solidFill>
                  <a:srgbClr val="002F6C"/>
                </a:solidFill>
                <a:latin typeface="Gill Sans MT" panose="020B0502020104020203" pitchFamily="34" charset="0"/>
              </a:rPr>
              <a:t>Transitioning form classic RF to modern RF. Deformation Model</a:t>
            </a:r>
          </a:p>
        </p:txBody>
      </p:sp>
      <p:grpSp>
        <p:nvGrpSpPr>
          <p:cNvPr id="12" name="Grupo 11">
            <a:extLst>
              <a:ext uri="{FF2B5EF4-FFF2-40B4-BE49-F238E27FC236}">
                <a16:creationId xmlns:a16="http://schemas.microsoft.com/office/drawing/2014/main" id="{B675E84B-60D8-8222-B0D7-6509F865B9D5}"/>
              </a:ext>
            </a:extLst>
          </p:cNvPr>
          <p:cNvGrpSpPr/>
          <p:nvPr/>
        </p:nvGrpSpPr>
        <p:grpSpPr>
          <a:xfrm>
            <a:off x="9978770" y="85000"/>
            <a:ext cx="2068686" cy="646225"/>
            <a:chOff x="9978770" y="85000"/>
            <a:chExt cx="2068686" cy="646225"/>
          </a:xfrm>
        </p:grpSpPr>
        <p:pic>
          <p:nvPicPr>
            <p:cNvPr id="13" name="Imagen 12">
              <a:extLst>
                <a:ext uri="{FF2B5EF4-FFF2-40B4-BE49-F238E27FC236}">
                  <a16:creationId xmlns:a16="http://schemas.microsoft.com/office/drawing/2014/main" id="{2B93F963-5101-44E2-23D9-D7BD8E84DFDA}"/>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a:off x="9978770" y="85000"/>
              <a:ext cx="1270138" cy="646225"/>
            </a:xfrm>
            <a:prstGeom prst="rect">
              <a:avLst/>
            </a:prstGeom>
          </p:spPr>
        </p:pic>
        <p:pic>
          <p:nvPicPr>
            <p:cNvPr id="14" name="Imagen 13">
              <a:extLst>
                <a:ext uri="{FF2B5EF4-FFF2-40B4-BE49-F238E27FC236}">
                  <a16:creationId xmlns:a16="http://schemas.microsoft.com/office/drawing/2014/main" id="{AC951B60-B094-906B-4412-27ECF4ADFE57}"/>
                </a:ext>
              </a:extLst>
            </p:cNvPr>
            <p:cNvPicPr>
              <a:picLocks noChangeAspect="1"/>
            </p:cNvPicPr>
            <p:nvPr/>
          </p:nvPicPr>
          <p:blipFill>
            <a:blip r:embed="rId7"/>
            <a:stretch>
              <a:fillRect/>
            </a:stretch>
          </p:blipFill>
          <p:spPr>
            <a:xfrm>
              <a:off x="11377215" y="120087"/>
              <a:ext cx="670241" cy="606130"/>
            </a:xfrm>
            <a:prstGeom prst="rect">
              <a:avLst/>
            </a:prstGeom>
          </p:spPr>
        </p:pic>
      </p:grpSp>
      <p:sp>
        <p:nvSpPr>
          <p:cNvPr id="16" name="CuadroTexto 15">
            <a:extLst>
              <a:ext uri="{FF2B5EF4-FFF2-40B4-BE49-F238E27FC236}">
                <a16:creationId xmlns:a16="http://schemas.microsoft.com/office/drawing/2014/main" id="{623B7721-B768-5490-36C2-1DA04C217268}"/>
              </a:ext>
            </a:extLst>
          </p:cNvPr>
          <p:cNvSpPr txBox="1"/>
          <p:nvPr/>
        </p:nvSpPr>
        <p:spPr>
          <a:xfrm>
            <a:off x="5120907" y="922659"/>
            <a:ext cx="7006781" cy="2369880"/>
          </a:xfrm>
          <a:prstGeom prst="rect">
            <a:avLst/>
          </a:prstGeom>
          <a:solidFill>
            <a:schemeClr val="bg1">
              <a:lumMod val="85000"/>
            </a:schemeClr>
          </a:solidFill>
        </p:spPr>
        <p:txBody>
          <a:bodyPr wrap="square" tIns="0" bIns="0" rtlCol="0">
            <a:spAutoFit/>
          </a:bodyPr>
          <a:lstStyle/>
          <a:p>
            <a:pPr marL="285750" indent="-285750" algn="just">
              <a:buFont typeface="Arial" panose="020B0604020202020204" pitchFamily="34" charset="0"/>
              <a:buChar char="•"/>
            </a:pPr>
            <a:r>
              <a:rPr lang="en-GB" sz="1400" dirty="0">
                <a:solidFill>
                  <a:srgbClr val="1C2C8C"/>
                </a:solidFill>
                <a:latin typeface="Gill Sans MT" panose="020B0502020104020203" pitchFamily="34" charset="0"/>
              </a:rPr>
              <a:t>We present a deformation model which is divided into three parts: </a:t>
            </a:r>
            <a:r>
              <a:rPr lang="en-GB" sz="1400" dirty="0" err="1">
                <a:solidFill>
                  <a:srgbClr val="1C2C8C"/>
                </a:solidFill>
                <a:latin typeface="Gill Sans MT" panose="020B0502020104020203" pitchFamily="34" charset="0"/>
              </a:rPr>
              <a:t>interseismic</a:t>
            </a:r>
            <a:r>
              <a:rPr lang="en-GB" sz="1400" dirty="0">
                <a:solidFill>
                  <a:srgbClr val="1C2C8C"/>
                </a:solidFill>
                <a:latin typeface="Gill Sans MT" panose="020B0502020104020203" pitchFamily="34" charset="0"/>
              </a:rPr>
              <a:t>, coseismic (fig 10b) and post-seismic(10a) components. </a:t>
            </a:r>
          </a:p>
          <a:p>
            <a:pPr marL="285750" indent="-285750" algn="just">
              <a:buFont typeface="Arial" panose="020B0604020202020204" pitchFamily="34" charset="0"/>
              <a:buChar char="•"/>
            </a:pPr>
            <a:r>
              <a:rPr lang="en-GB" sz="1400" dirty="0">
                <a:solidFill>
                  <a:srgbClr val="1C2C8C"/>
                </a:solidFill>
                <a:latin typeface="Gill Sans MT" panose="020B0502020104020203" pitchFamily="34" charset="0"/>
              </a:rPr>
              <a:t>Figure 10b shows the displacement in </a:t>
            </a:r>
            <a:r>
              <a:rPr lang="en-GB" sz="1400" dirty="0" err="1">
                <a:solidFill>
                  <a:srgbClr val="1C2C8C"/>
                </a:solidFill>
                <a:latin typeface="Gill Sans MT" panose="020B0502020104020203" pitchFamily="34" charset="0"/>
              </a:rPr>
              <a:t>coseismic</a:t>
            </a:r>
            <a:r>
              <a:rPr lang="en-GB" sz="1400" dirty="0">
                <a:solidFill>
                  <a:srgbClr val="1C2C8C"/>
                </a:solidFill>
                <a:latin typeface="Gill Sans MT" panose="020B0502020104020203" pitchFamily="34" charset="0"/>
              </a:rPr>
              <a:t> model for Coquimbo (8.3 Mw) and Iquique (8.2 Mw) earthquakes </a:t>
            </a:r>
          </a:p>
          <a:p>
            <a:pPr marL="285750" indent="-285750" algn="just">
              <a:buFont typeface="Arial" panose="020B0604020202020204" pitchFamily="34" charset="0"/>
              <a:buChar char="•"/>
            </a:pPr>
            <a:r>
              <a:rPr lang="en-GB" sz="1400" dirty="0">
                <a:solidFill>
                  <a:srgbClr val="1C2C8C"/>
                </a:solidFill>
                <a:latin typeface="Gill Sans MT" panose="020B0502020104020203" pitchFamily="34" charset="0"/>
              </a:rPr>
              <a:t>We hypothesise that the positions of the stations have an error smaller than that of the final model. Data from the GNSS stations are used exclusively, interpolating what happens between </a:t>
            </a:r>
            <a:r>
              <a:rPr lang="en-GB" sz="1400" u="sng" dirty="0">
                <a:solidFill>
                  <a:srgbClr val="1C2C8C"/>
                </a:solidFill>
                <a:latin typeface="Gill Sans MT" panose="020B0502020104020203" pitchFamily="34" charset="0"/>
              </a:rPr>
              <a:t>them only with geodetic data</a:t>
            </a:r>
            <a:r>
              <a:rPr lang="en-GB" sz="1400" dirty="0">
                <a:solidFill>
                  <a:srgbClr val="1C2C8C"/>
                </a:solidFill>
                <a:latin typeface="Gill Sans MT" panose="020B0502020104020203" pitchFamily="34" charset="0"/>
              </a:rPr>
              <a:t>. </a:t>
            </a:r>
          </a:p>
          <a:p>
            <a:pPr marL="285750" indent="-285750" algn="just">
              <a:buFont typeface="Arial" panose="020B0604020202020204" pitchFamily="34" charset="0"/>
              <a:buChar char="•"/>
            </a:pPr>
            <a:r>
              <a:rPr lang="en-GB" sz="1400" dirty="0">
                <a:solidFill>
                  <a:srgbClr val="1C2C8C"/>
                </a:solidFill>
                <a:latin typeface="Gill Sans MT" panose="020B0502020104020203" pitchFamily="34" charset="0"/>
              </a:rPr>
              <a:t>We want to provide a new point of view using a thin plate spline interpolation(TPS) (Fig 10c</a:t>
            </a:r>
            <a:r>
              <a:rPr lang="en-GB" sz="1400" dirty="0" smtClean="0">
                <a:solidFill>
                  <a:srgbClr val="1C2C8C"/>
                </a:solidFill>
                <a:latin typeface="Gill Sans MT" panose="020B0502020104020203" pitchFamily="34" charset="0"/>
              </a:rPr>
              <a:t>); Cross-validation </a:t>
            </a:r>
            <a:r>
              <a:rPr lang="en-GB" sz="1400" dirty="0">
                <a:solidFill>
                  <a:srgbClr val="1C2C8C"/>
                </a:solidFill>
                <a:latin typeface="Gill Sans MT" panose="020B0502020104020203" pitchFamily="34" charset="0"/>
              </a:rPr>
              <a:t>was performed by complementing our data with Precise Point Positioning (PPP) information from Nevada Geodetic Laboratory (NGL). The results of the cross-validation of data show a </a:t>
            </a:r>
            <a:r>
              <a:rPr lang="en-GB" sz="1400" b="1" i="1" dirty="0">
                <a:solidFill>
                  <a:srgbClr val="00B050"/>
                </a:solidFill>
                <a:latin typeface="Gill Sans MT" panose="020B0502020104020203" pitchFamily="34" charset="0"/>
              </a:rPr>
              <a:t>μ = 0.0001 m </a:t>
            </a:r>
            <a:r>
              <a:rPr lang="en-GB" sz="1400" dirty="0">
                <a:solidFill>
                  <a:srgbClr val="1C2C8C"/>
                </a:solidFill>
                <a:latin typeface="Gill Sans MT" panose="020B0502020104020203" pitchFamily="34" charset="0"/>
              </a:rPr>
              <a:t>and a </a:t>
            </a:r>
            <a:r>
              <a:rPr lang="en-GB" sz="1400" b="1" i="1" dirty="0">
                <a:solidFill>
                  <a:srgbClr val="00B050"/>
                </a:solidFill>
                <a:latin typeface="Gill Sans MT" panose="020B0502020104020203" pitchFamily="34" charset="0"/>
              </a:rPr>
              <a:t>σ = ± 0.005 m</a:t>
            </a:r>
            <a:endParaRPr lang="es-ES" sz="1400" dirty="0">
              <a:solidFill>
                <a:srgbClr val="1C2C8C"/>
              </a:solidFill>
              <a:latin typeface="Gill Sans MT" panose="020B0502020104020203" pitchFamily="34" charset="0"/>
            </a:endParaRPr>
          </a:p>
        </p:txBody>
      </p:sp>
      <p:grpSp>
        <p:nvGrpSpPr>
          <p:cNvPr id="18" name="Grupo 17">
            <a:extLst>
              <a:ext uri="{FF2B5EF4-FFF2-40B4-BE49-F238E27FC236}">
                <a16:creationId xmlns:a16="http://schemas.microsoft.com/office/drawing/2014/main" id="{27D0628C-EF73-7ACB-8B1C-9DB9F207F9C3}"/>
              </a:ext>
            </a:extLst>
          </p:cNvPr>
          <p:cNvGrpSpPr/>
          <p:nvPr/>
        </p:nvGrpSpPr>
        <p:grpSpPr>
          <a:xfrm>
            <a:off x="9844575" y="6503711"/>
            <a:ext cx="2327969" cy="365125"/>
            <a:chOff x="9789821" y="6492875"/>
            <a:chExt cx="2327969" cy="365125"/>
          </a:xfrm>
        </p:grpSpPr>
        <p:sp>
          <p:nvSpPr>
            <p:cNvPr id="20" name="Marcador de número de diapositiva 1">
              <a:extLst>
                <a:ext uri="{FF2B5EF4-FFF2-40B4-BE49-F238E27FC236}">
                  <a16:creationId xmlns:a16="http://schemas.microsoft.com/office/drawing/2014/main" id="{31D33112-11E5-5C05-38CA-62F90F1C49EA}"/>
                </a:ext>
              </a:extLst>
            </p:cNvPr>
            <p:cNvSpPr txBox="1">
              <a:spLocks/>
            </p:cNvSpPr>
            <p:nvPr/>
          </p:nvSpPr>
          <p:spPr>
            <a:xfrm>
              <a:off x="9789821" y="6492875"/>
              <a:ext cx="2327969"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rgbClr val="898989"/>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l"/>
              <a:r>
                <a:rPr lang="es-ES" b="1" i="1" dirty="0">
                  <a:solidFill>
                    <a:srgbClr val="002F6C"/>
                  </a:solidFill>
                  <a:latin typeface="Gill Sans MT" panose="020B0502020104020203" pitchFamily="34" charset="0"/>
                  <a:ea typeface="Tahoma" pitchFamily="34" charset="0"/>
                  <a:cs typeface="Tahoma" pitchFamily="34" charset="0"/>
                </a:rPr>
                <a:t>Sec.2.1             	      </a:t>
              </a:r>
              <a:r>
                <a:rPr lang="en-US" altLang="en-US" dirty="0">
                  <a:solidFill>
                    <a:srgbClr val="002F6C"/>
                  </a:solidFill>
                  <a:latin typeface="Gill Sans MT" panose="020B0502020104020203" pitchFamily="34" charset="0"/>
                </a:rPr>
                <a:t> Pag.</a:t>
              </a:r>
              <a:fld id="{53527F9B-CE56-4C90-A571-D2AADAD5F7FB}" type="slidenum">
                <a:rPr lang="en-US" altLang="en-US" smtClean="0">
                  <a:solidFill>
                    <a:srgbClr val="002F6C"/>
                  </a:solidFill>
                  <a:latin typeface="Gill Sans MT" panose="020B0502020104020203" pitchFamily="34" charset="0"/>
                </a:rPr>
                <a:pPr algn="l"/>
                <a:t>10</a:t>
              </a:fld>
              <a:endParaRPr lang="en-US" altLang="en-US" dirty="0">
                <a:solidFill>
                  <a:srgbClr val="002F6C"/>
                </a:solidFill>
                <a:latin typeface="Gill Sans MT" panose="020B0502020104020203" pitchFamily="34" charset="0"/>
              </a:endParaRPr>
            </a:p>
          </p:txBody>
        </p:sp>
        <p:sp>
          <p:nvSpPr>
            <p:cNvPr id="21" name="Elipse 20">
              <a:extLst>
                <a:ext uri="{FF2B5EF4-FFF2-40B4-BE49-F238E27FC236}">
                  <a16:creationId xmlns:a16="http://schemas.microsoft.com/office/drawing/2014/main" id="{60545537-3795-311D-0CD9-78BFCA8E980F}"/>
                </a:ext>
              </a:extLst>
            </p:cNvPr>
            <p:cNvSpPr/>
            <p:nvPr/>
          </p:nvSpPr>
          <p:spPr>
            <a:xfrm>
              <a:off x="11058736" y="6626986"/>
              <a:ext cx="104172" cy="1041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sp>
          <p:nvSpPr>
            <p:cNvPr id="30" name="Elipse 29">
              <a:extLst>
                <a:ext uri="{FF2B5EF4-FFF2-40B4-BE49-F238E27FC236}">
                  <a16:creationId xmlns:a16="http://schemas.microsoft.com/office/drawing/2014/main" id="{5A1F0C64-450E-E665-2AF6-AF79D9E212B0}"/>
                </a:ext>
              </a:extLst>
            </p:cNvPr>
            <p:cNvSpPr/>
            <p:nvPr/>
          </p:nvSpPr>
          <p:spPr>
            <a:xfrm>
              <a:off x="11273043" y="6626986"/>
              <a:ext cx="104172" cy="1041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sp>
          <p:nvSpPr>
            <p:cNvPr id="31" name="Elipse 30">
              <a:extLst>
                <a:ext uri="{FF2B5EF4-FFF2-40B4-BE49-F238E27FC236}">
                  <a16:creationId xmlns:a16="http://schemas.microsoft.com/office/drawing/2014/main" id="{CA592259-51C9-AC51-44F8-6FFC44EB800D}"/>
                </a:ext>
              </a:extLst>
            </p:cNvPr>
            <p:cNvSpPr/>
            <p:nvPr/>
          </p:nvSpPr>
          <p:spPr>
            <a:xfrm>
              <a:off x="10854206" y="6626986"/>
              <a:ext cx="104172" cy="1041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grpSp>
      <p:pic>
        <p:nvPicPr>
          <p:cNvPr id="33" name="Imagen 32" descr="Gráfico, Gráfico de dispersión&#10;&#10;Descripción generada automáticamente">
            <a:extLst>
              <a:ext uri="{FF2B5EF4-FFF2-40B4-BE49-F238E27FC236}">
                <a16:creationId xmlns:a16="http://schemas.microsoft.com/office/drawing/2014/main" id="{7EE5EF0E-ED9F-AB46-B381-2A45BFC94D05}"/>
              </a:ext>
            </a:extLst>
          </p:cNvPr>
          <p:cNvPicPr>
            <a:picLocks noChangeAspect="1"/>
          </p:cNvPicPr>
          <p:nvPr/>
        </p:nvPicPr>
        <p:blipFill>
          <a:blip r:embed="rId8"/>
          <a:stretch>
            <a:fillRect/>
          </a:stretch>
        </p:blipFill>
        <p:spPr>
          <a:xfrm>
            <a:off x="2583754" y="927417"/>
            <a:ext cx="2442559" cy="5487350"/>
          </a:xfrm>
          <a:prstGeom prst="rect">
            <a:avLst/>
          </a:prstGeom>
        </p:spPr>
      </p:pic>
      <p:pic>
        <p:nvPicPr>
          <p:cNvPr id="35" name="Imagen 34" descr="Gráfico, Gráfico de dispersión&#10;&#10;Descripción generada automáticamente">
            <a:extLst>
              <a:ext uri="{FF2B5EF4-FFF2-40B4-BE49-F238E27FC236}">
                <a16:creationId xmlns:a16="http://schemas.microsoft.com/office/drawing/2014/main" id="{AEAB7B9B-BDAE-D45E-3448-F19CE9AE3EF3}"/>
              </a:ext>
            </a:extLst>
          </p:cNvPr>
          <p:cNvPicPr>
            <a:picLocks noChangeAspect="1"/>
          </p:cNvPicPr>
          <p:nvPr/>
        </p:nvPicPr>
        <p:blipFill>
          <a:blip r:embed="rId9"/>
          <a:stretch>
            <a:fillRect/>
          </a:stretch>
        </p:blipFill>
        <p:spPr>
          <a:xfrm>
            <a:off x="46600" y="927417"/>
            <a:ext cx="2442560" cy="5487354"/>
          </a:xfrm>
          <a:prstGeom prst="rect">
            <a:avLst/>
          </a:prstGeom>
        </p:spPr>
      </p:pic>
      <p:sp>
        <p:nvSpPr>
          <p:cNvPr id="5" name="CuadroTexto 4">
            <a:extLst>
              <a:ext uri="{FF2B5EF4-FFF2-40B4-BE49-F238E27FC236}">
                <a16:creationId xmlns:a16="http://schemas.microsoft.com/office/drawing/2014/main" id="{1C97F5B5-CA99-2D16-4D76-E8800DC475BF}"/>
              </a:ext>
            </a:extLst>
          </p:cNvPr>
          <p:cNvSpPr txBox="1"/>
          <p:nvPr/>
        </p:nvSpPr>
        <p:spPr>
          <a:xfrm>
            <a:off x="3550865" y="6539993"/>
            <a:ext cx="914282" cy="261610"/>
          </a:xfrm>
          <a:prstGeom prst="rect">
            <a:avLst/>
          </a:prstGeom>
          <a:noFill/>
        </p:spPr>
        <p:txBody>
          <a:bodyPr wrap="square">
            <a:spAutoFit/>
          </a:bodyPr>
          <a:lstStyle/>
          <a:p>
            <a:pPr algn="ctr"/>
            <a:r>
              <a:rPr lang="en-GB" sz="1100" dirty="0">
                <a:solidFill>
                  <a:srgbClr val="1C2C8C"/>
                </a:solidFill>
                <a:latin typeface="Gill Sans MT" panose="020B0502020104020203" pitchFamily="34" charset="0"/>
              </a:rPr>
              <a:t>fig 10b</a:t>
            </a:r>
            <a:endParaRPr lang="en-US" sz="1100" dirty="0"/>
          </a:p>
        </p:txBody>
      </p:sp>
      <p:sp>
        <p:nvSpPr>
          <p:cNvPr id="8" name="CuadroTexto 7">
            <a:extLst>
              <a:ext uri="{FF2B5EF4-FFF2-40B4-BE49-F238E27FC236}">
                <a16:creationId xmlns:a16="http://schemas.microsoft.com/office/drawing/2014/main" id="{B45FA3BF-28A8-AABA-353B-8F40B591C608}"/>
              </a:ext>
            </a:extLst>
          </p:cNvPr>
          <p:cNvSpPr txBox="1"/>
          <p:nvPr/>
        </p:nvSpPr>
        <p:spPr>
          <a:xfrm>
            <a:off x="997578" y="6555468"/>
            <a:ext cx="914282" cy="261610"/>
          </a:xfrm>
          <a:prstGeom prst="rect">
            <a:avLst/>
          </a:prstGeom>
          <a:noFill/>
        </p:spPr>
        <p:txBody>
          <a:bodyPr wrap="square">
            <a:spAutoFit/>
          </a:bodyPr>
          <a:lstStyle/>
          <a:p>
            <a:pPr algn="ctr"/>
            <a:r>
              <a:rPr lang="en-GB" sz="1100" dirty="0">
                <a:solidFill>
                  <a:srgbClr val="1C2C8C"/>
                </a:solidFill>
                <a:latin typeface="Gill Sans MT" panose="020B0502020104020203" pitchFamily="34" charset="0"/>
              </a:rPr>
              <a:t>fig 10a</a:t>
            </a:r>
            <a:endParaRPr lang="en-US" sz="1100" dirty="0"/>
          </a:p>
        </p:txBody>
      </p:sp>
      <p:sp>
        <p:nvSpPr>
          <p:cNvPr id="11" name="CuadroTexto 10">
            <a:extLst>
              <a:ext uri="{FF2B5EF4-FFF2-40B4-BE49-F238E27FC236}">
                <a16:creationId xmlns:a16="http://schemas.microsoft.com/office/drawing/2014/main" id="{8FA1A478-09CD-F43E-8E6B-C239EBC0B806}"/>
              </a:ext>
            </a:extLst>
          </p:cNvPr>
          <p:cNvSpPr txBox="1"/>
          <p:nvPr/>
        </p:nvSpPr>
        <p:spPr>
          <a:xfrm>
            <a:off x="8053473" y="6496221"/>
            <a:ext cx="914282" cy="261610"/>
          </a:xfrm>
          <a:prstGeom prst="rect">
            <a:avLst/>
          </a:prstGeom>
          <a:noFill/>
        </p:spPr>
        <p:txBody>
          <a:bodyPr wrap="square">
            <a:spAutoFit/>
          </a:bodyPr>
          <a:lstStyle/>
          <a:p>
            <a:pPr algn="ctr"/>
            <a:r>
              <a:rPr lang="en-GB" sz="1100" dirty="0">
                <a:solidFill>
                  <a:srgbClr val="1C2C8C"/>
                </a:solidFill>
                <a:latin typeface="Gill Sans MT" panose="020B0502020104020203" pitchFamily="34" charset="0"/>
              </a:rPr>
              <a:t>fig 10c</a:t>
            </a:r>
            <a:endParaRPr lang="en-US" sz="1100" dirty="0"/>
          </a:p>
        </p:txBody>
      </p:sp>
    </p:spTree>
    <p:extLst>
      <p:ext uri="{BB962C8B-B14F-4D97-AF65-F5344CB8AC3E}">
        <p14:creationId xmlns:p14="http://schemas.microsoft.com/office/powerpoint/2010/main" val="24693853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8229EBD-DB36-0C9A-F675-53F42E97CFEB}"/>
              </a:ext>
            </a:extLst>
          </p:cNvPr>
          <p:cNvSpPr/>
          <p:nvPr/>
        </p:nvSpPr>
        <p:spPr>
          <a:xfrm>
            <a:off x="0" y="6503712"/>
            <a:ext cx="12210222" cy="365124"/>
          </a:xfrm>
          <a:prstGeom prst="rect">
            <a:avLst/>
          </a:prstGeom>
          <a:solidFill>
            <a:srgbClr val="EA7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upo 18"/>
          <p:cNvGrpSpPr/>
          <p:nvPr/>
        </p:nvGrpSpPr>
        <p:grpSpPr>
          <a:xfrm>
            <a:off x="0" y="434500"/>
            <a:ext cx="12217400" cy="6384592"/>
            <a:chOff x="0" y="434500"/>
            <a:chExt cx="12217400" cy="6384592"/>
          </a:xfrm>
        </p:grpSpPr>
        <p:cxnSp>
          <p:nvCxnSpPr>
            <p:cNvPr id="6" name="Conector recto 5"/>
            <p:cNvCxnSpPr/>
            <p:nvPr/>
          </p:nvCxnSpPr>
          <p:spPr>
            <a:xfrm flipV="1">
              <a:off x="0" y="434500"/>
              <a:ext cx="12192000" cy="1"/>
            </a:xfrm>
            <a:prstGeom prst="line">
              <a:avLst/>
            </a:prstGeom>
            <a:ln w="889000">
              <a:solidFill>
                <a:srgbClr val="B1B1B1"/>
              </a:solidFill>
            </a:ln>
          </p:spPr>
          <p:style>
            <a:lnRef idx="1">
              <a:schemeClr val="accent2"/>
            </a:lnRef>
            <a:fillRef idx="0">
              <a:schemeClr val="accent2"/>
            </a:fillRef>
            <a:effectRef idx="0">
              <a:schemeClr val="accent2"/>
            </a:effectRef>
            <a:fontRef idx="minor">
              <a:schemeClr val="tx1"/>
            </a:fontRef>
          </p:style>
        </p:cxnSp>
        <p:cxnSp>
          <p:nvCxnSpPr>
            <p:cNvPr id="3" name="Conector recto 2"/>
            <p:cNvCxnSpPr/>
            <p:nvPr/>
          </p:nvCxnSpPr>
          <p:spPr>
            <a:xfrm>
              <a:off x="0" y="6819092"/>
              <a:ext cx="12217400" cy="0"/>
            </a:xfrm>
            <a:prstGeom prst="line">
              <a:avLst/>
            </a:prstGeom>
            <a:ln w="82550">
              <a:solidFill>
                <a:srgbClr val="EA7600"/>
              </a:solidFill>
            </a:ln>
          </p:spPr>
          <p:style>
            <a:lnRef idx="1">
              <a:schemeClr val="accent2"/>
            </a:lnRef>
            <a:fillRef idx="0">
              <a:schemeClr val="accent2"/>
            </a:fillRef>
            <a:effectRef idx="0">
              <a:schemeClr val="accent2"/>
            </a:effectRef>
            <a:fontRef idx="minor">
              <a:schemeClr val="tx1"/>
            </a:fontRef>
          </p:style>
        </p:cxnSp>
      </p:gr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70" y="55695"/>
            <a:ext cx="1515224" cy="757612"/>
          </a:xfrm>
          <a:prstGeom prst="rect">
            <a:avLst/>
          </a:prstGeom>
        </p:spPr>
      </p:pic>
      <p:cxnSp>
        <p:nvCxnSpPr>
          <p:cNvPr id="26" name="Conector recto 25">
            <a:extLst>
              <a:ext uri="{FF2B5EF4-FFF2-40B4-BE49-F238E27FC236}">
                <a16:creationId xmlns:a16="http://schemas.microsoft.com/office/drawing/2014/main" id="{97D2A0C1-5D89-4D83-3B0C-F0003C841472}"/>
              </a:ext>
            </a:extLst>
          </p:cNvPr>
          <p:cNvCxnSpPr>
            <a:cxnSpLocks/>
          </p:cNvCxnSpPr>
          <p:nvPr/>
        </p:nvCxnSpPr>
        <p:spPr>
          <a:xfrm flipH="1" flipV="1">
            <a:off x="12165366" y="0"/>
            <a:ext cx="7178" cy="6868836"/>
          </a:xfrm>
          <a:prstGeom prst="line">
            <a:avLst/>
          </a:prstGeom>
          <a:ln w="88900">
            <a:solidFill>
              <a:srgbClr val="002F6C"/>
            </a:solidFill>
          </a:ln>
        </p:spPr>
        <p:style>
          <a:lnRef idx="1">
            <a:schemeClr val="accent2"/>
          </a:lnRef>
          <a:fillRef idx="0">
            <a:schemeClr val="accent2"/>
          </a:fillRef>
          <a:effectRef idx="0">
            <a:schemeClr val="accent2"/>
          </a:effectRef>
          <a:fontRef idx="minor">
            <a:schemeClr val="tx1"/>
          </a:fontRef>
        </p:style>
      </p:cxnSp>
      <p:sp>
        <p:nvSpPr>
          <p:cNvPr id="2" name="Rectángulo 1">
            <a:extLst>
              <a:ext uri="{FF2B5EF4-FFF2-40B4-BE49-F238E27FC236}">
                <a16:creationId xmlns:a16="http://schemas.microsoft.com/office/drawing/2014/main" id="{23201A44-57EB-3CCF-68BE-EAD1FAD38DEF}"/>
              </a:ext>
            </a:extLst>
          </p:cNvPr>
          <p:cNvSpPr/>
          <p:nvPr/>
        </p:nvSpPr>
        <p:spPr>
          <a:xfrm>
            <a:off x="2115493" y="210410"/>
            <a:ext cx="7435305" cy="461665"/>
          </a:xfrm>
          <a:prstGeom prst="rect">
            <a:avLst/>
          </a:prstGeom>
        </p:spPr>
        <p:txBody>
          <a:bodyPr wrap="none">
            <a:spAutoFit/>
          </a:bodyPr>
          <a:lstStyle/>
          <a:p>
            <a:pPr marL="0" lvl="2" fontAlgn="auto">
              <a:spcAft>
                <a:spcPts val="0"/>
              </a:spcAft>
            </a:pPr>
            <a:r>
              <a:rPr lang="en-US" sz="2400" i="1" dirty="0">
                <a:solidFill>
                  <a:srgbClr val="002F6C"/>
                </a:solidFill>
                <a:latin typeface="Gill Sans MT" panose="020B0502020104020203" pitchFamily="34" charset="0"/>
              </a:rPr>
              <a:t>Transitioning form classic RF to modern RF. Secondary Network</a:t>
            </a:r>
          </a:p>
        </p:txBody>
      </p:sp>
      <p:sp>
        <p:nvSpPr>
          <p:cNvPr id="8" name="CuadroTexto 7">
            <a:extLst>
              <a:ext uri="{FF2B5EF4-FFF2-40B4-BE49-F238E27FC236}">
                <a16:creationId xmlns:a16="http://schemas.microsoft.com/office/drawing/2014/main" id="{441DC2E2-AC66-C584-FCA6-A62C424AC93F}"/>
              </a:ext>
            </a:extLst>
          </p:cNvPr>
          <p:cNvSpPr txBox="1"/>
          <p:nvPr/>
        </p:nvSpPr>
        <p:spPr>
          <a:xfrm>
            <a:off x="2289389" y="896165"/>
            <a:ext cx="2695377" cy="4185761"/>
          </a:xfrm>
          <a:prstGeom prst="rect">
            <a:avLst/>
          </a:prstGeom>
          <a:noFill/>
        </p:spPr>
        <p:txBody>
          <a:bodyPr wrap="square">
            <a:spAutoFit/>
          </a:bodyPr>
          <a:lstStyle/>
          <a:p>
            <a:pPr marL="285750" indent="-285750" algn="just">
              <a:spcAft>
                <a:spcPts val="0"/>
              </a:spcAft>
              <a:buFont typeface="Arial" panose="020B0604020202020204" pitchFamily="34" charset="0"/>
              <a:buChar char="•"/>
              <a:tabLst>
                <a:tab pos="457200" algn="l"/>
              </a:tabLst>
            </a:pPr>
            <a:r>
              <a:rPr lang="en-US" sz="1400" dirty="0">
                <a:latin typeface="Gill Sans MT" panose="020B0502020104020203" pitchFamily="34" charset="0"/>
                <a:ea typeface="Calibri" panose="020F0502020204030204" pitchFamily="34" charset="0"/>
                <a:cs typeface="Arial" panose="020B0604020202020204" pitchFamily="34" charset="0"/>
              </a:rPr>
              <a:t>To relate both systems, we need updated coordinates in the modern system on the PSAD56-SAD69 benchmarks.</a:t>
            </a:r>
          </a:p>
          <a:p>
            <a:pPr marL="285750" lvl="0" indent="-285750" algn="just">
              <a:spcAft>
                <a:spcPts val="0"/>
              </a:spcAft>
              <a:buFont typeface="Arial" panose="020B0604020202020204" pitchFamily="34" charset="0"/>
              <a:buChar char="•"/>
              <a:tabLst>
                <a:tab pos="457200" algn="l"/>
              </a:tabLst>
            </a:pPr>
            <a:r>
              <a:rPr lang="en-US" sz="1400" dirty="0">
                <a:latin typeface="Gill Sans MT" panose="020B0502020104020203" pitchFamily="34" charset="0"/>
                <a:ea typeface="Calibri" panose="020F0502020204030204" pitchFamily="34" charset="0"/>
                <a:cs typeface="Arial" panose="020B0604020202020204" pitchFamily="34" charset="0"/>
              </a:rPr>
              <a:t>Currently, the classic network(left image) is not maintained, so a review of the IAGS-IGM database is made to select native benchmarks that can be measured with GNSS. </a:t>
            </a:r>
          </a:p>
          <a:p>
            <a:pPr marL="285750" lvl="0" indent="-285750" algn="just">
              <a:spcAft>
                <a:spcPts val="0"/>
              </a:spcAft>
              <a:buFont typeface="Arial" panose="020B0604020202020204" pitchFamily="34" charset="0"/>
              <a:buChar char="•"/>
              <a:tabLst>
                <a:tab pos="457200" algn="l"/>
              </a:tabLst>
            </a:pPr>
            <a:r>
              <a:rPr lang="en-US" sz="1400" dirty="0">
                <a:latin typeface="Gill Sans MT" panose="020B0502020104020203" pitchFamily="34" charset="0"/>
                <a:ea typeface="Calibri" panose="020F0502020204030204" pitchFamily="34" charset="0"/>
                <a:cs typeface="Arial" panose="020B0604020202020204" pitchFamily="34" charset="0"/>
              </a:rPr>
              <a:t>We measure with GNSS over the benchmarks of the primary network PSAD56-SAD69(right image):</a:t>
            </a:r>
          </a:p>
          <a:p>
            <a:pPr marL="742950" lvl="1" indent="-285750" algn="just">
              <a:spcAft>
                <a:spcPts val="0"/>
              </a:spcAft>
              <a:buFont typeface="Arial" panose="020B0604020202020204" pitchFamily="34" charset="0"/>
              <a:buChar char="•"/>
              <a:tabLst>
                <a:tab pos="457200" algn="l"/>
              </a:tabLst>
            </a:pPr>
            <a:r>
              <a:rPr lang="en-US" sz="1400" dirty="0">
                <a:latin typeface="Gill Sans MT" panose="020B0502020104020203" pitchFamily="34" charset="0"/>
                <a:ea typeface="Calibri" panose="020F0502020204030204" pitchFamily="34" charset="0"/>
                <a:cs typeface="Arial" panose="020B0604020202020204" pitchFamily="34" charset="0"/>
              </a:rPr>
              <a:t>Selected         #217</a:t>
            </a:r>
          </a:p>
          <a:p>
            <a:pPr marL="742950" lvl="1" indent="-285750" algn="just">
              <a:spcAft>
                <a:spcPts val="0"/>
              </a:spcAft>
              <a:buFont typeface="Arial" panose="020B0604020202020204" pitchFamily="34" charset="0"/>
              <a:buChar char="•"/>
              <a:tabLst>
                <a:tab pos="457200" algn="l"/>
              </a:tabLst>
            </a:pPr>
            <a:r>
              <a:rPr lang="en-US" sz="1400" dirty="0">
                <a:latin typeface="Gill Sans MT" panose="020B0502020104020203" pitchFamily="34" charset="0"/>
                <a:ea typeface="Calibri" panose="020F0502020204030204" pitchFamily="34" charset="0"/>
                <a:cs typeface="Arial" panose="020B0604020202020204" pitchFamily="34" charset="0"/>
              </a:rPr>
              <a:t>Measured       #158</a:t>
            </a:r>
          </a:p>
          <a:p>
            <a:pPr marL="742950" lvl="1" indent="-285750" algn="just">
              <a:spcAft>
                <a:spcPts val="0"/>
              </a:spcAft>
              <a:buFont typeface="Arial" panose="020B0604020202020204" pitchFamily="34" charset="0"/>
              <a:buChar char="•"/>
              <a:tabLst>
                <a:tab pos="457200" algn="l"/>
              </a:tabLst>
            </a:pPr>
            <a:r>
              <a:rPr lang="en-US" sz="1400" dirty="0">
                <a:latin typeface="Gill Sans MT" panose="020B0502020104020203" pitchFamily="34" charset="0"/>
                <a:ea typeface="Calibri" panose="020F0502020204030204" pitchFamily="34" charset="0"/>
                <a:cs typeface="Arial" panose="020B0604020202020204" pitchFamily="34" charset="0"/>
              </a:rPr>
              <a:t>Destroyed        #39</a:t>
            </a:r>
          </a:p>
          <a:p>
            <a:pPr marL="742950" lvl="1" indent="-285750" algn="just">
              <a:spcAft>
                <a:spcPts val="0"/>
              </a:spcAft>
              <a:buFont typeface="Arial" panose="020B0604020202020204" pitchFamily="34" charset="0"/>
              <a:buChar char="•"/>
              <a:tabLst>
                <a:tab pos="457200" algn="l"/>
              </a:tabLst>
            </a:pPr>
            <a:r>
              <a:rPr lang="en-US" sz="1400" dirty="0">
                <a:latin typeface="Gill Sans MT" panose="020B0502020104020203" pitchFamily="34" charset="0"/>
                <a:ea typeface="Calibri" panose="020F0502020204030204" pitchFamily="34" charset="0"/>
                <a:cs typeface="Arial" panose="020B0604020202020204" pitchFamily="34" charset="0"/>
              </a:rPr>
              <a:t>Inaccessible       #20</a:t>
            </a:r>
          </a:p>
          <a:p>
            <a:pPr marL="285750" lvl="1" indent="-285750" algn="just">
              <a:spcAft>
                <a:spcPts val="0"/>
              </a:spcAft>
              <a:buFont typeface="Arial" panose="020B0604020202020204" pitchFamily="34" charset="0"/>
              <a:buChar char="•"/>
              <a:tabLst>
                <a:tab pos="457200" algn="l"/>
              </a:tabLst>
            </a:pPr>
            <a:endParaRPr lang="en-US" sz="1400" b="1" dirty="0">
              <a:latin typeface="Gill Sans MT" panose="020B0502020104020203" pitchFamily="34" charset="0"/>
              <a:ea typeface="Calibri" panose="020F0502020204030204" pitchFamily="34" charset="0"/>
              <a:cs typeface="Arial" panose="020B0604020202020204" pitchFamily="34" charset="0"/>
            </a:endParaRPr>
          </a:p>
        </p:txBody>
      </p:sp>
      <p:grpSp>
        <p:nvGrpSpPr>
          <p:cNvPr id="17" name="Grupo 16"/>
          <p:cNvGrpSpPr/>
          <p:nvPr/>
        </p:nvGrpSpPr>
        <p:grpSpPr>
          <a:xfrm>
            <a:off x="116103" y="905902"/>
            <a:ext cx="2213944" cy="5631049"/>
            <a:chOff x="119949" y="896165"/>
            <a:chExt cx="2213944" cy="5631049"/>
          </a:xfrm>
        </p:grpSpPr>
        <p:pic>
          <p:nvPicPr>
            <p:cNvPr id="11" name="Imagen 10">
              <a:extLst>
                <a:ext uri="{FF2B5EF4-FFF2-40B4-BE49-F238E27FC236}">
                  <a16:creationId xmlns:a16="http://schemas.microsoft.com/office/drawing/2014/main" id="{61BF3C6C-3FC2-318F-7388-7D46E302031D}"/>
                </a:ext>
              </a:extLst>
            </p:cNvPr>
            <p:cNvPicPr>
              <a:picLocks noChangeAspect="1"/>
            </p:cNvPicPr>
            <p:nvPr/>
          </p:nvPicPr>
          <p:blipFill>
            <a:blip r:embed="rId4"/>
            <a:stretch>
              <a:fillRect/>
            </a:stretch>
          </p:blipFill>
          <p:spPr>
            <a:xfrm>
              <a:off x="119949" y="896165"/>
              <a:ext cx="2096486" cy="3057221"/>
            </a:xfrm>
            <a:prstGeom prst="rect">
              <a:avLst/>
            </a:prstGeom>
          </p:spPr>
        </p:pic>
        <p:pic>
          <p:nvPicPr>
            <p:cNvPr id="13" name="Imagen 12">
              <a:extLst>
                <a:ext uri="{FF2B5EF4-FFF2-40B4-BE49-F238E27FC236}">
                  <a16:creationId xmlns:a16="http://schemas.microsoft.com/office/drawing/2014/main" id="{76E6FD83-8979-0ECD-7DE7-BE786B203AA9}"/>
                </a:ext>
              </a:extLst>
            </p:cNvPr>
            <p:cNvPicPr>
              <a:picLocks noChangeAspect="1"/>
            </p:cNvPicPr>
            <p:nvPr/>
          </p:nvPicPr>
          <p:blipFill>
            <a:blip r:embed="rId5"/>
            <a:stretch>
              <a:fillRect/>
            </a:stretch>
          </p:blipFill>
          <p:spPr>
            <a:xfrm>
              <a:off x="165370" y="3789690"/>
              <a:ext cx="2168523" cy="2737524"/>
            </a:xfrm>
            <a:prstGeom prst="rect">
              <a:avLst/>
            </a:prstGeom>
          </p:spPr>
        </p:pic>
      </p:grpSp>
      <p:graphicFrame>
        <p:nvGraphicFramePr>
          <p:cNvPr id="27" name="Tabla 26">
            <a:extLst>
              <a:ext uri="{FF2B5EF4-FFF2-40B4-BE49-F238E27FC236}">
                <a16:creationId xmlns:a16="http://schemas.microsoft.com/office/drawing/2014/main" id="{789C479A-B6A7-9D53-716F-F469483EA7C2}"/>
              </a:ext>
            </a:extLst>
          </p:cNvPr>
          <p:cNvGraphicFramePr>
            <a:graphicFrameLocks noGrp="1"/>
          </p:cNvGraphicFramePr>
          <p:nvPr>
            <p:extLst>
              <p:ext uri="{D42A27DB-BD31-4B8C-83A1-F6EECF244321}">
                <p14:modId xmlns:p14="http://schemas.microsoft.com/office/powerpoint/2010/main" val="926585240"/>
              </p:ext>
            </p:extLst>
          </p:nvPr>
        </p:nvGraphicFramePr>
        <p:xfrm>
          <a:off x="7422722" y="5530067"/>
          <a:ext cx="2246094" cy="799211"/>
        </p:xfrm>
        <a:graphic>
          <a:graphicData uri="http://schemas.openxmlformats.org/drawingml/2006/table">
            <a:tbl>
              <a:tblPr firstRow="1" firstCol="1" bandRow="1">
                <a:tableStyleId>{68D230F3-CF80-4859-8CE7-A43EE81993B5}</a:tableStyleId>
              </a:tblPr>
              <a:tblGrid>
                <a:gridCol w="830667">
                  <a:extLst>
                    <a:ext uri="{9D8B030D-6E8A-4147-A177-3AD203B41FA5}">
                      <a16:colId xmlns:a16="http://schemas.microsoft.com/office/drawing/2014/main" val="596895448"/>
                    </a:ext>
                  </a:extLst>
                </a:gridCol>
                <a:gridCol w="1415427">
                  <a:extLst>
                    <a:ext uri="{9D8B030D-6E8A-4147-A177-3AD203B41FA5}">
                      <a16:colId xmlns:a16="http://schemas.microsoft.com/office/drawing/2014/main" val="1679588441"/>
                    </a:ext>
                  </a:extLst>
                </a:gridCol>
              </a:tblGrid>
              <a:tr h="36195">
                <a:tc>
                  <a:txBody>
                    <a:bodyPr/>
                    <a:lstStyle/>
                    <a:p>
                      <a:pPr algn="just">
                        <a:lnSpc>
                          <a:spcPct val="107000"/>
                        </a:lnSpc>
                        <a:spcAft>
                          <a:spcPts val="800"/>
                        </a:spcAft>
                      </a:pPr>
                      <a:r>
                        <a:rPr lang="en-US" sz="700" noProof="0" dirty="0">
                          <a:effectLst/>
                        </a:rPr>
                        <a:t>Parameter</a:t>
                      </a:r>
                      <a:r>
                        <a:rPr lang="en-US" sz="700" baseline="0" noProof="0" dirty="0">
                          <a:effectLst/>
                        </a:rPr>
                        <a:t> type</a:t>
                      </a:r>
                      <a:endParaRPr lang="en-US" sz="700" noProof="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700" noProof="0" dirty="0">
                          <a:effectLst/>
                        </a:rPr>
                        <a:t>Use</a:t>
                      </a:r>
                      <a:r>
                        <a:rPr lang="en-US" sz="700" baseline="0" noProof="0" dirty="0">
                          <a:effectLst/>
                        </a:rPr>
                        <a:t>d Parameter</a:t>
                      </a:r>
                      <a:endParaRPr lang="en-US" sz="700" noProof="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60769783"/>
                  </a:ext>
                </a:extLst>
              </a:tr>
              <a:tr h="36195">
                <a:tc>
                  <a:txBody>
                    <a:bodyPr/>
                    <a:lstStyle/>
                    <a:p>
                      <a:pPr algn="just">
                        <a:lnSpc>
                          <a:spcPct val="107000"/>
                        </a:lnSpc>
                        <a:spcAft>
                          <a:spcPts val="800"/>
                        </a:spcAft>
                      </a:pPr>
                      <a:r>
                        <a:rPr lang="en-US" sz="700" noProof="0" dirty="0">
                          <a:effectLst/>
                        </a:rPr>
                        <a:t>Solution:</a:t>
                      </a:r>
                      <a:endParaRPr lang="en-US" sz="700" noProof="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700" noProof="0" dirty="0">
                          <a:effectLst/>
                        </a:rPr>
                        <a:t>fixed phase ambiguities</a:t>
                      </a:r>
                      <a:endParaRPr lang="en-US" sz="700" noProof="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33974793"/>
                  </a:ext>
                </a:extLst>
              </a:tr>
              <a:tr h="36195">
                <a:tc>
                  <a:txBody>
                    <a:bodyPr/>
                    <a:lstStyle/>
                    <a:p>
                      <a:pPr algn="just">
                        <a:lnSpc>
                          <a:spcPct val="107000"/>
                        </a:lnSpc>
                        <a:spcAft>
                          <a:spcPts val="800"/>
                        </a:spcAft>
                      </a:pPr>
                      <a:r>
                        <a:rPr lang="en-US" sz="700" noProof="0" dirty="0">
                          <a:effectLst/>
                        </a:rPr>
                        <a:t>Observable</a:t>
                      </a:r>
                      <a:endParaRPr lang="en-US" sz="700" noProof="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700" noProof="0" dirty="0">
                          <a:effectLst/>
                        </a:rPr>
                        <a:t>GPS, GLONASS</a:t>
                      </a:r>
                      <a:endParaRPr lang="en-US" sz="700" noProof="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35528561"/>
                  </a:ext>
                </a:extLst>
              </a:tr>
              <a:tr h="36195">
                <a:tc>
                  <a:txBody>
                    <a:bodyPr/>
                    <a:lstStyle/>
                    <a:p>
                      <a:pPr algn="just">
                        <a:lnSpc>
                          <a:spcPct val="107000"/>
                        </a:lnSpc>
                        <a:spcAft>
                          <a:spcPts val="800"/>
                        </a:spcAft>
                      </a:pPr>
                      <a:r>
                        <a:rPr lang="en-US" sz="700" noProof="0" dirty="0">
                          <a:effectLst/>
                        </a:rPr>
                        <a:t>Elevation</a:t>
                      </a:r>
                      <a:r>
                        <a:rPr lang="en-US" sz="700" baseline="0" noProof="0" dirty="0">
                          <a:effectLst/>
                        </a:rPr>
                        <a:t> Mask</a:t>
                      </a:r>
                      <a:endParaRPr lang="en-US" sz="700" noProof="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700" noProof="0" dirty="0">
                          <a:effectLst/>
                        </a:rPr>
                        <a:t>10º</a:t>
                      </a:r>
                      <a:endParaRPr lang="en-US" sz="700" noProof="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4358355"/>
                  </a:ext>
                </a:extLst>
              </a:tr>
              <a:tr h="36195">
                <a:tc>
                  <a:txBody>
                    <a:bodyPr/>
                    <a:lstStyle/>
                    <a:p>
                      <a:pPr algn="just">
                        <a:lnSpc>
                          <a:spcPct val="107000"/>
                        </a:lnSpc>
                        <a:spcAft>
                          <a:spcPts val="800"/>
                        </a:spcAft>
                      </a:pPr>
                      <a:r>
                        <a:rPr lang="en-US" sz="700" noProof="0" dirty="0">
                          <a:effectLst/>
                        </a:rPr>
                        <a:t>Orbits:</a:t>
                      </a:r>
                      <a:endParaRPr lang="en-US" sz="700" noProof="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700" noProof="0" dirty="0">
                          <a:effectLst/>
                        </a:rPr>
                        <a:t>IGS Precise Orbits</a:t>
                      </a:r>
                      <a:endParaRPr lang="en-US" sz="700" noProof="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04330043"/>
                  </a:ext>
                </a:extLst>
              </a:tr>
              <a:tr h="36195">
                <a:tc>
                  <a:txBody>
                    <a:bodyPr/>
                    <a:lstStyle/>
                    <a:p>
                      <a:pPr algn="just">
                        <a:lnSpc>
                          <a:spcPct val="107000"/>
                        </a:lnSpc>
                        <a:spcAft>
                          <a:spcPts val="800"/>
                        </a:spcAft>
                      </a:pPr>
                      <a:r>
                        <a:rPr lang="en-US" sz="700" noProof="0" dirty="0">
                          <a:effectLst/>
                        </a:rPr>
                        <a:t>Processing</a:t>
                      </a:r>
                      <a:r>
                        <a:rPr lang="en-US" sz="700" baseline="0" noProof="0" dirty="0">
                          <a:effectLst/>
                        </a:rPr>
                        <a:t> interval</a:t>
                      </a:r>
                      <a:r>
                        <a:rPr lang="en-US" sz="700" noProof="0" dirty="0">
                          <a:effectLst/>
                        </a:rPr>
                        <a:t>:</a:t>
                      </a:r>
                      <a:endParaRPr lang="en-US" sz="700" noProof="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en-US" sz="700" noProof="0" dirty="0">
                          <a:effectLst/>
                        </a:rPr>
                        <a:t>1 </a:t>
                      </a:r>
                      <a:r>
                        <a:rPr lang="en-US" sz="700" noProof="0" dirty="0" err="1">
                          <a:effectLst/>
                        </a:rPr>
                        <a:t>seg</a:t>
                      </a:r>
                      <a:endParaRPr lang="en-US" sz="700" noProof="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13593079"/>
                  </a:ext>
                </a:extLst>
              </a:tr>
            </a:tbl>
          </a:graphicData>
        </a:graphic>
      </p:graphicFrame>
      <p:grpSp>
        <p:nvGrpSpPr>
          <p:cNvPr id="5" name="Grupo 4">
            <a:extLst>
              <a:ext uri="{FF2B5EF4-FFF2-40B4-BE49-F238E27FC236}">
                <a16:creationId xmlns:a16="http://schemas.microsoft.com/office/drawing/2014/main" id="{2032B27C-482E-EB5C-D1AC-862C3BBD69E6}"/>
              </a:ext>
            </a:extLst>
          </p:cNvPr>
          <p:cNvGrpSpPr/>
          <p:nvPr/>
        </p:nvGrpSpPr>
        <p:grpSpPr>
          <a:xfrm>
            <a:off x="9978770" y="85000"/>
            <a:ext cx="2068686" cy="646225"/>
            <a:chOff x="9978770" y="85000"/>
            <a:chExt cx="2068686" cy="646225"/>
          </a:xfrm>
        </p:grpSpPr>
        <p:pic>
          <p:nvPicPr>
            <p:cNvPr id="10" name="Imagen 9">
              <a:extLst>
                <a:ext uri="{FF2B5EF4-FFF2-40B4-BE49-F238E27FC236}">
                  <a16:creationId xmlns:a16="http://schemas.microsoft.com/office/drawing/2014/main" id="{3100670D-5E37-E5C2-B7D7-52FB03DE5355}"/>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tretch>
              <a:fillRect/>
            </a:stretch>
          </p:blipFill>
          <p:spPr>
            <a:xfrm>
              <a:off x="9978770" y="85000"/>
              <a:ext cx="1270138" cy="646225"/>
            </a:xfrm>
            <a:prstGeom prst="rect">
              <a:avLst/>
            </a:prstGeom>
          </p:spPr>
        </p:pic>
        <p:pic>
          <p:nvPicPr>
            <p:cNvPr id="12" name="Imagen 11">
              <a:extLst>
                <a:ext uri="{FF2B5EF4-FFF2-40B4-BE49-F238E27FC236}">
                  <a16:creationId xmlns:a16="http://schemas.microsoft.com/office/drawing/2014/main" id="{02F2B80F-741E-1DB3-0AB9-117AFB50649F}"/>
                </a:ext>
              </a:extLst>
            </p:cNvPr>
            <p:cNvPicPr>
              <a:picLocks noChangeAspect="1"/>
            </p:cNvPicPr>
            <p:nvPr/>
          </p:nvPicPr>
          <p:blipFill>
            <a:blip r:embed="rId8"/>
            <a:stretch>
              <a:fillRect/>
            </a:stretch>
          </p:blipFill>
          <p:spPr>
            <a:xfrm>
              <a:off x="11377215" y="120087"/>
              <a:ext cx="670241" cy="606130"/>
            </a:xfrm>
            <a:prstGeom prst="rect">
              <a:avLst/>
            </a:prstGeom>
          </p:spPr>
        </p:pic>
      </p:grpSp>
      <p:grpSp>
        <p:nvGrpSpPr>
          <p:cNvPr id="29" name="Grupo 28">
            <a:extLst>
              <a:ext uri="{FF2B5EF4-FFF2-40B4-BE49-F238E27FC236}">
                <a16:creationId xmlns:a16="http://schemas.microsoft.com/office/drawing/2014/main" id="{A16D6D16-E4D7-9221-B117-CADDD1D7826B}"/>
              </a:ext>
            </a:extLst>
          </p:cNvPr>
          <p:cNvGrpSpPr/>
          <p:nvPr/>
        </p:nvGrpSpPr>
        <p:grpSpPr>
          <a:xfrm>
            <a:off x="9844575" y="6503711"/>
            <a:ext cx="2327969" cy="365125"/>
            <a:chOff x="9789821" y="6492875"/>
            <a:chExt cx="2327969" cy="365125"/>
          </a:xfrm>
        </p:grpSpPr>
        <p:sp>
          <p:nvSpPr>
            <p:cNvPr id="30" name="Marcador de número de diapositiva 1">
              <a:extLst>
                <a:ext uri="{FF2B5EF4-FFF2-40B4-BE49-F238E27FC236}">
                  <a16:creationId xmlns:a16="http://schemas.microsoft.com/office/drawing/2014/main" id="{071D8AC3-A042-6E16-9C13-3E1245DBFBDD}"/>
                </a:ext>
              </a:extLst>
            </p:cNvPr>
            <p:cNvSpPr txBox="1">
              <a:spLocks/>
            </p:cNvSpPr>
            <p:nvPr/>
          </p:nvSpPr>
          <p:spPr>
            <a:xfrm>
              <a:off x="9789821" y="6492875"/>
              <a:ext cx="2327969"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rgbClr val="898989"/>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l"/>
              <a:r>
                <a:rPr lang="es-ES" b="1" i="1" dirty="0">
                  <a:solidFill>
                    <a:srgbClr val="002F6C"/>
                  </a:solidFill>
                  <a:latin typeface="Gill Sans MT" panose="020B0502020104020203" pitchFamily="34" charset="0"/>
                  <a:ea typeface="Tahoma" pitchFamily="34" charset="0"/>
                  <a:cs typeface="Tahoma" pitchFamily="34" charset="0"/>
                </a:rPr>
                <a:t>Sec.2.2             	      </a:t>
              </a:r>
              <a:r>
                <a:rPr lang="en-US" altLang="en-US" dirty="0">
                  <a:solidFill>
                    <a:srgbClr val="002F6C"/>
                  </a:solidFill>
                  <a:latin typeface="Gill Sans MT" panose="020B0502020104020203" pitchFamily="34" charset="0"/>
                </a:rPr>
                <a:t> Pag.</a:t>
              </a:r>
              <a:fld id="{53527F9B-CE56-4C90-A571-D2AADAD5F7FB}" type="slidenum">
                <a:rPr lang="en-US" altLang="en-US" smtClean="0">
                  <a:solidFill>
                    <a:srgbClr val="002F6C"/>
                  </a:solidFill>
                  <a:latin typeface="Gill Sans MT" panose="020B0502020104020203" pitchFamily="34" charset="0"/>
                </a:rPr>
                <a:pPr algn="l"/>
                <a:t>11</a:t>
              </a:fld>
              <a:endParaRPr lang="en-US" altLang="en-US" dirty="0">
                <a:solidFill>
                  <a:srgbClr val="002F6C"/>
                </a:solidFill>
                <a:latin typeface="Gill Sans MT" panose="020B0502020104020203" pitchFamily="34" charset="0"/>
              </a:endParaRPr>
            </a:p>
          </p:txBody>
        </p:sp>
        <p:sp>
          <p:nvSpPr>
            <p:cNvPr id="31" name="Elipse 30">
              <a:extLst>
                <a:ext uri="{FF2B5EF4-FFF2-40B4-BE49-F238E27FC236}">
                  <a16:creationId xmlns:a16="http://schemas.microsoft.com/office/drawing/2014/main" id="{6509E754-D890-DF68-C4F2-60D68FB2697E}"/>
                </a:ext>
              </a:extLst>
            </p:cNvPr>
            <p:cNvSpPr/>
            <p:nvPr/>
          </p:nvSpPr>
          <p:spPr>
            <a:xfrm>
              <a:off x="11058736" y="6626986"/>
              <a:ext cx="104172" cy="1041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sp>
          <p:nvSpPr>
            <p:cNvPr id="32" name="Elipse 31">
              <a:extLst>
                <a:ext uri="{FF2B5EF4-FFF2-40B4-BE49-F238E27FC236}">
                  <a16:creationId xmlns:a16="http://schemas.microsoft.com/office/drawing/2014/main" id="{D542C8FD-7857-8E37-2C31-2404F22C409A}"/>
                </a:ext>
              </a:extLst>
            </p:cNvPr>
            <p:cNvSpPr/>
            <p:nvPr/>
          </p:nvSpPr>
          <p:spPr>
            <a:xfrm>
              <a:off x="11273043" y="6626986"/>
              <a:ext cx="104172" cy="1041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sp>
          <p:nvSpPr>
            <p:cNvPr id="33" name="Elipse 32">
              <a:extLst>
                <a:ext uri="{FF2B5EF4-FFF2-40B4-BE49-F238E27FC236}">
                  <a16:creationId xmlns:a16="http://schemas.microsoft.com/office/drawing/2014/main" id="{663075AF-F0BC-3B5B-100C-FC4494774424}"/>
                </a:ext>
              </a:extLst>
            </p:cNvPr>
            <p:cNvSpPr/>
            <p:nvPr/>
          </p:nvSpPr>
          <p:spPr>
            <a:xfrm>
              <a:off x="10854206" y="6626986"/>
              <a:ext cx="104172" cy="1041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grpSp>
      <p:pic>
        <p:nvPicPr>
          <p:cNvPr id="34" name="Imagen 33">
            <a:extLst>
              <a:ext uri="{FF2B5EF4-FFF2-40B4-BE49-F238E27FC236}">
                <a16:creationId xmlns:a16="http://schemas.microsoft.com/office/drawing/2014/main" id="{6D8E392D-B50B-8603-49B8-77D35A6C1505}"/>
              </a:ext>
            </a:extLst>
          </p:cNvPr>
          <p:cNvPicPr>
            <a:picLocks noChangeAspect="1"/>
          </p:cNvPicPr>
          <p:nvPr/>
        </p:nvPicPr>
        <p:blipFill>
          <a:blip r:embed="rId9"/>
          <a:stretch>
            <a:fillRect/>
          </a:stretch>
        </p:blipFill>
        <p:spPr>
          <a:xfrm>
            <a:off x="4989228" y="905902"/>
            <a:ext cx="2374540" cy="5585437"/>
          </a:xfrm>
          <a:prstGeom prst="rect">
            <a:avLst/>
          </a:prstGeom>
        </p:spPr>
      </p:pic>
      <p:sp>
        <p:nvSpPr>
          <p:cNvPr id="9" name="Rectángulo 8"/>
          <p:cNvSpPr/>
          <p:nvPr/>
        </p:nvSpPr>
        <p:spPr>
          <a:xfrm>
            <a:off x="0" y="6544297"/>
            <a:ext cx="2943434" cy="246221"/>
          </a:xfrm>
          <a:prstGeom prst="rect">
            <a:avLst/>
          </a:prstGeom>
        </p:spPr>
        <p:txBody>
          <a:bodyPr wrap="none">
            <a:spAutoFit/>
          </a:bodyPr>
          <a:lstStyle/>
          <a:p>
            <a:r>
              <a:rPr lang="en-GB" sz="1000" dirty="0">
                <a:latin typeface="Gill Sans MT" panose="020B0502020104020203" pitchFamily="34" charset="0"/>
              </a:rPr>
              <a:t>original triangulation network, (</a:t>
            </a:r>
            <a:r>
              <a:rPr lang="en-GB" sz="1000" dirty="0">
                <a:latin typeface="Gill Sans MT" panose="020B0502020104020203" pitchFamily="34" charset="0"/>
                <a:hlinkClick r:id="rId10"/>
              </a:rPr>
              <a:t>Maturana et. al 2005</a:t>
            </a:r>
            <a:r>
              <a:rPr lang="en-GB" sz="1000" dirty="0">
                <a:latin typeface="Gill Sans MT" panose="020B0502020104020203" pitchFamily="34" charset="0"/>
              </a:rPr>
              <a:t>)</a:t>
            </a:r>
          </a:p>
        </p:txBody>
      </p:sp>
      <p:pic>
        <p:nvPicPr>
          <p:cNvPr id="16" name="Imagen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27770" y="896165"/>
            <a:ext cx="2378642" cy="5595174"/>
          </a:xfrm>
          <a:prstGeom prst="rect">
            <a:avLst/>
          </a:prstGeom>
        </p:spPr>
      </p:pic>
      <p:sp>
        <p:nvSpPr>
          <p:cNvPr id="18" name="Rectángulo 17"/>
          <p:cNvSpPr/>
          <p:nvPr/>
        </p:nvSpPr>
        <p:spPr>
          <a:xfrm>
            <a:off x="8259328" y="6306673"/>
            <a:ext cx="734496" cy="184666"/>
          </a:xfrm>
          <a:prstGeom prst="rect">
            <a:avLst/>
          </a:prstGeom>
        </p:spPr>
        <p:txBody>
          <a:bodyPr wrap="none">
            <a:spAutoFit/>
          </a:bodyPr>
          <a:lstStyle/>
          <a:p>
            <a:r>
              <a:rPr lang="en-GB" sz="600" dirty="0">
                <a:latin typeface="Gill Sans MT" panose="020B0502020104020203" pitchFamily="34" charset="0"/>
                <a:hlinkClick r:id="rId12"/>
              </a:rPr>
              <a:t>Schütz et al. 2017</a:t>
            </a:r>
            <a:endParaRPr lang="en-GB" sz="600" dirty="0">
              <a:latin typeface="Gill Sans MT" panose="020B0502020104020203" pitchFamily="34" charset="0"/>
            </a:endParaRPr>
          </a:p>
        </p:txBody>
      </p:sp>
      <p:sp>
        <p:nvSpPr>
          <p:cNvPr id="20" name="Rectángulo 19"/>
          <p:cNvSpPr/>
          <p:nvPr/>
        </p:nvSpPr>
        <p:spPr>
          <a:xfrm>
            <a:off x="7348768" y="930263"/>
            <a:ext cx="2379002" cy="4832092"/>
          </a:xfrm>
          <a:prstGeom prst="rect">
            <a:avLst/>
          </a:prstGeom>
        </p:spPr>
        <p:txBody>
          <a:bodyPr wrap="square">
            <a:spAutoFit/>
          </a:bodyPr>
          <a:lstStyle/>
          <a:p>
            <a:pPr marL="285750" indent="-285750" algn="just">
              <a:buFont typeface="Arial" panose="020B0604020202020204" pitchFamily="34" charset="0"/>
              <a:buChar char="•"/>
            </a:pPr>
            <a:r>
              <a:rPr lang="en-US" sz="1400" dirty="0">
                <a:latin typeface="Gill Sans MT" panose="020B0502020104020203" pitchFamily="34" charset="0"/>
                <a:ea typeface="Calibri" panose="020F0502020204030204" pitchFamily="34" charset="0"/>
                <a:cs typeface="Arial" panose="020B0604020202020204" pitchFamily="34" charset="0"/>
              </a:rPr>
              <a:t>We check outliers by contrasting (geodetic increments) the coordinates in the two systems.</a:t>
            </a:r>
          </a:p>
          <a:p>
            <a:pPr marL="285750" indent="-285750" algn="just">
              <a:buFont typeface="Arial" panose="020B0604020202020204" pitchFamily="34" charset="0"/>
              <a:buChar char="•"/>
            </a:pPr>
            <a:r>
              <a:rPr lang="en-US" sz="1400" dirty="0">
                <a:latin typeface="Gill Sans MT" panose="020B0502020104020203" pitchFamily="34" charset="0"/>
                <a:ea typeface="Calibri" panose="020F0502020204030204" pitchFamily="34" charset="0"/>
                <a:cs typeface="Arial" panose="020B0604020202020204" pitchFamily="34" charset="0"/>
              </a:rPr>
              <a:t>There are 10 benchmarks with wrong PSAD56/SAD69 coordinates.  We eliminated those coordinates.</a:t>
            </a:r>
          </a:p>
          <a:p>
            <a:pPr marL="285750" indent="-285750" algn="just">
              <a:buFont typeface="Arial" panose="020B0604020202020204" pitchFamily="34" charset="0"/>
              <a:buChar char="•"/>
            </a:pPr>
            <a:r>
              <a:rPr lang="en-GB" sz="1400" dirty="0">
                <a:latin typeface="Gill Sans MT" panose="020B0502020104020203" pitchFamily="34" charset="0"/>
                <a:ea typeface="Calibri" panose="020F0502020204030204" pitchFamily="34" charset="0"/>
                <a:cs typeface="Arial" panose="020B0604020202020204" pitchFamily="34" charset="0"/>
              </a:rPr>
              <a:t>There are two zones (Atacama and Central Region) with different deformations to those of the other parts of the country.</a:t>
            </a:r>
          </a:p>
          <a:p>
            <a:pPr marL="285750" lvl="1" indent="-285750" algn="just">
              <a:buFont typeface="Arial" panose="020B0604020202020204" pitchFamily="34" charset="0"/>
              <a:buChar char="•"/>
            </a:pPr>
            <a:r>
              <a:rPr lang="en-US" sz="1400" b="1" dirty="0">
                <a:latin typeface="Gill Sans MT" panose="020B0502020104020203" pitchFamily="34" charset="0"/>
                <a:ea typeface="Calibri" panose="020F0502020204030204" pitchFamily="34" charset="0"/>
                <a:cs typeface="Arial" panose="020B0604020202020204" pitchFamily="34" charset="0"/>
              </a:rPr>
              <a:t>Results: Secondary Geodetic Network @2022.00 (Passive)</a:t>
            </a:r>
            <a:r>
              <a:rPr lang="en-US" sz="1400" dirty="0">
                <a:latin typeface="Gill Sans MT" panose="020B0502020104020203" pitchFamily="34" charset="0"/>
                <a:ea typeface="Calibri" panose="020F0502020204030204" pitchFamily="34" charset="0"/>
                <a:cs typeface="Arial" panose="020B0604020202020204" pitchFamily="34" charset="0"/>
              </a:rPr>
              <a:t>: REDGEOMIN</a:t>
            </a:r>
          </a:p>
          <a:p>
            <a:pPr marL="285750" indent="-285750" algn="just">
              <a:buFont typeface="Arial" panose="020B0604020202020204" pitchFamily="34" charset="0"/>
              <a:buChar char="•"/>
            </a:pPr>
            <a:endParaRPr lang="en-US" sz="1400" dirty="0">
              <a:latin typeface="Gill Sans MT" panose="020B0502020104020203" pitchFamily="34" charset="0"/>
              <a:ea typeface="Calibri" panose="020F0502020204030204" pitchFamily="34" charset="0"/>
              <a:cs typeface="Arial" panose="020B0604020202020204" pitchFamily="34" charset="0"/>
            </a:endParaRPr>
          </a:p>
        </p:txBody>
      </p:sp>
      <p:pic>
        <p:nvPicPr>
          <p:cNvPr id="36" name="Imagen 3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69452" y="4802025"/>
            <a:ext cx="907698" cy="1614470"/>
          </a:xfrm>
          <a:prstGeom prst="rect">
            <a:avLst/>
          </a:prstGeom>
        </p:spPr>
      </p:pic>
    </p:spTree>
    <p:extLst>
      <p:ext uri="{BB962C8B-B14F-4D97-AF65-F5344CB8AC3E}">
        <p14:creationId xmlns:p14="http://schemas.microsoft.com/office/powerpoint/2010/main" val="10791487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upo 18"/>
          <p:cNvGrpSpPr/>
          <p:nvPr/>
        </p:nvGrpSpPr>
        <p:grpSpPr>
          <a:xfrm>
            <a:off x="0" y="434500"/>
            <a:ext cx="12217400" cy="6384592"/>
            <a:chOff x="0" y="434500"/>
            <a:chExt cx="12217400" cy="6384592"/>
          </a:xfrm>
        </p:grpSpPr>
        <p:cxnSp>
          <p:nvCxnSpPr>
            <p:cNvPr id="6" name="Conector recto 5"/>
            <p:cNvCxnSpPr/>
            <p:nvPr/>
          </p:nvCxnSpPr>
          <p:spPr>
            <a:xfrm flipV="1">
              <a:off x="0" y="434500"/>
              <a:ext cx="12192000" cy="1"/>
            </a:xfrm>
            <a:prstGeom prst="line">
              <a:avLst/>
            </a:prstGeom>
            <a:ln w="889000">
              <a:solidFill>
                <a:srgbClr val="B1B1B1"/>
              </a:solidFill>
            </a:ln>
          </p:spPr>
          <p:style>
            <a:lnRef idx="1">
              <a:schemeClr val="accent2"/>
            </a:lnRef>
            <a:fillRef idx="0">
              <a:schemeClr val="accent2"/>
            </a:fillRef>
            <a:effectRef idx="0">
              <a:schemeClr val="accent2"/>
            </a:effectRef>
            <a:fontRef idx="minor">
              <a:schemeClr val="tx1"/>
            </a:fontRef>
          </p:style>
        </p:cxnSp>
        <p:cxnSp>
          <p:nvCxnSpPr>
            <p:cNvPr id="3" name="Conector recto 2"/>
            <p:cNvCxnSpPr/>
            <p:nvPr/>
          </p:nvCxnSpPr>
          <p:spPr>
            <a:xfrm>
              <a:off x="0" y="6819092"/>
              <a:ext cx="12217400" cy="0"/>
            </a:xfrm>
            <a:prstGeom prst="line">
              <a:avLst/>
            </a:prstGeom>
            <a:ln w="82550">
              <a:solidFill>
                <a:srgbClr val="EA7600"/>
              </a:solidFill>
            </a:ln>
          </p:spPr>
          <p:style>
            <a:lnRef idx="1">
              <a:schemeClr val="accent2"/>
            </a:lnRef>
            <a:fillRef idx="0">
              <a:schemeClr val="accent2"/>
            </a:fillRef>
            <a:effectRef idx="0">
              <a:schemeClr val="accent2"/>
            </a:effectRef>
            <a:fontRef idx="minor">
              <a:schemeClr val="tx1"/>
            </a:fontRef>
          </p:style>
        </p:cxnSp>
      </p:gr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70" y="55695"/>
            <a:ext cx="1515224" cy="757612"/>
          </a:xfrm>
          <a:prstGeom prst="rect">
            <a:avLst/>
          </a:prstGeom>
        </p:spPr>
      </p:pic>
      <p:sp>
        <p:nvSpPr>
          <p:cNvPr id="4" name="Rectángulo 3">
            <a:extLst>
              <a:ext uri="{FF2B5EF4-FFF2-40B4-BE49-F238E27FC236}">
                <a16:creationId xmlns:a16="http://schemas.microsoft.com/office/drawing/2014/main" id="{43941DFD-6495-44FF-C252-4675CA4C5C28}"/>
              </a:ext>
            </a:extLst>
          </p:cNvPr>
          <p:cNvSpPr/>
          <p:nvPr/>
        </p:nvSpPr>
        <p:spPr>
          <a:xfrm>
            <a:off x="0" y="6503712"/>
            <a:ext cx="12210222" cy="365124"/>
          </a:xfrm>
          <a:prstGeom prst="rect">
            <a:avLst/>
          </a:prstGeom>
          <a:solidFill>
            <a:srgbClr val="EA7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panose="020B0502020104020203" pitchFamily="34" charset="0"/>
            </a:endParaRPr>
          </a:p>
        </p:txBody>
      </p:sp>
      <p:cxnSp>
        <p:nvCxnSpPr>
          <p:cNvPr id="25" name="Conector recto 24">
            <a:extLst>
              <a:ext uri="{FF2B5EF4-FFF2-40B4-BE49-F238E27FC236}">
                <a16:creationId xmlns:a16="http://schemas.microsoft.com/office/drawing/2014/main" id="{6B6AB763-93C9-6161-916E-AD12299D37BD}"/>
              </a:ext>
            </a:extLst>
          </p:cNvPr>
          <p:cNvCxnSpPr>
            <a:cxnSpLocks/>
          </p:cNvCxnSpPr>
          <p:nvPr/>
        </p:nvCxnSpPr>
        <p:spPr>
          <a:xfrm flipH="1" flipV="1">
            <a:off x="12165366" y="0"/>
            <a:ext cx="7178" cy="6868836"/>
          </a:xfrm>
          <a:prstGeom prst="line">
            <a:avLst/>
          </a:prstGeom>
          <a:ln w="88900">
            <a:solidFill>
              <a:srgbClr val="002F6C"/>
            </a:solidFill>
          </a:ln>
        </p:spPr>
        <p:style>
          <a:lnRef idx="1">
            <a:schemeClr val="accent2"/>
          </a:lnRef>
          <a:fillRef idx="0">
            <a:schemeClr val="accent2"/>
          </a:fillRef>
          <a:effectRef idx="0">
            <a:schemeClr val="accent2"/>
          </a:effectRef>
          <a:fontRef idx="minor">
            <a:schemeClr val="tx1"/>
          </a:fontRef>
        </p:style>
      </p:cxnSp>
      <p:grpSp>
        <p:nvGrpSpPr>
          <p:cNvPr id="2" name="Grupo 1">
            <a:extLst>
              <a:ext uri="{FF2B5EF4-FFF2-40B4-BE49-F238E27FC236}">
                <a16:creationId xmlns:a16="http://schemas.microsoft.com/office/drawing/2014/main" id="{F10D9CF9-5CC0-0A6D-9C84-636E3A955A6B}"/>
              </a:ext>
            </a:extLst>
          </p:cNvPr>
          <p:cNvGrpSpPr/>
          <p:nvPr/>
        </p:nvGrpSpPr>
        <p:grpSpPr>
          <a:xfrm>
            <a:off x="9978770" y="85000"/>
            <a:ext cx="2068686" cy="646225"/>
            <a:chOff x="9978770" y="85000"/>
            <a:chExt cx="2068686" cy="646225"/>
          </a:xfrm>
        </p:grpSpPr>
        <p:pic>
          <p:nvPicPr>
            <p:cNvPr id="5" name="Imagen 4">
              <a:extLst>
                <a:ext uri="{FF2B5EF4-FFF2-40B4-BE49-F238E27FC236}">
                  <a16:creationId xmlns:a16="http://schemas.microsoft.com/office/drawing/2014/main" id="{2B4B9D33-B522-5756-2B51-C8E5D9DA9A16}"/>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9978770" y="85000"/>
              <a:ext cx="1270138" cy="646225"/>
            </a:xfrm>
            <a:prstGeom prst="rect">
              <a:avLst/>
            </a:prstGeom>
          </p:spPr>
        </p:pic>
        <p:pic>
          <p:nvPicPr>
            <p:cNvPr id="7" name="Imagen 6">
              <a:extLst>
                <a:ext uri="{FF2B5EF4-FFF2-40B4-BE49-F238E27FC236}">
                  <a16:creationId xmlns:a16="http://schemas.microsoft.com/office/drawing/2014/main" id="{41F84BE3-18C5-459C-9878-F7A2F1C5FAB3}"/>
                </a:ext>
              </a:extLst>
            </p:cNvPr>
            <p:cNvPicPr>
              <a:picLocks noChangeAspect="1"/>
            </p:cNvPicPr>
            <p:nvPr/>
          </p:nvPicPr>
          <p:blipFill>
            <a:blip r:embed="rId6"/>
            <a:stretch>
              <a:fillRect/>
            </a:stretch>
          </p:blipFill>
          <p:spPr>
            <a:xfrm>
              <a:off x="11377215" y="120087"/>
              <a:ext cx="670241" cy="606130"/>
            </a:xfrm>
            <a:prstGeom prst="rect">
              <a:avLst/>
            </a:prstGeom>
          </p:spPr>
        </p:pic>
      </p:grpSp>
      <p:sp>
        <p:nvSpPr>
          <p:cNvPr id="9" name="Rectángulo 8">
            <a:extLst>
              <a:ext uri="{FF2B5EF4-FFF2-40B4-BE49-F238E27FC236}">
                <a16:creationId xmlns:a16="http://schemas.microsoft.com/office/drawing/2014/main" id="{4B10A08E-B78B-D07F-4BFF-C07166D363AB}"/>
              </a:ext>
            </a:extLst>
          </p:cNvPr>
          <p:cNvSpPr/>
          <p:nvPr/>
        </p:nvSpPr>
        <p:spPr>
          <a:xfrm>
            <a:off x="1686145" y="210410"/>
            <a:ext cx="8228471" cy="461665"/>
          </a:xfrm>
          <a:prstGeom prst="rect">
            <a:avLst/>
          </a:prstGeom>
        </p:spPr>
        <p:txBody>
          <a:bodyPr wrap="none">
            <a:spAutoFit/>
          </a:bodyPr>
          <a:lstStyle/>
          <a:p>
            <a:pPr marL="0" lvl="2" fontAlgn="auto">
              <a:spcAft>
                <a:spcPts val="0"/>
              </a:spcAft>
            </a:pPr>
            <a:r>
              <a:rPr lang="en-US" sz="2400" i="1" dirty="0">
                <a:solidFill>
                  <a:srgbClr val="002F6C"/>
                </a:solidFill>
                <a:latin typeface="Gill Sans MT" panose="020B0502020104020203" pitchFamily="34" charset="0"/>
              </a:rPr>
              <a:t>Transitioning form classic RF to modern RF. Transformation Parameters</a:t>
            </a:r>
          </a:p>
        </p:txBody>
      </p:sp>
      <p:grpSp>
        <p:nvGrpSpPr>
          <p:cNvPr id="10" name="Grupo 9">
            <a:extLst>
              <a:ext uri="{FF2B5EF4-FFF2-40B4-BE49-F238E27FC236}">
                <a16:creationId xmlns:a16="http://schemas.microsoft.com/office/drawing/2014/main" id="{C81EBD1E-9878-5AB8-392C-9849135A4726}"/>
              </a:ext>
            </a:extLst>
          </p:cNvPr>
          <p:cNvGrpSpPr/>
          <p:nvPr/>
        </p:nvGrpSpPr>
        <p:grpSpPr>
          <a:xfrm>
            <a:off x="9844575" y="6503711"/>
            <a:ext cx="2327969" cy="365125"/>
            <a:chOff x="9789821" y="6492875"/>
            <a:chExt cx="2327969" cy="365125"/>
          </a:xfrm>
        </p:grpSpPr>
        <p:sp>
          <p:nvSpPr>
            <p:cNvPr id="11" name="Marcador de número de diapositiva 1">
              <a:extLst>
                <a:ext uri="{FF2B5EF4-FFF2-40B4-BE49-F238E27FC236}">
                  <a16:creationId xmlns:a16="http://schemas.microsoft.com/office/drawing/2014/main" id="{C5A77424-D31B-86CC-C967-56A4DAC05EC5}"/>
                </a:ext>
              </a:extLst>
            </p:cNvPr>
            <p:cNvSpPr txBox="1">
              <a:spLocks/>
            </p:cNvSpPr>
            <p:nvPr/>
          </p:nvSpPr>
          <p:spPr>
            <a:xfrm>
              <a:off x="9789821" y="6492875"/>
              <a:ext cx="2327969"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rgbClr val="898989"/>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l"/>
              <a:r>
                <a:rPr lang="es-ES" b="1" i="1" dirty="0">
                  <a:solidFill>
                    <a:srgbClr val="002F6C"/>
                  </a:solidFill>
                  <a:latin typeface="Gill Sans MT" panose="020B0502020104020203" pitchFamily="34" charset="0"/>
                  <a:ea typeface="Tahoma" pitchFamily="34" charset="0"/>
                  <a:cs typeface="Tahoma" pitchFamily="34" charset="0"/>
                </a:rPr>
                <a:t>Sec.2.3             	      </a:t>
              </a:r>
              <a:r>
                <a:rPr lang="en-US" altLang="en-US" dirty="0">
                  <a:solidFill>
                    <a:srgbClr val="002F6C"/>
                  </a:solidFill>
                  <a:latin typeface="Gill Sans MT" panose="020B0502020104020203" pitchFamily="34" charset="0"/>
                </a:rPr>
                <a:t> Pag.</a:t>
              </a:r>
              <a:fld id="{53527F9B-CE56-4C90-A571-D2AADAD5F7FB}" type="slidenum">
                <a:rPr lang="en-US" altLang="en-US" smtClean="0">
                  <a:solidFill>
                    <a:srgbClr val="002F6C"/>
                  </a:solidFill>
                  <a:latin typeface="Gill Sans MT" panose="020B0502020104020203" pitchFamily="34" charset="0"/>
                </a:rPr>
                <a:pPr algn="l"/>
                <a:t>12</a:t>
              </a:fld>
              <a:endParaRPr lang="en-US" altLang="en-US" dirty="0">
                <a:solidFill>
                  <a:srgbClr val="002F6C"/>
                </a:solidFill>
                <a:latin typeface="Gill Sans MT" panose="020B0502020104020203" pitchFamily="34" charset="0"/>
              </a:endParaRPr>
            </a:p>
          </p:txBody>
        </p:sp>
        <p:sp>
          <p:nvSpPr>
            <p:cNvPr id="12" name="Elipse 11">
              <a:extLst>
                <a:ext uri="{FF2B5EF4-FFF2-40B4-BE49-F238E27FC236}">
                  <a16:creationId xmlns:a16="http://schemas.microsoft.com/office/drawing/2014/main" id="{89356F51-3347-F12F-1D00-39F1694CD352}"/>
                </a:ext>
              </a:extLst>
            </p:cNvPr>
            <p:cNvSpPr/>
            <p:nvPr/>
          </p:nvSpPr>
          <p:spPr>
            <a:xfrm>
              <a:off x="11058736" y="6626986"/>
              <a:ext cx="104172" cy="1041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sp>
          <p:nvSpPr>
            <p:cNvPr id="13" name="Elipse 12">
              <a:extLst>
                <a:ext uri="{FF2B5EF4-FFF2-40B4-BE49-F238E27FC236}">
                  <a16:creationId xmlns:a16="http://schemas.microsoft.com/office/drawing/2014/main" id="{A64C91A3-DF9E-E21F-576C-54C10B728951}"/>
                </a:ext>
              </a:extLst>
            </p:cNvPr>
            <p:cNvSpPr/>
            <p:nvPr/>
          </p:nvSpPr>
          <p:spPr>
            <a:xfrm>
              <a:off x="11273043" y="6626986"/>
              <a:ext cx="104172" cy="1041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sp>
          <p:nvSpPr>
            <p:cNvPr id="16" name="Elipse 15">
              <a:extLst>
                <a:ext uri="{FF2B5EF4-FFF2-40B4-BE49-F238E27FC236}">
                  <a16:creationId xmlns:a16="http://schemas.microsoft.com/office/drawing/2014/main" id="{54FCCA22-B242-390B-CECB-972DABA7B8F3}"/>
                </a:ext>
              </a:extLst>
            </p:cNvPr>
            <p:cNvSpPr/>
            <p:nvPr/>
          </p:nvSpPr>
          <p:spPr>
            <a:xfrm>
              <a:off x="10854206" y="6626986"/>
              <a:ext cx="104172" cy="1041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grpSp>
      <p:sp>
        <p:nvSpPr>
          <p:cNvPr id="14" name="CuadroTexto 13">
            <a:extLst>
              <a:ext uri="{FF2B5EF4-FFF2-40B4-BE49-F238E27FC236}">
                <a16:creationId xmlns:a16="http://schemas.microsoft.com/office/drawing/2014/main" id="{D09A9F1C-142D-49A8-8079-9690C10703B6}"/>
              </a:ext>
            </a:extLst>
          </p:cNvPr>
          <p:cNvSpPr txBox="1"/>
          <p:nvPr/>
        </p:nvSpPr>
        <p:spPr>
          <a:xfrm>
            <a:off x="88777" y="896165"/>
            <a:ext cx="9659333" cy="2031325"/>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ts val="0"/>
              </a:spcAft>
              <a:buClrTx/>
              <a:buSzTx/>
              <a:buFontTx/>
              <a:buNone/>
              <a:tabLst>
                <a:tab pos="457200" algn="l"/>
              </a:tabLst>
              <a:defRPr/>
            </a:pPr>
            <a:r>
              <a:rPr kumimoji="0" lang="en-US" sz="1400" b="0" i="0" u="none" strike="noStrike" kern="1200" cap="none" spc="0" normalizeH="0" baseline="0" dirty="0">
                <a:ln>
                  <a:noFill/>
                </a:ln>
                <a:solidFill>
                  <a:prstClr val="black"/>
                </a:solidFill>
                <a:effectLst/>
                <a:uLnTx/>
                <a:uFillTx/>
                <a:latin typeface="Gill Sans MT" panose="020B0502020104020203" pitchFamily="34" charset="0"/>
                <a:ea typeface="Calibri" panose="020F0502020204030204" pitchFamily="34" charset="0"/>
                <a:cs typeface="Arial" panose="020B0604020202020204" pitchFamily="34" charset="0"/>
              </a:rPr>
              <a:t>Objective:</a:t>
            </a:r>
          </a:p>
          <a:p>
            <a:pPr marL="0" marR="0" lvl="0" indent="0" algn="l" defTabSz="457200" rtl="0" eaLnBrk="1" fontAlgn="base" latinLnBrk="0" hangingPunct="1">
              <a:lnSpc>
                <a:spcPct val="100000"/>
              </a:lnSpc>
              <a:spcBef>
                <a:spcPct val="0"/>
              </a:spcBef>
              <a:spcAft>
                <a:spcPts val="0"/>
              </a:spcAft>
              <a:buClrTx/>
              <a:buSzTx/>
              <a:buFontTx/>
              <a:buNone/>
              <a:tabLst>
                <a:tab pos="457200" algn="l"/>
              </a:tabLst>
              <a:defRPr/>
            </a:pPr>
            <a:r>
              <a:rPr kumimoji="0" lang="en-US" sz="1400" b="0" i="0" u="none" strike="noStrike" kern="1200" cap="none" spc="0" normalizeH="0" baseline="0" dirty="0">
                <a:ln>
                  <a:noFill/>
                </a:ln>
                <a:solidFill>
                  <a:prstClr val="black"/>
                </a:solidFill>
                <a:effectLst/>
                <a:uLnTx/>
                <a:uFillTx/>
                <a:latin typeface="Gill Sans MT" panose="020B0502020104020203" pitchFamily="34" charset="0"/>
                <a:ea typeface="Calibri" panose="020F0502020204030204" pitchFamily="34" charset="0"/>
                <a:cs typeface="Arial" panose="020B0604020202020204" pitchFamily="34" charset="0"/>
              </a:rPr>
              <a:t>To calculate the optimal transformation parameters between classic (PSAD56-SAD69) and modern reference systems for mining in Chile. </a:t>
            </a:r>
            <a:r>
              <a:rPr kumimoji="0" lang="en-US" sz="1400" b="1" i="0" u="none" strike="noStrike" kern="1200" cap="none" spc="0" normalizeH="0" baseline="0" dirty="0">
                <a:ln>
                  <a:noFill/>
                </a:ln>
                <a:solidFill>
                  <a:prstClr val="black"/>
                </a:solidFill>
                <a:effectLst/>
                <a:uLnTx/>
                <a:uFillTx/>
                <a:latin typeface="Gill Sans MT" panose="020B0502020104020203" pitchFamily="34" charset="0"/>
                <a:ea typeface="Calibri" panose="020F0502020204030204" pitchFamily="34" charset="0"/>
                <a:cs typeface="Arial" panose="020B0604020202020204" pitchFamily="34" charset="0"/>
              </a:rPr>
              <a:t>The parameters must maintain the mining concession's shape, size and orientation in the digital cadaster and must be unique for all of Chile without splitting the country.</a:t>
            </a:r>
          </a:p>
          <a:p>
            <a:pPr marL="0" marR="0" lvl="0" indent="0" algn="l" defTabSz="457200" rtl="0" eaLnBrk="1" fontAlgn="base" latinLnBrk="0" hangingPunct="1">
              <a:lnSpc>
                <a:spcPct val="100000"/>
              </a:lnSpc>
              <a:spcBef>
                <a:spcPct val="0"/>
              </a:spcBef>
              <a:spcAft>
                <a:spcPts val="0"/>
              </a:spcAft>
              <a:buClrTx/>
              <a:buSzTx/>
              <a:buFontTx/>
              <a:buNone/>
              <a:tabLst>
                <a:tab pos="457200" algn="l"/>
              </a:tabLst>
              <a:defRPr/>
            </a:pPr>
            <a:r>
              <a:rPr lang="en-US" sz="1400" b="1" dirty="0">
                <a:solidFill>
                  <a:prstClr val="black"/>
                </a:solidFill>
                <a:latin typeface="Gill Sans MT" panose="020B0502020104020203" pitchFamily="34" charset="0"/>
                <a:ea typeface="Calibri" panose="020F0502020204030204" pitchFamily="34" charset="0"/>
                <a:cs typeface="Arial" panose="020B0604020202020204" pitchFamily="34" charset="0"/>
              </a:rPr>
              <a:t>Two approaches:</a:t>
            </a:r>
            <a:endParaRPr kumimoji="0" lang="en-US" sz="1400" b="1" i="0" u="none" strike="noStrike" kern="1200" cap="none" spc="0" normalizeH="0" baseline="0" dirty="0">
              <a:ln>
                <a:noFill/>
              </a:ln>
              <a:solidFill>
                <a:prstClr val="black"/>
              </a:solidFill>
              <a:effectLst/>
              <a:uLnTx/>
              <a:uFillTx/>
              <a:latin typeface="Gill Sans MT" panose="020B0502020104020203" pitchFamily="34" charset="0"/>
              <a:ea typeface="Calibri" panose="020F0502020204030204" pitchFamily="34" charset="0"/>
              <a:cs typeface="Arial" panose="020B0604020202020204" pitchFamily="34" charset="0"/>
            </a:endParaRPr>
          </a:p>
          <a:p>
            <a:pPr marL="285750" marR="0" lvl="0" indent="-285750" algn="l" defTabSz="457200" rtl="0" eaLnBrk="1" fontAlgn="base" latinLnBrk="0" hangingPunct="1">
              <a:lnSpc>
                <a:spcPct val="100000"/>
              </a:lnSpc>
              <a:spcBef>
                <a:spcPct val="0"/>
              </a:spcBef>
              <a:spcAft>
                <a:spcPts val="0"/>
              </a:spcAft>
              <a:buClrTx/>
              <a:buSzTx/>
              <a:buFont typeface="Arial" panose="020B0604020202020204" pitchFamily="34" charset="0"/>
              <a:buChar char="•"/>
              <a:tabLst>
                <a:tab pos="457200" algn="l"/>
              </a:tabLst>
              <a:defRPr/>
            </a:pPr>
            <a:r>
              <a:rPr kumimoji="0" lang="en-US" sz="1400" i="0" u="none" strike="noStrike" kern="1200" cap="none" spc="0" normalizeH="0" baseline="0" dirty="0">
                <a:ln>
                  <a:noFill/>
                </a:ln>
                <a:solidFill>
                  <a:prstClr val="black"/>
                </a:solidFill>
                <a:effectLst/>
                <a:uLnTx/>
                <a:uFillTx/>
                <a:latin typeface="Gill Sans MT" panose="020B0502020104020203" pitchFamily="34" charset="0"/>
                <a:ea typeface="Calibri" panose="020F0502020204030204" pitchFamily="34" charset="0"/>
                <a:cs typeface="Arial" panose="020B0604020202020204" pitchFamily="34" charset="0"/>
              </a:rPr>
              <a:t>we assess a classical transformation for the whole country, and another through grid offsets(NTv2)</a:t>
            </a:r>
          </a:p>
          <a:p>
            <a:pPr marL="285750" marR="0" lvl="0" indent="-285750" algn="l" defTabSz="457200" rtl="0" eaLnBrk="1" fontAlgn="base" latinLnBrk="0" hangingPunct="1">
              <a:lnSpc>
                <a:spcPct val="100000"/>
              </a:lnSpc>
              <a:spcBef>
                <a:spcPct val="0"/>
              </a:spcBef>
              <a:spcAft>
                <a:spcPts val="0"/>
              </a:spcAft>
              <a:buClrTx/>
              <a:buSzTx/>
              <a:buFont typeface="Arial" panose="020B0604020202020204" pitchFamily="34" charset="0"/>
              <a:buChar char="•"/>
              <a:tabLst>
                <a:tab pos="457200" algn="l"/>
              </a:tabLst>
              <a:defRPr/>
            </a:pPr>
            <a:r>
              <a:rPr kumimoji="0" lang="en-US" sz="1400" i="0" u="none" strike="noStrike" kern="1200" cap="none" spc="0" normalizeH="0" baseline="0" dirty="0">
                <a:ln>
                  <a:noFill/>
                </a:ln>
                <a:solidFill>
                  <a:prstClr val="black"/>
                </a:solidFill>
                <a:effectLst/>
                <a:uLnTx/>
                <a:uFillTx/>
                <a:latin typeface="Gill Sans MT" panose="020B0502020104020203" pitchFamily="34" charset="0"/>
                <a:ea typeface="Calibri" panose="020F0502020204030204" pitchFamily="34" charset="0"/>
                <a:cs typeface="Arial" panose="020B0604020202020204" pitchFamily="34" charset="0"/>
              </a:rPr>
              <a:t>2d  with </a:t>
            </a:r>
            <a:r>
              <a:rPr kumimoji="0" lang="es-ES" sz="1400" i="0" u="none" strike="noStrike" kern="1200" cap="none" spc="0" normalizeH="0" baseline="0" dirty="0" err="1">
                <a:ln>
                  <a:noFill/>
                </a:ln>
                <a:solidFill>
                  <a:prstClr val="black"/>
                </a:solidFill>
                <a:effectLst/>
                <a:uLnTx/>
                <a:uFillTx/>
                <a:latin typeface="Gill Sans MT" panose="020B0502020104020203" pitchFamily="34" charset="0"/>
                <a:ea typeface="Calibri" panose="020F0502020204030204" pitchFamily="34" charset="0"/>
                <a:cs typeface="Arial" panose="020B0604020202020204" pitchFamily="34" charset="0"/>
              </a:rPr>
              <a:t>only</a:t>
            </a:r>
            <a:r>
              <a:rPr kumimoji="0" lang="es-ES" sz="1400" i="0" u="none" strike="noStrike" kern="1200" cap="none" spc="0" normalizeH="0" baseline="0" dirty="0">
                <a:ln>
                  <a:noFill/>
                </a:ln>
                <a:solidFill>
                  <a:prstClr val="black"/>
                </a:solidFill>
                <a:effectLst/>
                <a:uLnTx/>
                <a:uFillTx/>
                <a:latin typeface="Gill Sans MT" panose="020B0502020104020203" pitchFamily="34" charset="0"/>
                <a:ea typeface="Calibri" panose="020F0502020204030204" pitchFamily="34" charset="0"/>
                <a:cs typeface="Arial" panose="020B0604020202020204" pitchFamily="34" charset="0"/>
              </a:rPr>
              <a:t> with </a:t>
            </a:r>
            <a:r>
              <a:rPr kumimoji="0" lang="es-ES" sz="1400" i="0" u="none" strike="noStrike" kern="1200" cap="none" spc="0" normalizeH="0" baseline="0" dirty="0" err="1" smtClean="0">
                <a:ln>
                  <a:noFill/>
                </a:ln>
                <a:solidFill>
                  <a:prstClr val="black"/>
                </a:solidFill>
                <a:effectLst/>
                <a:uLnTx/>
                <a:uFillTx/>
                <a:latin typeface="Gill Sans MT" panose="020B0502020104020203" pitchFamily="34" charset="0"/>
                <a:ea typeface="Calibri" panose="020F0502020204030204" pitchFamily="34" charset="0"/>
                <a:cs typeface="Arial" panose="020B0604020202020204" pitchFamily="34" charset="0"/>
              </a:rPr>
              <a:t>translations</a:t>
            </a:r>
            <a:r>
              <a:rPr kumimoji="0" lang="es-ES" sz="1400" i="0" u="none" strike="noStrike" kern="1200" cap="none" spc="0" normalizeH="0" baseline="0" dirty="0" smtClean="0">
                <a:ln>
                  <a:noFill/>
                </a:ln>
                <a:solidFill>
                  <a:prstClr val="black"/>
                </a:solidFill>
                <a:effectLst/>
                <a:uLnTx/>
                <a:uFillTx/>
                <a:latin typeface="Gill Sans MT" panose="020B0502020104020203" pitchFamily="34" charset="0"/>
                <a:ea typeface="Calibri" panose="020F0502020204030204" pitchFamily="34" charset="0"/>
                <a:cs typeface="Arial" panose="020B0604020202020204" pitchFamily="34" charset="0"/>
              </a:rPr>
              <a:t> </a:t>
            </a:r>
            <a:r>
              <a:rPr kumimoji="0" lang="es-ES" sz="1400" i="0" u="none" strike="noStrike" kern="1200" cap="none" spc="0" normalizeH="0" baseline="0" dirty="0">
                <a:ln>
                  <a:noFill/>
                </a:ln>
                <a:solidFill>
                  <a:prstClr val="black"/>
                </a:solidFill>
                <a:effectLst/>
                <a:uLnTx/>
                <a:uFillTx/>
                <a:latin typeface="Gill Sans MT" panose="020B0502020104020203" pitchFamily="34" charset="0"/>
                <a:ea typeface="Calibri" panose="020F0502020204030204" pitchFamily="34" charset="0"/>
                <a:cs typeface="Arial" panose="020B0604020202020204" pitchFamily="34" charset="0"/>
              </a:rPr>
              <a:t>for </a:t>
            </a:r>
            <a:r>
              <a:rPr kumimoji="0" lang="es-ES" sz="1400" i="0" u="none" strike="noStrike" kern="1200" cap="none" spc="0" normalizeH="0" baseline="0" dirty="0" smtClean="0">
                <a:ln>
                  <a:noFill/>
                </a:ln>
                <a:solidFill>
                  <a:prstClr val="black"/>
                </a:solidFill>
                <a:effectLst/>
                <a:uLnTx/>
                <a:uFillTx/>
                <a:latin typeface="Gill Sans MT" panose="020B0502020104020203" pitchFamily="34" charset="0"/>
                <a:ea typeface="Calibri" panose="020F0502020204030204" pitchFamily="34" charset="0"/>
                <a:cs typeface="Arial" panose="020B0604020202020204" pitchFamily="34" charset="0"/>
              </a:rPr>
              <a:t>to </a:t>
            </a:r>
            <a:r>
              <a:rPr kumimoji="0" lang="es-ES" sz="1400" i="0" u="none" strike="noStrike" kern="1200" cap="none" spc="0" normalizeH="0" baseline="0" dirty="0" err="1" smtClean="0">
                <a:ln>
                  <a:noFill/>
                </a:ln>
                <a:solidFill>
                  <a:prstClr val="black"/>
                </a:solidFill>
                <a:effectLst/>
                <a:uLnTx/>
                <a:uFillTx/>
                <a:latin typeface="Gill Sans MT" panose="020B0502020104020203" pitchFamily="34" charset="0"/>
                <a:ea typeface="Calibri" panose="020F0502020204030204" pitchFamily="34" charset="0"/>
                <a:cs typeface="Arial" panose="020B0604020202020204" pitchFamily="34" charset="0"/>
              </a:rPr>
              <a:t>avoid</a:t>
            </a:r>
            <a:r>
              <a:rPr kumimoji="0" lang="es-ES" sz="1400" i="0" u="none" strike="noStrike" kern="1200" cap="none" spc="0" normalizeH="0" baseline="0" dirty="0" smtClean="0">
                <a:ln>
                  <a:noFill/>
                </a:ln>
                <a:solidFill>
                  <a:prstClr val="black"/>
                </a:solidFill>
                <a:effectLst/>
                <a:uLnTx/>
                <a:uFillTx/>
                <a:latin typeface="Gill Sans MT" panose="020B0502020104020203" pitchFamily="34" charset="0"/>
                <a:ea typeface="Calibri" panose="020F0502020204030204" pitchFamily="34" charset="0"/>
                <a:cs typeface="Arial" panose="020B0604020202020204" pitchFamily="34" charset="0"/>
              </a:rPr>
              <a:t> </a:t>
            </a:r>
            <a:r>
              <a:rPr kumimoji="0" lang="es-ES" sz="1400" i="0" u="none" strike="noStrike" kern="1200" cap="none" spc="0" normalizeH="0" baseline="0" dirty="0">
                <a:ln>
                  <a:noFill/>
                </a:ln>
                <a:solidFill>
                  <a:prstClr val="black"/>
                </a:solidFill>
                <a:effectLst/>
                <a:uLnTx/>
                <a:uFillTx/>
                <a:latin typeface="Gill Sans MT" panose="020B0502020104020203" pitchFamily="34" charset="0"/>
                <a:ea typeface="Calibri" panose="020F0502020204030204" pitchFamily="34" charset="0"/>
                <a:cs typeface="Arial" panose="020B0604020202020204" pitchFamily="34" charset="0"/>
              </a:rPr>
              <a:t>the </a:t>
            </a:r>
            <a:r>
              <a:rPr kumimoji="0" lang="en-US" sz="1400" b="1" i="0" u="none" strike="noStrike" kern="1200" cap="none" spc="0" normalizeH="0" baseline="0" dirty="0">
                <a:ln>
                  <a:noFill/>
                </a:ln>
                <a:solidFill>
                  <a:prstClr val="black"/>
                </a:solidFill>
                <a:effectLst/>
                <a:uLnTx/>
                <a:uFillTx/>
                <a:latin typeface="Gill Sans MT" panose="020B0502020104020203" pitchFamily="34" charset="0"/>
                <a:ea typeface="Calibri" panose="020F0502020204030204" pitchFamily="34" charset="0"/>
                <a:cs typeface="Arial" panose="020B0604020202020204" pitchFamily="34" charset="0"/>
              </a:rPr>
              <a:t>mining concession's</a:t>
            </a:r>
            <a:r>
              <a:rPr kumimoji="0" lang="es-ES" sz="1400" i="0" u="none" strike="noStrike" kern="1200" cap="none" spc="0" normalizeH="0" baseline="0" dirty="0">
                <a:ln>
                  <a:noFill/>
                </a:ln>
                <a:solidFill>
                  <a:prstClr val="black"/>
                </a:solidFill>
                <a:effectLst/>
                <a:uLnTx/>
                <a:uFillTx/>
                <a:latin typeface="Gill Sans MT" panose="020B0502020104020203" pitchFamily="34" charset="0"/>
                <a:ea typeface="Calibri" panose="020F0502020204030204" pitchFamily="34" charset="0"/>
                <a:cs typeface="Arial" panose="020B0604020202020204" pitchFamily="34" charset="0"/>
              </a:rPr>
              <a:t> </a:t>
            </a:r>
            <a:r>
              <a:rPr kumimoji="0" lang="es-ES" sz="1400" i="0" u="none" strike="noStrike" kern="1200" cap="none" spc="0" normalizeH="0" baseline="0" dirty="0" err="1">
                <a:ln>
                  <a:noFill/>
                </a:ln>
                <a:solidFill>
                  <a:prstClr val="black"/>
                </a:solidFill>
                <a:effectLst/>
                <a:uLnTx/>
                <a:uFillTx/>
                <a:latin typeface="Gill Sans MT" panose="020B0502020104020203" pitchFamily="34" charset="0"/>
                <a:ea typeface="Calibri" panose="020F0502020204030204" pitchFamily="34" charset="0"/>
                <a:cs typeface="Arial" panose="020B0604020202020204" pitchFamily="34" charset="0"/>
              </a:rPr>
              <a:t>deformation</a:t>
            </a:r>
            <a:endParaRPr kumimoji="0" lang="en-US" sz="1400" i="0" u="none" strike="noStrike" kern="1200" cap="none" spc="0" normalizeH="0" baseline="0" dirty="0">
              <a:ln>
                <a:noFill/>
              </a:ln>
              <a:solidFill>
                <a:prstClr val="black"/>
              </a:solidFill>
              <a:effectLst/>
              <a:uLnTx/>
              <a:uFillTx/>
              <a:latin typeface="Gill Sans MT" panose="020B0502020104020203" pitchFamily="34" charset="0"/>
              <a:ea typeface="Calibri" panose="020F050202020403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ts val="0"/>
              </a:spcAft>
              <a:buClrTx/>
              <a:buSzTx/>
              <a:buFontTx/>
              <a:buNone/>
              <a:tabLst>
                <a:tab pos="457200" algn="l"/>
              </a:tabLst>
              <a:defRPr/>
            </a:pPr>
            <a:endParaRPr kumimoji="0" lang="en-US" sz="1400" b="1" i="0" u="none" strike="noStrike" kern="1200" cap="none" spc="0" normalizeH="0" baseline="0" dirty="0">
              <a:ln>
                <a:noFill/>
              </a:ln>
              <a:solidFill>
                <a:prstClr val="black"/>
              </a:solidFill>
              <a:effectLst/>
              <a:uLnTx/>
              <a:uFillTx/>
              <a:latin typeface="Gill Sans MT" panose="020B0502020104020203" pitchFamily="34" charset="0"/>
              <a:ea typeface="Calibri" panose="020F0502020204030204" pitchFamily="34" charset="0"/>
              <a:cs typeface="Arial" panose="020B0604020202020204" pitchFamily="34" charset="0"/>
            </a:endParaRPr>
          </a:p>
          <a:p>
            <a:pPr marL="0" marR="0" lvl="0" indent="0" algn="l" defTabSz="457200" rtl="0" eaLnBrk="1" fontAlgn="base" latinLnBrk="0" hangingPunct="1">
              <a:lnSpc>
                <a:spcPct val="100000"/>
              </a:lnSpc>
              <a:spcBef>
                <a:spcPct val="0"/>
              </a:spcBef>
              <a:spcAft>
                <a:spcPts val="0"/>
              </a:spcAft>
              <a:buClrTx/>
              <a:buSzTx/>
              <a:buFontTx/>
              <a:buNone/>
              <a:tabLst>
                <a:tab pos="457200" algn="l"/>
              </a:tabLst>
              <a:defRPr/>
            </a:pPr>
            <a:endParaRPr kumimoji="0" lang="en-US" sz="1400" b="1" i="0" u="none" strike="noStrike" kern="1200" cap="none" spc="0" normalizeH="0" baseline="0" dirty="0">
              <a:ln>
                <a:noFill/>
              </a:ln>
              <a:solidFill>
                <a:prstClr val="black"/>
              </a:solidFill>
              <a:effectLst/>
              <a:uLnTx/>
              <a:uFillTx/>
              <a:latin typeface="Gill Sans MT" panose="020B0502020104020203" pitchFamily="34" charset="0"/>
              <a:ea typeface="Calibri" panose="020F0502020204030204" pitchFamily="34" charset="0"/>
              <a:cs typeface="Arial" panose="020B0604020202020204" pitchFamily="34" charset="0"/>
            </a:endParaRPr>
          </a:p>
        </p:txBody>
      </p:sp>
      <p:graphicFrame>
        <p:nvGraphicFramePr>
          <p:cNvPr id="20" name="Tabla 19">
            <a:extLst>
              <a:ext uri="{FF2B5EF4-FFF2-40B4-BE49-F238E27FC236}">
                <a16:creationId xmlns:a16="http://schemas.microsoft.com/office/drawing/2014/main" id="{7FD1CBE7-15DE-6BD8-8A77-743AB6508A1E}"/>
              </a:ext>
            </a:extLst>
          </p:cNvPr>
          <p:cNvGraphicFramePr>
            <a:graphicFrameLocks noGrp="1"/>
          </p:cNvGraphicFramePr>
          <p:nvPr>
            <p:extLst>
              <p:ext uri="{D42A27DB-BD31-4B8C-83A1-F6EECF244321}">
                <p14:modId xmlns:p14="http://schemas.microsoft.com/office/powerpoint/2010/main" val="3650367156"/>
              </p:ext>
            </p:extLst>
          </p:nvPr>
        </p:nvGraphicFramePr>
        <p:xfrm>
          <a:off x="190991" y="5268857"/>
          <a:ext cx="4622972" cy="563880"/>
        </p:xfrm>
        <a:graphic>
          <a:graphicData uri="http://schemas.openxmlformats.org/drawingml/2006/table">
            <a:tbl>
              <a:tblPr>
                <a:tableStyleId>{5FD0F851-EC5A-4D38-B0AD-8093EC10F338}</a:tableStyleId>
              </a:tblPr>
              <a:tblGrid>
                <a:gridCol w="777314">
                  <a:extLst>
                    <a:ext uri="{9D8B030D-6E8A-4147-A177-3AD203B41FA5}">
                      <a16:colId xmlns:a16="http://schemas.microsoft.com/office/drawing/2014/main" val="1230044876"/>
                    </a:ext>
                  </a:extLst>
                </a:gridCol>
                <a:gridCol w="777314">
                  <a:extLst>
                    <a:ext uri="{9D8B030D-6E8A-4147-A177-3AD203B41FA5}">
                      <a16:colId xmlns:a16="http://schemas.microsoft.com/office/drawing/2014/main" val="1316821304"/>
                    </a:ext>
                  </a:extLst>
                </a:gridCol>
                <a:gridCol w="777314">
                  <a:extLst>
                    <a:ext uri="{9D8B030D-6E8A-4147-A177-3AD203B41FA5}">
                      <a16:colId xmlns:a16="http://schemas.microsoft.com/office/drawing/2014/main" val="200486778"/>
                    </a:ext>
                  </a:extLst>
                </a:gridCol>
                <a:gridCol w="879592">
                  <a:extLst>
                    <a:ext uri="{9D8B030D-6E8A-4147-A177-3AD203B41FA5}">
                      <a16:colId xmlns:a16="http://schemas.microsoft.com/office/drawing/2014/main" val="467211080"/>
                    </a:ext>
                  </a:extLst>
                </a:gridCol>
                <a:gridCol w="675035">
                  <a:extLst>
                    <a:ext uri="{9D8B030D-6E8A-4147-A177-3AD203B41FA5}">
                      <a16:colId xmlns:a16="http://schemas.microsoft.com/office/drawing/2014/main" val="3637235722"/>
                    </a:ext>
                  </a:extLst>
                </a:gridCol>
                <a:gridCol w="736403">
                  <a:extLst>
                    <a:ext uri="{9D8B030D-6E8A-4147-A177-3AD203B41FA5}">
                      <a16:colId xmlns:a16="http://schemas.microsoft.com/office/drawing/2014/main" val="1819732014"/>
                    </a:ext>
                  </a:extLst>
                </a:gridCol>
              </a:tblGrid>
              <a:tr h="232590">
                <a:tc>
                  <a:txBody>
                    <a:bodyPr/>
                    <a:lstStyle/>
                    <a:p>
                      <a:pPr algn="ctr" fontAlgn="b"/>
                      <a:r>
                        <a:rPr lang="en-US" sz="900" b="0" u="none" strike="noStrike" dirty="0">
                          <a:solidFill>
                            <a:srgbClr val="000000"/>
                          </a:solidFill>
                          <a:effectLst/>
                        </a:rPr>
                        <a:t>Total Control Points</a:t>
                      </a:r>
                      <a:endParaRPr lang="en-US" sz="900" b="0" i="0" u="none" strike="noStrike" dirty="0">
                        <a:solidFill>
                          <a:srgbClr val="000000"/>
                        </a:solidFill>
                        <a:effectLst/>
                        <a:latin typeface="Gill Sans MT" panose="020B0502020104020203" pitchFamily="34" charset="0"/>
                      </a:endParaRPr>
                    </a:p>
                  </a:txBody>
                  <a:tcPr marL="7620" marR="7620" marT="7620" marB="0" anchor="ctr"/>
                </a:tc>
                <a:tc gridSpan="5">
                  <a:txBody>
                    <a:bodyPr/>
                    <a:lstStyle/>
                    <a:p>
                      <a:pPr algn="ctr" fontAlgn="b"/>
                      <a:r>
                        <a:rPr lang="en-US" sz="900" u="none" strike="noStrike" dirty="0">
                          <a:effectLst/>
                        </a:rPr>
                        <a:t>157</a:t>
                      </a:r>
                      <a:endParaRPr lang="en-US" sz="900" b="0" i="0" u="none" strike="noStrike" dirty="0">
                        <a:solidFill>
                          <a:srgbClr val="000000"/>
                        </a:solidFill>
                        <a:effectLst/>
                        <a:latin typeface="Gill Sans MT" panose="020B0502020104020203" pitchFamily="34" charset="0"/>
                      </a:endParaRPr>
                    </a:p>
                  </a:txBody>
                  <a:tcPr marL="7620" marR="7620" marT="7620" marB="0" anchor="ctr"/>
                </a:tc>
                <a:tc hMerge="1">
                  <a:txBody>
                    <a:bodyPr/>
                    <a:lstStyle/>
                    <a:p>
                      <a:pPr algn="ctr" fontAlgn="b"/>
                      <a:r>
                        <a:rPr lang="en-US" sz="900" u="none" strike="noStrike" dirty="0">
                          <a:effectLst/>
                          <a:latin typeface="Gill Sans MT" panose="020B0502020104020203" pitchFamily="34" charset="0"/>
                        </a:rPr>
                        <a:t>157</a:t>
                      </a:r>
                      <a:endParaRPr lang="en-US" sz="900" b="0" i="0" u="none" strike="noStrike" dirty="0">
                        <a:solidFill>
                          <a:srgbClr val="000000"/>
                        </a:solidFill>
                        <a:effectLst/>
                        <a:latin typeface="Gill Sans MT" panose="020B0502020104020203" pitchFamily="34" charset="0"/>
                      </a:endParaRPr>
                    </a:p>
                  </a:txBody>
                  <a:tcPr marL="7620" marR="7620" marT="7620" marB="0" anchor="ctr"/>
                </a:tc>
                <a:tc hMerge="1">
                  <a:txBody>
                    <a:bodyPr/>
                    <a:lstStyle/>
                    <a:p>
                      <a:pPr algn="ctr" fontAlgn="b"/>
                      <a:r>
                        <a:rPr lang="en-US" sz="900" u="none" strike="noStrike" dirty="0">
                          <a:effectLst/>
                          <a:latin typeface="Gill Sans MT" panose="020B0502020104020203" pitchFamily="34" charset="0"/>
                        </a:rPr>
                        <a:t>157</a:t>
                      </a:r>
                      <a:endParaRPr lang="en-US" sz="900" b="0" i="0" u="none" strike="noStrike" dirty="0">
                        <a:solidFill>
                          <a:srgbClr val="000000"/>
                        </a:solidFill>
                        <a:effectLst/>
                        <a:latin typeface="Gill Sans MT" panose="020B0502020104020203" pitchFamily="34" charset="0"/>
                      </a:endParaRPr>
                    </a:p>
                  </a:txBody>
                  <a:tcPr marL="7620" marR="7620" marT="7620" marB="0" anchor="ctr"/>
                </a:tc>
                <a:tc hMerge="1">
                  <a:txBody>
                    <a:bodyPr/>
                    <a:lstStyle/>
                    <a:p>
                      <a:pPr algn="ctr" fontAlgn="b"/>
                      <a:r>
                        <a:rPr lang="en-US" sz="900" u="none" strike="noStrike" dirty="0">
                          <a:effectLst/>
                          <a:latin typeface="Gill Sans MT" panose="020B0502020104020203" pitchFamily="34" charset="0"/>
                        </a:rPr>
                        <a:t>157</a:t>
                      </a:r>
                      <a:endParaRPr lang="en-US" sz="900" b="0" i="0" u="none" strike="noStrike" dirty="0">
                        <a:solidFill>
                          <a:srgbClr val="000000"/>
                        </a:solidFill>
                        <a:effectLst/>
                        <a:latin typeface="Gill Sans MT" panose="020B0502020104020203" pitchFamily="34" charset="0"/>
                      </a:endParaRPr>
                    </a:p>
                  </a:txBody>
                  <a:tcPr marL="7620" marR="7620" marT="7620" marB="0" anchor="ctr"/>
                </a:tc>
                <a:tc hMerge="1">
                  <a:txBody>
                    <a:bodyPr/>
                    <a:lstStyle/>
                    <a:p>
                      <a:pPr algn="ctr" fontAlgn="b"/>
                      <a:r>
                        <a:rPr lang="en-US" sz="900" u="none" strike="noStrike" dirty="0">
                          <a:effectLst/>
                          <a:latin typeface="Gill Sans MT" panose="020B0502020104020203" pitchFamily="34" charset="0"/>
                        </a:rPr>
                        <a:t>157</a:t>
                      </a:r>
                      <a:endParaRPr lang="en-US" sz="900" b="0" i="0" u="none" strike="noStrike" dirty="0">
                        <a:solidFill>
                          <a:srgbClr val="000000"/>
                        </a:solidFill>
                        <a:effectLst/>
                        <a:latin typeface="Gill Sans MT" panose="020B0502020104020203" pitchFamily="34" charset="0"/>
                      </a:endParaRPr>
                    </a:p>
                  </a:txBody>
                  <a:tcPr marL="7620" marR="7620" marT="7620" marB="0" anchor="ctr"/>
                </a:tc>
                <a:extLst>
                  <a:ext uri="{0D108BD9-81ED-4DB2-BD59-A6C34878D82A}">
                    <a16:rowId xmlns:a16="http://schemas.microsoft.com/office/drawing/2014/main" val="669367077"/>
                  </a:ext>
                </a:extLst>
              </a:tr>
              <a:tr h="232590">
                <a:tc>
                  <a:txBody>
                    <a:bodyPr/>
                    <a:lstStyle/>
                    <a:p>
                      <a:pPr algn="ctr" fontAlgn="b"/>
                      <a:r>
                        <a:rPr lang="en-US" sz="900" b="0" u="none" strike="noStrike" dirty="0">
                          <a:solidFill>
                            <a:srgbClr val="000000"/>
                          </a:solidFill>
                          <a:effectLst/>
                        </a:rPr>
                        <a:t>Selected Control Points</a:t>
                      </a:r>
                      <a:endParaRPr lang="en-US" sz="900" b="0" i="0" u="none" strike="noStrike" dirty="0">
                        <a:solidFill>
                          <a:srgbClr val="000000"/>
                        </a:solidFill>
                        <a:effectLst/>
                        <a:latin typeface="Gill Sans MT" panose="020B0502020104020203" pitchFamily="34" charset="0"/>
                      </a:endParaRPr>
                    </a:p>
                  </a:txBody>
                  <a:tcPr marL="7620" marR="7620" marT="7620" marB="0" anchor="ctr"/>
                </a:tc>
                <a:tc>
                  <a:txBody>
                    <a:bodyPr/>
                    <a:lstStyle/>
                    <a:p>
                      <a:pPr algn="ctr" fontAlgn="b"/>
                      <a:r>
                        <a:rPr lang="en-US" sz="900" u="none" strike="noStrike" dirty="0">
                          <a:effectLst/>
                        </a:rPr>
                        <a:t>108</a:t>
                      </a:r>
                      <a:endParaRPr lang="en-US" sz="900" b="0" i="0" u="none" strike="noStrike" dirty="0">
                        <a:solidFill>
                          <a:srgbClr val="000000"/>
                        </a:solidFill>
                        <a:effectLst/>
                        <a:latin typeface="Gill Sans MT" panose="020B0502020104020203" pitchFamily="34" charset="0"/>
                      </a:endParaRPr>
                    </a:p>
                  </a:txBody>
                  <a:tcPr marL="7620" marR="7620" marT="7620" marB="0" anchor="ctr"/>
                </a:tc>
                <a:tc>
                  <a:txBody>
                    <a:bodyPr/>
                    <a:lstStyle/>
                    <a:p>
                      <a:pPr algn="ctr" fontAlgn="b"/>
                      <a:r>
                        <a:rPr lang="en-US" sz="900" u="none" strike="noStrike">
                          <a:effectLst/>
                        </a:rPr>
                        <a:t>89</a:t>
                      </a:r>
                      <a:endParaRPr lang="en-US" sz="900" b="0" i="0" u="none" strike="noStrike">
                        <a:solidFill>
                          <a:srgbClr val="000000"/>
                        </a:solidFill>
                        <a:effectLst/>
                        <a:latin typeface="Gill Sans MT" panose="020B0502020104020203" pitchFamily="34" charset="0"/>
                      </a:endParaRPr>
                    </a:p>
                  </a:txBody>
                  <a:tcPr marL="7620" marR="7620" marT="7620" marB="0" anchor="ctr"/>
                </a:tc>
                <a:tc>
                  <a:txBody>
                    <a:bodyPr/>
                    <a:lstStyle/>
                    <a:p>
                      <a:pPr algn="ctr" fontAlgn="b"/>
                      <a:r>
                        <a:rPr lang="en-US" sz="900" u="none" strike="noStrike">
                          <a:effectLst/>
                        </a:rPr>
                        <a:t>57</a:t>
                      </a:r>
                      <a:endParaRPr lang="en-US" sz="900" b="0" i="0" u="none" strike="noStrike">
                        <a:solidFill>
                          <a:srgbClr val="000000"/>
                        </a:solidFill>
                        <a:effectLst/>
                        <a:latin typeface="Gill Sans MT" panose="020B0502020104020203" pitchFamily="34" charset="0"/>
                      </a:endParaRPr>
                    </a:p>
                  </a:txBody>
                  <a:tcPr marL="7620" marR="7620" marT="7620" marB="0" anchor="ctr"/>
                </a:tc>
                <a:tc>
                  <a:txBody>
                    <a:bodyPr/>
                    <a:lstStyle/>
                    <a:p>
                      <a:pPr algn="ctr" fontAlgn="b"/>
                      <a:r>
                        <a:rPr lang="en-US" sz="900" u="none" strike="noStrike">
                          <a:effectLst/>
                        </a:rPr>
                        <a:t>38</a:t>
                      </a:r>
                      <a:endParaRPr lang="en-US" sz="900" b="0" i="0" u="none" strike="noStrike">
                        <a:solidFill>
                          <a:srgbClr val="000000"/>
                        </a:solidFill>
                        <a:effectLst/>
                        <a:latin typeface="Gill Sans MT" panose="020B0502020104020203" pitchFamily="34" charset="0"/>
                      </a:endParaRPr>
                    </a:p>
                  </a:txBody>
                  <a:tcPr marL="7620" marR="7620" marT="7620" marB="0" anchor="ctr"/>
                </a:tc>
                <a:tc>
                  <a:txBody>
                    <a:bodyPr/>
                    <a:lstStyle/>
                    <a:p>
                      <a:pPr algn="ctr" fontAlgn="b"/>
                      <a:r>
                        <a:rPr lang="en-US" sz="900" u="none" strike="noStrike" dirty="0">
                          <a:effectLst/>
                        </a:rPr>
                        <a:t>143</a:t>
                      </a:r>
                      <a:endParaRPr lang="en-US" sz="900" b="0" i="0" u="none" strike="noStrike" dirty="0">
                        <a:solidFill>
                          <a:srgbClr val="000000"/>
                        </a:solidFill>
                        <a:effectLst/>
                        <a:latin typeface="Gill Sans MT" panose="020B0502020104020203" pitchFamily="34" charset="0"/>
                      </a:endParaRPr>
                    </a:p>
                  </a:txBody>
                  <a:tcPr marL="7620" marR="7620" marT="7620" marB="0" anchor="ctr"/>
                </a:tc>
                <a:extLst>
                  <a:ext uri="{0D108BD9-81ED-4DB2-BD59-A6C34878D82A}">
                    <a16:rowId xmlns:a16="http://schemas.microsoft.com/office/drawing/2014/main" val="3698427391"/>
                  </a:ext>
                </a:extLst>
              </a:tr>
            </a:tbl>
          </a:graphicData>
        </a:graphic>
      </p:graphicFrame>
      <p:graphicFrame>
        <p:nvGraphicFramePr>
          <p:cNvPr id="22" name="Gráfico 21">
            <a:extLst>
              <a:ext uri="{FF2B5EF4-FFF2-40B4-BE49-F238E27FC236}">
                <a16:creationId xmlns:a16="http://schemas.microsoft.com/office/drawing/2014/main" id="{716F783C-DE20-A644-C48F-DCEF77BA2213}"/>
              </a:ext>
            </a:extLst>
          </p:cNvPr>
          <p:cNvGraphicFramePr>
            <a:graphicFrameLocks/>
          </p:cNvGraphicFramePr>
          <p:nvPr>
            <p:extLst>
              <p:ext uri="{D42A27DB-BD31-4B8C-83A1-F6EECF244321}">
                <p14:modId xmlns:p14="http://schemas.microsoft.com/office/powerpoint/2010/main" val="731296284"/>
              </p:ext>
            </p:extLst>
          </p:nvPr>
        </p:nvGraphicFramePr>
        <p:xfrm>
          <a:off x="165369" y="2546712"/>
          <a:ext cx="4795899" cy="273367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3" name="Tabla 22">
            <a:extLst>
              <a:ext uri="{FF2B5EF4-FFF2-40B4-BE49-F238E27FC236}">
                <a16:creationId xmlns:a16="http://schemas.microsoft.com/office/drawing/2014/main" id="{3F5032DD-C2E9-156E-80C5-91F79904F45A}"/>
              </a:ext>
            </a:extLst>
          </p:cNvPr>
          <p:cNvGraphicFramePr>
            <a:graphicFrameLocks noGrp="1"/>
          </p:cNvGraphicFramePr>
          <p:nvPr>
            <p:extLst>
              <p:ext uri="{D42A27DB-BD31-4B8C-83A1-F6EECF244321}">
                <p14:modId xmlns:p14="http://schemas.microsoft.com/office/powerpoint/2010/main" val="4074749597"/>
              </p:ext>
            </p:extLst>
          </p:nvPr>
        </p:nvGraphicFramePr>
        <p:xfrm>
          <a:off x="165370" y="5901283"/>
          <a:ext cx="4622972" cy="563880"/>
        </p:xfrm>
        <a:graphic>
          <a:graphicData uri="http://schemas.openxmlformats.org/drawingml/2006/table">
            <a:tbl>
              <a:tblPr>
                <a:tableStyleId>{C083E6E3-FA7D-4D7B-A595-EF9225AFEA82}</a:tableStyleId>
              </a:tblPr>
              <a:tblGrid>
                <a:gridCol w="777314">
                  <a:extLst>
                    <a:ext uri="{9D8B030D-6E8A-4147-A177-3AD203B41FA5}">
                      <a16:colId xmlns:a16="http://schemas.microsoft.com/office/drawing/2014/main" val="1230044876"/>
                    </a:ext>
                  </a:extLst>
                </a:gridCol>
                <a:gridCol w="777314">
                  <a:extLst>
                    <a:ext uri="{9D8B030D-6E8A-4147-A177-3AD203B41FA5}">
                      <a16:colId xmlns:a16="http://schemas.microsoft.com/office/drawing/2014/main" val="1316821304"/>
                    </a:ext>
                  </a:extLst>
                </a:gridCol>
                <a:gridCol w="777314">
                  <a:extLst>
                    <a:ext uri="{9D8B030D-6E8A-4147-A177-3AD203B41FA5}">
                      <a16:colId xmlns:a16="http://schemas.microsoft.com/office/drawing/2014/main" val="200486778"/>
                    </a:ext>
                  </a:extLst>
                </a:gridCol>
                <a:gridCol w="879592">
                  <a:extLst>
                    <a:ext uri="{9D8B030D-6E8A-4147-A177-3AD203B41FA5}">
                      <a16:colId xmlns:a16="http://schemas.microsoft.com/office/drawing/2014/main" val="467211080"/>
                    </a:ext>
                  </a:extLst>
                </a:gridCol>
                <a:gridCol w="675035">
                  <a:extLst>
                    <a:ext uri="{9D8B030D-6E8A-4147-A177-3AD203B41FA5}">
                      <a16:colId xmlns:a16="http://schemas.microsoft.com/office/drawing/2014/main" val="3637235722"/>
                    </a:ext>
                  </a:extLst>
                </a:gridCol>
                <a:gridCol w="736403">
                  <a:extLst>
                    <a:ext uri="{9D8B030D-6E8A-4147-A177-3AD203B41FA5}">
                      <a16:colId xmlns:a16="http://schemas.microsoft.com/office/drawing/2014/main" val="1819732014"/>
                    </a:ext>
                  </a:extLst>
                </a:gridCol>
              </a:tblGrid>
              <a:tr h="232590">
                <a:tc>
                  <a:txBody>
                    <a:bodyPr/>
                    <a:lstStyle/>
                    <a:p>
                      <a:pPr algn="ctr" fontAlgn="b"/>
                      <a:r>
                        <a:rPr lang="en-US" sz="900" b="0" u="none" strike="noStrike" dirty="0">
                          <a:solidFill>
                            <a:srgbClr val="000000"/>
                          </a:solidFill>
                          <a:effectLst/>
                          <a:latin typeface="Gill Sans MT" panose="020B0502020104020203" pitchFamily="34" charset="0"/>
                        </a:rPr>
                        <a:t>Total Control Points</a:t>
                      </a:r>
                      <a:endParaRPr lang="en-US" sz="900" b="0" i="0" u="none" strike="noStrike" dirty="0">
                        <a:solidFill>
                          <a:srgbClr val="000000"/>
                        </a:solidFill>
                        <a:effectLst/>
                        <a:latin typeface="Gill Sans MT" panose="020B0502020104020203" pitchFamily="34" charset="0"/>
                      </a:endParaRPr>
                    </a:p>
                  </a:txBody>
                  <a:tcPr marL="7620" marR="7620" marT="7620" marB="0" anchor="ctr"/>
                </a:tc>
                <a:tc gridSpan="5">
                  <a:txBody>
                    <a:bodyPr/>
                    <a:lstStyle/>
                    <a:p>
                      <a:pPr algn="ctr" fontAlgn="b"/>
                      <a:r>
                        <a:rPr lang="en-US" sz="900" u="none" strike="noStrike" dirty="0">
                          <a:effectLst/>
                          <a:latin typeface="Gill Sans MT" panose="020B0502020104020203" pitchFamily="34" charset="0"/>
                        </a:rPr>
                        <a:t>20</a:t>
                      </a:r>
                      <a:endParaRPr lang="en-US" sz="900" b="0" i="0" u="none" strike="noStrike" dirty="0">
                        <a:solidFill>
                          <a:srgbClr val="000000"/>
                        </a:solidFill>
                        <a:effectLst/>
                        <a:latin typeface="Gill Sans MT" panose="020B0502020104020203" pitchFamily="34" charset="0"/>
                      </a:endParaRPr>
                    </a:p>
                  </a:txBody>
                  <a:tcPr marL="7620" marR="7620" marT="7620" marB="0" anchor="ctr"/>
                </a:tc>
                <a:tc hMerge="1">
                  <a:txBody>
                    <a:bodyPr/>
                    <a:lstStyle/>
                    <a:p>
                      <a:pPr algn="ctr" fontAlgn="b"/>
                      <a:r>
                        <a:rPr lang="en-US" sz="900" u="none" strike="noStrike" dirty="0">
                          <a:effectLst/>
                          <a:latin typeface="Gill Sans MT" panose="020B0502020104020203" pitchFamily="34" charset="0"/>
                        </a:rPr>
                        <a:t>157</a:t>
                      </a:r>
                      <a:endParaRPr lang="en-US" sz="900" b="0" i="0" u="none" strike="noStrike" dirty="0">
                        <a:solidFill>
                          <a:srgbClr val="000000"/>
                        </a:solidFill>
                        <a:effectLst/>
                        <a:latin typeface="Gill Sans MT" panose="020B0502020104020203" pitchFamily="34" charset="0"/>
                      </a:endParaRPr>
                    </a:p>
                  </a:txBody>
                  <a:tcPr marL="7620" marR="7620" marT="7620" marB="0" anchor="ctr"/>
                </a:tc>
                <a:tc hMerge="1">
                  <a:txBody>
                    <a:bodyPr/>
                    <a:lstStyle/>
                    <a:p>
                      <a:pPr algn="ctr" fontAlgn="b"/>
                      <a:r>
                        <a:rPr lang="en-US" sz="900" u="none" strike="noStrike" dirty="0">
                          <a:effectLst/>
                          <a:latin typeface="Gill Sans MT" panose="020B0502020104020203" pitchFamily="34" charset="0"/>
                        </a:rPr>
                        <a:t>157</a:t>
                      </a:r>
                      <a:endParaRPr lang="en-US" sz="900" b="0" i="0" u="none" strike="noStrike" dirty="0">
                        <a:solidFill>
                          <a:srgbClr val="000000"/>
                        </a:solidFill>
                        <a:effectLst/>
                        <a:latin typeface="Gill Sans MT" panose="020B0502020104020203" pitchFamily="34" charset="0"/>
                      </a:endParaRPr>
                    </a:p>
                  </a:txBody>
                  <a:tcPr marL="7620" marR="7620" marT="7620" marB="0" anchor="ctr"/>
                </a:tc>
                <a:tc hMerge="1">
                  <a:txBody>
                    <a:bodyPr/>
                    <a:lstStyle/>
                    <a:p>
                      <a:pPr algn="ctr" fontAlgn="b"/>
                      <a:r>
                        <a:rPr lang="en-US" sz="900" u="none" strike="noStrike" dirty="0">
                          <a:effectLst/>
                          <a:latin typeface="Gill Sans MT" panose="020B0502020104020203" pitchFamily="34" charset="0"/>
                        </a:rPr>
                        <a:t>157</a:t>
                      </a:r>
                      <a:endParaRPr lang="en-US" sz="900" b="0" i="0" u="none" strike="noStrike" dirty="0">
                        <a:solidFill>
                          <a:srgbClr val="000000"/>
                        </a:solidFill>
                        <a:effectLst/>
                        <a:latin typeface="Gill Sans MT" panose="020B0502020104020203" pitchFamily="34" charset="0"/>
                      </a:endParaRPr>
                    </a:p>
                  </a:txBody>
                  <a:tcPr marL="7620" marR="7620" marT="7620" marB="0" anchor="ctr"/>
                </a:tc>
                <a:tc hMerge="1">
                  <a:txBody>
                    <a:bodyPr/>
                    <a:lstStyle/>
                    <a:p>
                      <a:pPr algn="ctr" fontAlgn="b"/>
                      <a:r>
                        <a:rPr lang="en-US" sz="900" u="none" strike="noStrike" dirty="0">
                          <a:effectLst/>
                          <a:latin typeface="Gill Sans MT" panose="020B0502020104020203" pitchFamily="34" charset="0"/>
                        </a:rPr>
                        <a:t>157</a:t>
                      </a:r>
                      <a:endParaRPr lang="en-US" sz="900" b="0" i="0" u="none" strike="noStrike" dirty="0">
                        <a:solidFill>
                          <a:srgbClr val="000000"/>
                        </a:solidFill>
                        <a:effectLst/>
                        <a:latin typeface="Gill Sans MT" panose="020B0502020104020203" pitchFamily="34" charset="0"/>
                      </a:endParaRPr>
                    </a:p>
                  </a:txBody>
                  <a:tcPr marL="7620" marR="7620" marT="7620" marB="0" anchor="ctr"/>
                </a:tc>
                <a:extLst>
                  <a:ext uri="{0D108BD9-81ED-4DB2-BD59-A6C34878D82A}">
                    <a16:rowId xmlns:a16="http://schemas.microsoft.com/office/drawing/2014/main" val="669367077"/>
                  </a:ext>
                </a:extLst>
              </a:tr>
              <a:tr h="232590">
                <a:tc>
                  <a:txBody>
                    <a:bodyPr/>
                    <a:lstStyle/>
                    <a:p>
                      <a:pPr algn="ctr" fontAlgn="b"/>
                      <a:r>
                        <a:rPr lang="en-US" sz="900" b="0" u="none" strike="noStrike" dirty="0">
                          <a:solidFill>
                            <a:srgbClr val="000000"/>
                          </a:solidFill>
                          <a:effectLst/>
                          <a:latin typeface="Gill Sans MT" panose="020B0502020104020203" pitchFamily="34" charset="0"/>
                        </a:rPr>
                        <a:t>Selected Control Points</a:t>
                      </a:r>
                      <a:endParaRPr lang="en-US" sz="900" b="0" i="0" u="none" strike="noStrike" dirty="0">
                        <a:solidFill>
                          <a:srgbClr val="000000"/>
                        </a:solidFill>
                        <a:effectLst/>
                        <a:latin typeface="Gill Sans MT" panose="020B0502020104020203" pitchFamily="34" charset="0"/>
                      </a:endParaRPr>
                    </a:p>
                  </a:txBody>
                  <a:tcPr marL="7620" marR="7620" marT="7620" marB="0" anchor="ctr"/>
                </a:tc>
                <a:tc>
                  <a:txBody>
                    <a:bodyPr/>
                    <a:lstStyle/>
                    <a:p>
                      <a:pPr algn="ctr" fontAlgn="b"/>
                      <a:r>
                        <a:rPr lang="en-US" sz="900" b="0" i="0" u="none" strike="noStrike">
                          <a:solidFill>
                            <a:srgbClr val="000000"/>
                          </a:solidFill>
                          <a:effectLst/>
                          <a:latin typeface="Gill Sans MT" panose="020B0502020104020203" pitchFamily="34" charset="0"/>
                        </a:rPr>
                        <a:t>15</a:t>
                      </a:r>
                    </a:p>
                  </a:txBody>
                  <a:tcPr marL="7620" marR="7620" marT="7620" marB="0" anchor="ctr"/>
                </a:tc>
                <a:tc>
                  <a:txBody>
                    <a:bodyPr/>
                    <a:lstStyle/>
                    <a:p>
                      <a:pPr algn="ctr" fontAlgn="b"/>
                      <a:r>
                        <a:rPr lang="en-US" sz="900" b="0" i="0" u="none" strike="noStrike">
                          <a:solidFill>
                            <a:srgbClr val="000000"/>
                          </a:solidFill>
                          <a:effectLst/>
                          <a:latin typeface="Gill Sans MT" panose="020B0502020104020203" pitchFamily="34" charset="0"/>
                        </a:rPr>
                        <a:t>12</a:t>
                      </a:r>
                    </a:p>
                  </a:txBody>
                  <a:tcPr marL="7620" marR="7620" marT="7620" marB="0" anchor="ctr"/>
                </a:tc>
                <a:tc>
                  <a:txBody>
                    <a:bodyPr/>
                    <a:lstStyle/>
                    <a:p>
                      <a:pPr algn="ctr" fontAlgn="b"/>
                      <a:r>
                        <a:rPr lang="en-US" sz="900" b="0" i="0" u="none" strike="noStrike">
                          <a:solidFill>
                            <a:srgbClr val="000000"/>
                          </a:solidFill>
                          <a:effectLst/>
                          <a:latin typeface="Gill Sans MT" panose="020B0502020104020203" pitchFamily="34" charset="0"/>
                        </a:rPr>
                        <a:t>11</a:t>
                      </a:r>
                    </a:p>
                  </a:txBody>
                  <a:tcPr marL="7620" marR="7620" marT="7620" marB="0" anchor="ctr"/>
                </a:tc>
                <a:tc>
                  <a:txBody>
                    <a:bodyPr/>
                    <a:lstStyle/>
                    <a:p>
                      <a:pPr algn="ctr" fontAlgn="b"/>
                      <a:r>
                        <a:rPr lang="en-US" sz="900" b="0" i="0" u="none" strike="noStrike">
                          <a:solidFill>
                            <a:srgbClr val="000000"/>
                          </a:solidFill>
                          <a:effectLst/>
                          <a:latin typeface="Gill Sans MT" panose="020B0502020104020203" pitchFamily="34" charset="0"/>
                        </a:rPr>
                        <a:t>6</a:t>
                      </a:r>
                    </a:p>
                  </a:txBody>
                  <a:tcPr marL="7620" marR="7620" marT="7620" marB="0" anchor="ctr"/>
                </a:tc>
                <a:tc>
                  <a:txBody>
                    <a:bodyPr/>
                    <a:lstStyle/>
                    <a:p>
                      <a:pPr algn="ctr" fontAlgn="b"/>
                      <a:r>
                        <a:rPr lang="en-US" sz="900" b="0" i="0" u="none" strike="noStrike" dirty="0">
                          <a:solidFill>
                            <a:srgbClr val="000000"/>
                          </a:solidFill>
                          <a:effectLst/>
                          <a:latin typeface="Gill Sans MT" panose="020B0502020104020203" pitchFamily="34" charset="0"/>
                        </a:rPr>
                        <a:t>15</a:t>
                      </a:r>
                    </a:p>
                  </a:txBody>
                  <a:tcPr marL="7620" marR="7620" marT="7620" marB="0" anchor="ctr"/>
                </a:tc>
                <a:extLst>
                  <a:ext uri="{0D108BD9-81ED-4DB2-BD59-A6C34878D82A}">
                    <a16:rowId xmlns:a16="http://schemas.microsoft.com/office/drawing/2014/main" val="3698427391"/>
                  </a:ext>
                </a:extLst>
              </a:tr>
            </a:tbl>
          </a:graphicData>
        </a:graphic>
      </p:graphicFrame>
      <p:graphicFrame>
        <p:nvGraphicFramePr>
          <p:cNvPr id="24" name="Gráfico 23">
            <a:extLst>
              <a:ext uri="{FF2B5EF4-FFF2-40B4-BE49-F238E27FC236}">
                <a16:creationId xmlns:a16="http://schemas.microsoft.com/office/drawing/2014/main" id="{9F2BEE65-542B-4FD6-A9A0-272FE77809B6}"/>
              </a:ext>
            </a:extLst>
          </p:cNvPr>
          <p:cNvGraphicFramePr>
            <a:graphicFrameLocks/>
          </p:cNvGraphicFramePr>
          <p:nvPr>
            <p:extLst>
              <p:ext uri="{D42A27DB-BD31-4B8C-83A1-F6EECF244321}">
                <p14:modId xmlns:p14="http://schemas.microsoft.com/office/powerpoint/2010/main" val="3908333274"/>
              </p:ext>
            </p:extLst>
          </p:nvPr>
        </p:nvGraphicFramePr>
        <p:xfrm>
          <a:off x="4855280" y="2638170"/>
          <a:ext cx="4575810" cy="274510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7" name="Tabla 26">
            <a:extLst>
              <a:ext uri="{FF2B5EF4-FFF2-40B4-BE49-F238E27FC236}">
                <a16:creationId xmlns:a16="http://schemas.microsoft.com/office/drawing/2014/main" id="{936DC406-1029-BD0A-1E97-12C94D32D9B3}"/>
              </a:ext>
            </a:extLst>
          </p:cNvPr>
          <p:cNvGraphicFramePr>
            <a:graphicFrameLocks noGrp="1"/>
          </p:cNvGraphicFramePr>
          <p:nvPr>
            <p:extLst>
              <p:ext uri="{D42A27DB-BD31-4B8C-83A1-F6EECF244321}">
                <p14:modId xmlns:p14="http://schemas.microsoft.com/office/powerpoint/2010/main" val="3373907203"/>
              </p:ext>
            </p:extLst>
          </p:nvPr>
        </p:nvGraphicFramePr>
        <p:xfrm>
          <a:off x="5132589" y="5263307"/>
          <a:ext cx="4138735" cy="701040"/>
        </p:xfrm>
        <a:graphic>
          <a:graphicData uri="http://schemas.openxmlformats.org/drawingml/2006/table">
            <a:tbl>
              <a:tblPr>
                <a:tableStyleId>{5FD0F851-EC5A-4D38-B0AD-8093EC10F338}</a:tableStyleId>
              </a:tblPr>
              <a:tblGrid>
                <a:gridCol w="659611">
                  <a:extLst>
                    <a:ext uri="{9D8B030D-6E8A-4147-A177-3AD203B41FA5}">
                      <a16:colId xmlns:a16="http://schemas.microsoft.com/office/drawing/2014/main" val="1857364226"/>
                    </a:ext>
                  </a:extLst>
                </a:gridCol>
                <a:gridCol w="303939">
                  <a:extLst>
                    <a:ext uri="{9D8B030D-6E8A-4147-A177-3AD203B41FA5}">
                      <a16:colId xmlns:a16="http://schemas.microsoft.com/office/drawing/2014/main" val="2323566013"/>
                    </a:ext>
                  </a:extLst>
                </a:gridCol>
                <a:gridCol w="465608">
                  <a:extLst>
                    <a:ext uri="{9D8B030D-6E8A-4147-A177-3AD203B41FA5}">
                      <a16:colId xmlns:a16="http://schemas.microsoft.com/office/drawing/2014/main" val="1938979197"/>
                    </a:ext>
                  </a:extLst>
                </a:gridCol>
                <a:gridCol w="284538">
                  <a:extLst>
                    <a:ext uri="{9D8B030D-6E8A-4147-A177-3AD203B41FA5}">
                      <a16:colId xmlns:a16="http://schemas.microsoft.com/office/drawing/2014/main" val="1939171971"/>
                    </a:ext>
                  </a:extLst>
                </a:gridCol>
                <a:gridCol w="660918">
                  <a:extLst>
                    <a:ext uri="{9D8B030D-6E8A-4147-A177-3AD203B41FA5}">
                      <a16:colId xmlns:a16="http://schemas.microsoft.com/office/drawing/2014/main" val="1342369076"/>
                    </a:ext>
                  </a:extLst>
                </a:gridCol>
                <a:gridCol w="309097">
                  <a:extLst>
                    <a:ext uri="{9D8B030D-6E8A-4147-A177-3AD203B41FA5}">
                      <a16:colId xmlns:a16="http://schemas.microsoft.com/office/drawing/2014/main" val="1463981809"/>
                    </a:ext>
                  </a:extLst>
                </a:gridCol>
                <a:gridCol w="485008">
                  <a:extLst>
                    <a:ext uri="{9D8B030D-6E8A-4147-A177-3AD203B41FA5}">
                      <a16:colId xmlns:a16="http://schemas.microsoft.com/office/drawing/2014/main" val="2757586075"/>
                    </a:ext>
                  </a:extLst>
                </a:gridCol>
                <a:gridCol w="485008">
                  <a:extLst>
                    <a:ext uri="{9D8B030D-6E8A-4147-A177-3AD203B41FA5}">
                      <a16:colId xmlns:a16="http://schemas.microsoft.com/office/drawing/2014/main" val="1353454684"/>
                    </a:ext>
                  </a:extLst>
                </a:gridCol>
                <a:gridCol w="485008">
                  <a:extLst>
                    <a:ext uri="{9D8B030D-6E8A-4147-A177-3AD203B41FA5}">
                      <a16:colId xmlns:a16="http://schemas.microsoft.com/office/drawing/2014/main" val="854036649"/>
                    </a:ext>
                  </a:extLst>
                </a:gridCol>
              </a:tblGrid>
              <a:tr h="182880">
                <a:tc>
                  <a:txBody>
                    <a:bodyPr/>
                    <a:lstStyle/>
                    <a:p>
                      <a:pPr algn="ctr" fontAlgn="b"/>
                      <a:r>
                        <a:rPr lang="en-US" sz="900" u="none" strike="noStrike" kern="1200" dirty="0">
                          <a:solidFill>
                            <a:schemeClr val="tx1"/>
                          </a:solidFill>
                          <a:effectLst/>
                        </a:rPr>
                        <a:t>Total Control Points</a:t>
                      </a:r>
                      <a:endParaRPr lang="en-US" sz="900" u="none" strike="noStrike" kern="1200" dirty="0">
                        <a:solidFill>
                          <a:schemeClr val="tx1"/>
                        </a:solidFill>
                        <a:effectLst/>
                        <a:latin typeface="+mn-lt"/>
                        <a:ea typeface="+mn-ea"/>
                        <a:cs typeface="+mn-cs"/>
                      </a:endParaRPr>
                    </a:p>
                  </a:txBody>
                  <a:tcPr marL="7620" marR="7620" marT="7620" marB="0" anchor="ctr"/>
                </a:tc>
                <a:tc gridSpan="4">
                  <a:txBody>
                    <a:bodyPr/>
                    <a:lstStyle/>
                    <a:p>
                      <a:pPr algn="ctr" fontAlgn="b"/>
                      <a:r>
                        <a:rPr lang="en-US" sz="900" u="none" strike="noStrike" kern="1200" dirty="0">
                          <a:solidFill>
                            <a:schemeClr val="tx1"/>
                          </a:solidFill>
                          <a:effectLst/>
                        </a:rPr>
                        <a:t>134</a:t>
                      </a:r>
                      <a:endParaRPr lang="en-US" sz="900" u="none" strike="noStrike" kern="1200" dirty="0">
                        <a:solidFill>
                          <a:schemeClr val="tx1"/>
                        </a:solidFill>
                        <a:effectLst/>
                        <a:latin typeface="+mn-lt"/>
                        <a:ea typeface="+mn-ea"/>
                        <a:cs typeface="+mn-cs"/>
                      </a:endParaRPr>
                    </a:p>
                  </a:txBody>
                  <a:tcPr marL="7620" marR="7620" marT="7620" marB="0" anchor="ctr"/>
                </a:tc>
                <a:tc hMerge="1">
                  <a:txBody>
                    <a:bodyPr/>
                    <a:lstStyle/>
                    <a:p>
                      <a:pPr algn="ctr" fontAlgn="b"/>
                      <a:r>
                        <a:rPr lang="en-US" sz="900" u="none" strike="noStrike" dirty="0">
                          <a:effectLst/>
                          <a:latin typeface="Gill Sans MT" panose="020B0502020104020203" pitchFamily="34" charset="0"/>
                        </a:rPr>
                        <a:t>134</a:t>
                      </a:r>
                      <a:endParaRPr lang="en-US" sz="900" b="0" i="0" u="none" strike="noStrike" dirty="0">
                        <a:solidFill>
                          <a:srgbClr val="000000"/>
                        </a:solidFill>
                        <a:effectLst/>
                        <a:latin typeface="Gill Sans MT" panose="020B0502020104020203" pitchFamily="34" charset="0"/>
                      </a:endParaRPr>
                    </a:p>
                  </a:txBody>
                  <a:tcPr marL="7620" marR="7620" marT="7620" marB="0" anchor="ctr"/>
                </a:tc>
                <a:tc hMerge="1">
                  <a:txBody>
                    <a:bodyPr/>
                    <a:lstStyle/>
                    <a:p>
                      <a:pPr algn="ctr" fontAlgn="b"/>
                      <a:r>
                        <a:rPr lang="en-US" sz="900" u="none" strike="noStrike" dirty="0">
                          <a:effectLst/>
                          <a:latin typeface="Gill Sans MT" panose="020B0502020104020203" pitchFamily="34" charset="0"/>
                        </a:rPr>
                        <a:t>134</a:t>
                      </a:r>
                      <a:endParaRPr lang="en-US" sz="900" b="0" i="0" u="none" strike="noStrike" dirty="0">
                        <a:solidFill>
                          <a:srgbClr val="000000"/>
                        </a:solidFill>
                        <a:effectLst/>
                        <a:latin typeface="Gill Sans MT" panose="020B0502020104020203" pitchFamily="34" charset="0"/>
                      </a:endParaRPr>
                    </a:p>
                  </a:txBody>
                  <a:tcPr marL="7620" marR="7620" marT="7620" marB="0" anchor="ctr"/>
                </a:tc>
                <a:tc hMerge="1">
                  <a:txBody>
                    <a:bodyPr/>
                    <a:lstStyle/>
                    <a:p>
                      <a:pPr algn="ctr" fontAlgn="b"/>
                      <a:r>
                        <a:rPr lang="en-US" sz="900" u="none" strike="noStrike" dirty="0">
                          <a:effectLst/>
                          <a:latin typeface="Gill Sans MT" panose="020B0502020104020203" pitchFamily="34" charset="0"/>
                        </a:rPr>
                        <a:t>134</a:t>
                      </a:r>
                      <a:endParaRPr lang="en-US" sz="900" b="0" i="0" u="none" strike="noStrike" dirty="0">
                        <a:solidFill>
                          <a:srgbClr val="000000"/>
                        </a:solidFill>
                        <a:effectLst/>
                        <a:latin typeface="Gill Sans MT" panose="020B0502020104020203" pitchFamily="34" charset="0"/>
                      </a:endParaRPr>
                    </a:p>
                  </a:txBody>
                  <a:tcPr marL="7620" marR="7620" marT="7620" marB="0" anchor="ctr"/>
                </a:tc>
                <a:tc gridSpan="4">
                  <a:txBody>
                    <a:bodyPr/>
                    <a:lstStyle/>
                    <a:p>
                      <a:pPr algn="ctr" fontAlgn="b"/>
                      <a:r>
                        <a:rPr lang="en-US" sz="900" u="none" strike="noStrike" kern="1200" dirty="0">
                          <a:solidFill>
                            <a:schemeClr val="tx1"/>
                          </a:solidFill>
                          <a:effectLst/>
                        </a:rPr>
                        <a:t>23</a:t>
                      </a:r>
                      <a:endParaRPr lang="en-US" sz="900" u="none" strike="noStrike" kern="1200" dirty="0">
                        <a:solidFill>
                          <a:schemeClr val="tx1"/>
                        </a:solidFill>
                        <a:effectLst/>
                        <a:latin typeface="+mn-lt"/>
                        <a:ea typeface="+mn-ea"/>
                        <a:cs typeface="+mn-cs"/>
                      </a:endParaRPr>
                    </a:p>
                  </a:txBody>
                  <a:tcPr marL="7620" marR="7620" marT="7620" marB="0" anchor="ctr"/>
                </a:tc>
                <a:tc hMerge="1">
                  <a:txBody>
                    <a:bodyPr/>
                    <a:lstStyle/>
                    <a:p>
                      <a:pPr algn="ctr" fontAlgn="b"/>
                      <a:r>
                        <a:rPr lang="en-US" sz="900" u="none" strike="noStrike" dirty="0">
                          <a:effectLst/>
                          <a:latin typeface="Gill Sans MT" panose="020B0502020104020203" pitchFamily="34" charset="0"/>
                        </a:rPr>
                        <a:t>134</a:t>
                      </a:r>
                      <a:endParaRPr lang="en-US" sz="900" b="0" i="0" u="none" strike="noStrike" dirty="0">
                        <a:solidFill>
                          <a:srgbClr val="000000"/>
                        </a:solidFill>
                        <a:effectLst/>
                        <a:latin typeface="Gill Sans MT" panose="020B0502020104020203" pitchFamily="34" charset="0"/>
                      </a:endParaRPr>
                    </a:p>
                  </a:txBody>
                  <a:tcPr marL="7620" marR="7620" marT="7620" marB="0" anchor="ctr"/>
                </a:tc>
                <a:tc hMerge="1">
                  <a:txBody>
                    <a:bodyPr/>
                    <a:lstStyle/>
                    <a:p>
                      <a:pPr algn="ctr" fontAlgn="b"/>
                      <a:r>
                        <a:rPr lang="en-US" sz="900" u="none" strike="noStrike" dirty="0">
                          <a:effectLst/>
                          <a:latin typeface="Gill Sans MT" panose="020B0502020104020203" pitchFamily="34" charset="0"/>
                        </a:rPr>
                        <a:t>134</a:t>
                      </a:r>
                      <a:endParaRPr lang="en-US" sz="900" b="0" i="0" u="none" strike="noStrike" dirty="0">
                        <a:solidFill>
                          <a:srgbClr val="000000"/>
                        </a:solidFill>
                        <a:effectLst/>
                        <a:latin typeface="Gill Sans MT" panose="020B0502020104020203" pitchFamily="34" charset="0"/>
                      </a:endParaRPr>
                    </a:p>
                  </a:txBody>
                  <a:tcPr marL="7620" marR="7620" marT="7620" marB="0" anchor="ctr"/>
                </a:tc>
                <a:tc hMerge="1">
                  <a:txBody>
                    <a:bodyPr/>
                    <a:lstStyle/>
                    <a:p>
                      <a:pPr algn="ctr" fontAlgn="b"/>
                      <a:r>
                        <a:rPr lang="en-US" sz="900" u="none" strike="noStrike" dirty="0">
                          <a:effectLst/>
                          <a:latin typeface="Gill Sans MT" panose="020B0502020104020203" pitchFamily="34" charset="0"/>
                        </a:rPr>
                        <a:t>134</a:t>
                      </a:r>
                      <a:endParaRPr lang="en-US" sz="900" b="0" i="0" u="none" strike="noStrike" dirty="0">
                        <a:solidFill>
                          <a:srgbClr val="000000"/>
                        </a:solidFill>
                        <a:effectLst/>
                        <a:latin typeface="Gill Sans MT" panose="020B0502020104020203" pitchFamily="34" charset="0"/>
                      </a:endParaRPr>
                    </a:p>
                  </a:txBody>
                  <a:tcPr marL="7620" marR="7620" marT="7620" marB="0" anchor="ctr"/>
                </a:tc>
                <a:extLst>
                  <a:ext uri="{0D108BD9-81ED-4DB2-BD59-A6C34878D82A}">
                    <a16:rowId xmlns:a16="http://schemas.microsoft.com/office/drawing/2014/main" val="382531535"/>
                  </a:ext>
                </a:extLst>
              </a:tr>
              <a:tr h="182880">
                <a:tc>
                  <a:txBody>
                    <a:bodyPr/>
                    <a:lstStyle/>
                    <a:p>
                      <a:pPr algn="ctr" fontAlgn="b"/>
                      <a:r>
                        <a:rPr lang="en-US" sz="900" u="none" strike="noStrike" kern="1200">
                          <a:solidFill>
                            <a:schemeClr val="tx1"/>
                          </a:solidFill>
                          <a:effectLst/>
                        </a:rPr>
                        <a:t>Selected Control Points</a:t>
                      </a:r>
                      <a:endParaRPr lang="en-US" sz="900" u="none" strike="noStrike" kern="1200">
                        <a:solidFill>
                          <a:schemeClr val="tx1"/>
                        </a:solidFill>
                        <a:effectLst/>
                        <a:latin typeface="+mn-lt"/>
                        <a:ea typeface="+mn-ea"/>
                        <a:cs typeface="+mn-cs"/>
                      </a:endParaRPr>
                    </a:p>
                  </a:txBody>
                  <a:tcPr marL="7620" marR="7620" marT="7620" marB="0" anchor="ctr"/>
                </a:tc>
                <a:tc>
                  <a:txBody>
                    <a:bodyPr/>
                    <a:lstStyle/>
                    <a:p>
                      <a:pPr algn="ctr" fontAlgn="b"/>
                      <a:r>
                        <a:rPr lang="en-US" sz="900" u="none" strike="noStrike" kern="1200">
                          <a:solidFill>
                            <a:schemeClr val="tx1"/>
                          </a:solidFill>
                          <a:effectLst/>
                        </a:rPr>
                        <a:t>116</a:t>
                      </a:r>
                      <a:endParaRPr lang="en-US" sz="900" u="none" strike="noStrike" kern="1200">
                        <a:solidFill>
                          <a:schemeClr val="tx1"/>
                        </a:solidFill>
                        <a:effectLst/>
                        <a:latin typeface="+mn-lt"/>
                        <a:ea typeface="+mn-ea"/>
                        <a:cs typeface="+mn-cs"/>
                      </a:endParaRPr>
                    </a:p>
                  </a:txBody>
                  <a:tcPr marL="7620" marR="7620" marT="7620" marB="0" anchor="ctr"/>
                </a:tc>
                <a:tc>
                  <a:txBody>
                    <a:bodyPr/>
                    <a:lstStyle/>
                    <a:p>
                      <a:pPr algn="ctr" fontAlgn="b"/>
                      <a:r>
                        <a:rPr lang="en-US" sz="900" u="none" strike="noStrike" kern="1200">
                          <a:solidFill>
                            <a:schemeClr val="tx1"/>
                          </a:solidFill>
                          <a:effectLst/>
                        </a:rPr>
                        <a:t>97</a:t>
                      </a:r>
                      <a:endParaRPr lang="en-US" sz="900" u="none" strike="noStrike" kern="1200">
                        <a:solidFill>
                          <a:schemeClr val="tx1"/>
                        </a:solidFill>
                        <a:effectLst/>
                        <a:latin typeface="+mn-lt"/>
                        <a:ea typeface="+mn-ea"/>
                        <a:cs typeface="+mn-cs"/>
                      </a:endParaRPr>
                    </a:p>
                  </a:txBody>
                  <a:tcPr marL="7620" marR="7620" marT="7620" marB="0" anchor="ctr"/>
                </a:tc>
                <a:tc>
                  <a:txBody>
                    <a:bodyPr/>
                    <a:lstStyle/>
                    <a:p>
                      <a:pPr algn="ctr" fontAlgn="b"/>
                      <a:r>
                        <a:rPr lang="en-US" sz="900" u="none" strike="noStrike" kern="1200" dirty="0">
                          <a:solidFill>
                            <a:schemeClr val="tx1"/>
                          </a:solidFill>
                          <a:effectLst/>
                        </a:rPr>
                        <a:t>72</a:t>
                      </a:r>
                      <a:endParaRPr lang="en-US" sz="900" u="none" strike="noStrike" kern="1200" dirty="0">
                        <a:solidFill>
                          <a:schemeClr val="tx1"/>
                        </a:solidFill>
                        <a:effectLst/>
                        <a:latin typeface="+mn-lt"/>
                        <a:ea typeface="+mn-ea"/>
                        <a:cs typeface="+mn-cs"/>
                      </a:endParaRPr>
                    </a:p>
                  </a:txBody>
                  <a:tcPr marL="7620" marR="7620" marT="7620" marB="0" anchor="ctr"/>
                </a:tc>
                <a:tc>
                  <a:txBody>
                    <a:bodyPr/>
                    <a:lstStyle/>
                    <a:p>
                      <a:pPr algn="ctr" fontAlgn="b"/>
                      <a:r>
                        <a:rPr lang="en-US" sz="900" u="none" strike="noStrike" kern="1200">
                          <a:solidFill>
                            <a:schemeClr val="tx1"/>
                          </a:solidFill>
                          <a:effectLst/>
                        </a:rPr>
                        <a:t>46</a:t>
                      </a:r>
                      <a:endParaRPr lang="en-US" sz="900" u="none" strike="noStrike" kern="1200">
                        <a:solidFill>
                          <a:schemeClr val="tx1"/>
                        </a:solidFill>
                        <a:effectLst/>
                        <a:latin typeface="+mn-lt"/>
                        <a:ea typeface="+mn-ea"/>
                        <a:cs typeface="+mn-cs"/>
                      </a:endParaRPr>
                    </a:p>
                  </a:txBody>
                  <a:tcPr marL="7620" marR="7620" marT="7620" marB="0" anchor="ctr"/>
                </a:tc>
                <a:tc>
                  <a:txBody>
                    <a:bodyPr/>
                    <a:lstStyle/>
                    <a:p>
                      <a:pPr algn="ctr" fontAlgn="b"/>
                      <a:r>
                        <a:rPr lang="en-US" sz="900" u="none" strike="noStrike" kern="1200" dirty="0">
                          <a:solidFill>
                            <a:schemeClr val="tx1"/>
                          </a:solidFill>
                          <a:effectLst/>
                        </a:rPr>
                        <a:t>16</a:t>
                      </a:r>
                      <a:endParaRPr lang="en-US" sz="900" u="none" strike="noStrike" kern="1200" dirty="0">
                        <a:solidFill>
                          <a:schemeClr val="tx1"/>
                        </a:solidFill>
                        <a:effectLst/>
                        <a:latin typeface="+mn-lt"/>
                        <a:ea typeface="+mn-ea"/>
                        <a:cs typeface="+mn-cs"/>
                      </a:endParaRPr>
                    </a:p>
                  </a:txBody>
                  <a:tcPr marL="7620" marR="7620" marT="7620" marB="0" anchor="ctr"/>
                </a:tc>
                <a:tc>
                  <a:txBody>
                    <a:bodyPr/>
                    <a:lstStyle/>
                    <a:p>
                      <a:pPr algn="ctr" fontAlgn="b"/>
                      <a:r>
                        <a:rPr lang="en-US" sz="900" u="none" strike="noStrike" kern="1200" dirty="0">
                          <a:solidFill>
                            <a:schemeClr val="tx1"/>
                          </a:solidFill>
                          <a:effectLst/>
                        </a:rPr>
                        <a:t>11</a:t>
                      </a:r>
                      <a:endParaRPr lang="en-US" sz="900" u="none" strike="noStrike" kern="1200" dirty="0">
                        <a:solidFill>
                          <a:schemeClr val="tx1"/>
                        </a:solidFill>
                        <a:effectLst/>
                        <a:latin typeface="+mn-lt"/>
                        <a:ea typeface="+mn-ea"/>
                        <a:cs typeface="+mn-cs"/>
                      </a:endParaRPr>
                    </a:p>
                  </a:txBody>
                  <a:tcPr marL="7620" marR="7620" marT="7620" marB="0" anchor="ctr"/>
                </a:tc>
                <a:tc>
                  <a:txBody>
                    <a:bodyPr/>
                    <a:lstStyle/>
                    <a:p>
                      <a:pPr algn="ctr" fontAlgn="b"/>
                      <a:r>
                        <a:rPr lang="en-US" sz="900" u="none" strike="noStrike" kern="1200" dirty="0">
                          <a:solidFill>
                            <a:schemeClr val="tx1"/>
                          </a:solidFill>
                          <a:effectLst/>
                        </a:rPr>
                        <a:t>10</a:t>
                      </a:r>
                      <a:endParaRPr lang="en-US" sz="900" u="none" strike="noStrike" kern="1200" dirty="0">
                        <a:solidFill>
                          <a:schemeClr val="tx1"/>
                        </a:solidFill>
                        <a:effectLst/>
                        <a:latin typeface="+mn-lt"/>
                        <a:ea typeface="+mn-ea"/>
                        <a:cs typeface="+mn-cs"/>
                      </a:endParaRPr>
                    </a:p>
                  </a:txBody>
                  <a:tcPr marL="7620" marR="7620" marT="7620" marB="0" anchor="ctr"/>
                </a:tc>
                <a:tc>
                  <a:txBody>
                    <a:bodyPr/>
                    <a:lstStyle/>
                    <a:p>
                      <a:pPr algn="ctr" fontAlgn="b"/>
                      <a:r>
                        <a:rPr lang="en-US" sz="900" u="none" strike="noStrike" kern="1200" dirty="0">
                          <a:solidFill>
                            <a:schemeClr val="tx1"/>
                          </a:solidFill>
                          <a:effectLst/>
                        </a:rPr>
                        <a:t>7</a:t>
                      </a:r>
                      <a:endParaRPr lang="en-US" sz="900" u="none" strike="noStrike" kern="1200" dirty="0">
                        <a:solidFill>
                          <a:schemeClr val="tx1"/>
                        </a:solidFill>
                        <a:effectLst/>
                        <a:latin typeface="+mn-lt"/>
                        <a:ea typeface="+mn-ea"/>
                        <a:cs typeface="+mn-cs"/>
                      </a:endParaRPr>
                    </a:p>
                  </a:txBody>
                  <a:tcPr marL="7620" marR="7620" marT="7620" marB="0" anchor="ctr"/>
                </a:tc>
                <a:extLst>
                  <a:ext uri="{0D108BD9-81ED-4DB2-BD59-A6C34878D82A}">
                    <a16:rowId xmlns:a16="http://schemas.microsoft.com/office/drawing/2014/main" val="973627804"/>
                  </a:ext>
                </a:extLst>
              </a:tr>
            </a:tbl>
          </a:graphicData>
        </a:graphic>
      </p:graphicFrame>
      <p:pic>
        <p:nvPicPr>
          <p:cNvPr id="8" name="Imagen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04931" y="973866"/>
            <a:ext cx="2321699" cy="5460808"/>
          </a:xfrm>
          <a:prstGeom prst="rect">
            <a:avLst/>
          </a:prstGeom>
        </p:spPr>
      </p:pic>
    </p:spTree>
    <p:extLst>
      <p:ext uri="{BB962C8B-B14F-4D97-AF65-F5344CB8AC3E}">
        <p14:creationId xmlns:p14="http://schemas.microsoft.com/office/powerpoint/2010/main" val="7412887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upo 18"/>
          <p:cNvGrpSpPr/>
          <p:nvPr/>
        </p:nvGrpSpPr>
        <p:grpSpPr>
          <a:xfrm>
            <a:off x="0" y="434500"/>
            <a:ext cx="12217400" cy="6384592"/>
            <a:chOff x="0" y="434500"/>
            <a:chExt cx="12217400" cy="6384592"/>
          </a:xfrm>
        </p:grpSpPr>
        <p:cxnSp>
          <p:nvCxnSpPr>
            <p:cNvPr id="6" name="Conector recto 5"/>
            <p:cNvCxnSpPr/>
            <p:nvPr/>
          </p:nvCxnSpPr>
          <p:spPr>
            <a:xfrm flipV="1">
              <a:off x="0" y="434500"/>
              <a:ext cx="12192000" cy="1"/>
            </a:xfrm>
            <a:prstGeom prst="line">
              <a:avLst/>
            </a:prstGeom>
            <a:ln w="889000">
              <a:solidFill>
                <a:srgbClr val="B1B1B1"/>
              </a:solidFill>
            </a:ln>
          </p:spPr>
          <p:style>
            <a:lnRef idx="1">
              <a:schemeClr val="accent2"/>
            </a:lnRef>
            <a:fillRef idx="0">
              <a:schemeClr val="accent2"/>
            </a:fillRef>
            <a:effectRef idx="0">
              <a:schemeClr val="accent2"/>
            </a:effectRef>
            <a:fontRef idx="minor">
              <a:schemeClr val="tx1"/>
            </a:fontRef>
          </p:style>
        </p:cxnSp>
        <p:cxnSp>
          <p:nvCxnSpPr>
            <p:cNvPr id="3" name="Conector recto 2"/>
            <p:cNvCxnSpPr/>
            <p:nvPr/>
          </p:nvCxnSpPr>
          <p:spPr>
            <a:xfrm>
              <a:off x="0" y="6819092"/>
              <a:ext cx="12217400" cy="0"/>
            </a:xfrm>
            <a:prstGeom prst="line">
              <a:avLst/>
            </a:prstGeom>
            <a:ln w="82550">
              <a:solidFill>
                <a:srgbClr val="EA7600"/>
              </a:solidFill>
            </a:ln>
          </p:spPr>
          <p:style>
            <a:lnRef idx="1">
              <a:schemeClr val="accent2"/>
            </a:lnRef>
            <a:fillRef idx="0">
              <a:schemeClr val="accent2"/>
            </a:fillRef>
            <a:effectRef idx="0">
              <a:schemeClr val="accent2"/>
            </a:effectRef>
            <a:fontRef idx="minor">
              <a:schemeClr val="tx1"/>
            </a:fontRef>
          </p:style>
        </p:cxnSp>
      </p:gr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70" y="55695"/>
            <a:ext cx="1515224" cy="757612"/>
          </a:xfrm>
          <a:prstGeom prst="rect">
            <a:avLst/>
          </a:prstGeom>
        </p:spPr>
      </p:pic>
      <p:sp>
        <p:nvSpPr>
          <p:cNvPr id="4" name="Rectángulo 3">
            <a:extLst>
              <a:ext uri="{FF2B5EF4-FFF2-40B4-BE49-F238E27FC236}">
                <a16:creationId xmlns:a16="http://schemas.microsoft.com/office/drawing/2014/main" id="{ACE364F9-626E-26A9-00DF-E1BDD2BA9D49}"/>
              </a:ext>
            </a:extLst>
          </p:cNvPr>
          <p:cNvSpPr/>
          <p:nvPr/>
        </p:nvSpPr>
        <p:spPr>
          <a:xfrm>
            <a:off x="0" y="6503712"/>
            <a:ext cx="12210222" cy="365124"/>
          </a:xfrm>
          <a:prstGeom prst="rect">
            <a:avLst/>
          </a:prstGeom>
          <a:solidFill>
            <a:srgbClr val="EA7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Conector recto 30">
            <a:extLst>
              <a:ext uri="{FF2B5EF4-FFF2-40B4-BE49-F238E27FC236}">
                <a16:creationId xmlns:a16="http://schemas.microsoft.com/office/drawing/2014/main" id="{72AE1343-61A0-8150-39B6-31019F2B64DD}"/>
              </a:ext>
            </a:extLst>
          </p:cNvPr>
          <p:cNvCxnSpPr>
            <a:cxnSpLocks/>
          </p:cNvCxnSpPr>
          <p:nvPr/>
        </p:nvCxnSpPr>
        <p:spPr>
          <a:xfrm flipH="1" flipV="1">
            <a:off x="12165366" y="0"/>
            <a:ext cx="7178" cy="6868836"/>
          </a:xfrm>
          <a:prstGeom prst="line">
            <a:avLst/>
          </a:prstGeom>
          <a:ln w="88900">
            <a:solidFill>
              <a:srgbClr val="002F6C"/>
            </a:solidFill>
          </a:ln>
        </p:spPr>
        <p:style>
          <a:lnRef idx="1">
            <a:schemeClr val="accent2"/>
          </a:lnRef>
          <a:fillRef idx="0">
            <a:schemeClr val="accent2"/>
          </a:fillRef>
          <a:effectRef idx="0">
            <a:schemeClr val="accent2"/>
          </a:effectRef>
          <a:fontRef idx="minor">
            <a:schemeClr val="tx1"/>
          </a:fontRef>
        </p:style>
      </p:cxnSp>
      <p:grpSp>
        <p:nvGrpSpPr>
          <p:cNvPr id="2" name="Grupo 1">
            <a:extLst>
              <a:ext uri="{FF2B5EF4-FFF2-40B4-BE49-F238E27FC236}">
                <a16:creationId xmlns:a16="http://schemas.microsoft.com/office/drawing/2014/main" id="{83EFCD56-9DEB-2FBD-D308-FB5DD6C494CF}"/>
              </a:ext>
            </a:extLst>
          </p:cNvPr>
          <p:cNvGrpSpPr/>
          <p:nvPr/>
        </p:nvGrpSpPr>
        <p:grpSpPr>
          <a:xfrm>
            <a:off x="9978770" y="85000"/>
            <a:ext cx="2068686" cy="646225"/>
            <a:chOff x="9978770" y="85000"/>
            <a:chExt cx="2068686" cy="646225"/>
          </a:xfrm>
        </p:grpSpPr>
        <p:pic>
          <p:nvPicPr>
            <p:cNvPr id="5" name="Imagen 4">
              <a:extLst>
                <a:ext uri="{FF2B5EF4-FFF2-40B4-BE49-F238E27FC236}">
                  <a16:creationId xmlns:a16="http://schemas.microsoft.com/office/drawing/2014/main" id="{668B3B20-05F6-2CB5-537D-DE0FC1512739}"/>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9978770" y="85000"/>
              <a:ext cx="1270138" cy="646225"/>
            </a:xfrm>
            <a:prstGeom prst="rect">
              <a:avLst/>
            </a:prstGeom>
          </p:spPr>
        </p:pic>
        <p:pic>
          <p:nvPicPr>
            <p:cNvPr id="7" name="Imagen 6">
              <a:extLst>
                <a:ext uri="{FF2B5EF4-FFF2-40B4-BE49-F238E27FC236}">
                  <a16:creationId xmlns:a16="http://schemas.microsoft.com/office/drawing/2014/main" id="{E8C21009-9C2D-6C63-F89E-A5C3E56F7BB2}"/>
                </a:ext>
              </a:extLst>
            </p:cNvPr>
            <p:cNvPicPr>
              <a:picLocks noChangeAspect="1"/>
            </p:cNvPicPr>
            <p:nvPr/>
          </p:nvPicPr>
          <p:blipFill>
            <a:blip r:embed="rId6"/>
            <a:stretch>
              <a:fillRect/>
            </a:stretch>
          </p:blipFill>
          <p:spPr>
            <a:xfrm>
              <a:off x="11377215" y="120087"/>
              <a:ext cx="670241" cy="606130"/>
            </a:xfrm>
            <a:prstGeom prst="rect">
              <a:avLst/>
            </a:prstGeom>
          </p:spPr>
        </p:pic>
      </p:grpSp>
      <p:grpSp>
        <p:nvGrpSpPr>
          <p:cNvPr id="8" name="Grupo 7">
            <a:extLst>
              <a:ext uri="{FF2B5EF4-FFF2-40B4-BE49-F238E27FC236}">
                <a16:creationId xmlns:a16="http://schemas.microsoft.com/office/drawing/2014/main" id="{66A53CB8-BDA8-D7F0-8454-8968A9EB5CC6}"/>
              </a:ext>
            </a:extLst>
          </p:cNvPr>
          <p:cNvGrpSpPr/>
          <p:nvPr/>
        </p:nvGrpSpPr>
        <p:grpSpPr>
          <a:xfrm>
            <a:off x="9844575" y="6503711"/>
            <a:ext cx="2327969" cy="365125"/>
            <a:chOff x="9789821" y="6492875"/>
            <a:chExt cx="2327969" cy="365125"/>
          </a:xfrm>
        </p:grpSpPr>
        <p:sp>
          <p:nvSpPr>
            <p:cNvPr id="9" name="Marcador de número de diapositiva 1">
              <a:extLst>
                <a:ext uri="{FF2B5EF4-FFF2-40B4-BE49-F238E27FC236}">
                  <a16:creationId xmlns:a16="http://schemas.microsoft.com/office/drawing/2014/main" id="{70E3D4DB-DCA2-6705-F536-E98FD3E623BC}"/>
                </a:ext>
              </a:extLst>
            </p:cNvPr>
            <p:cNvSpPr txBox="1">
              <a:spLocks/>
            </p:cNvSpPr>
            <p:nvPr/>
          </p:nvSpPr>
          <p:spPr>
            <a:xfrm>
              <a:off x="9789821" y="6492875"/>
              <a:ext cx="2327969"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rgbClr val="898989"/>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l"/>
              <a:r>
                <a:rPr lang="es-ES" b="1" i="1" dirty="0">
                  <a:solidFill>
                    <a:srgbClr val="002F6C"/>
                  </a:solidFill>
                  <a:latin typeface="Gill Sans MT" panose="020B0502020104020203" pitchFamily="34" charset="0"/>
                  <a:ea typeface="Tahoma" pitchFamily="34" charset="0"/>
                  <a:cs typeface="Tahoma" pitchFamily="34" charset="0"/>
                </a:rPr>
                <a:t>Sec.3.1             	      </a:t>
              </a:r>
              <a:r>
                <a:rPr lang="en-US" altLang="en-US" dirty="0">
                  <a:solidFill>
                    <a:srgbClr val="002F6C"/>
                  </a:solidFill>
                  <a:latin typeface="Gill Sans MT" panose="020B0502020104020203" pitchFamily="34" charset="0"/>
                </a:rPr>
                <a:t> Pag.</a:t>
              </a:r>
              <a:fld id="{53527F9B-CE56-4C90-A571-D2AADAD5F7FB}" type="slidenum">
                <a:rPr lang="en-US" altLang="en-US" smtClean="0">
                  <a:solidFill>
                    <a:srgbClr val="002F6C"/>
                  </a:solidFill>
                  <a:latin typeface="Gill Sans MT" panose="020B0502020104020203" pitchFamily="34" charset="0"/>
                </a:rPr>
                <a:pPr algn="l"/>
                <a:t>13</a:t>
              </a:fld>
              <a:endParaRPr lang="en-US" altLang="en-US" dirty="0">
                <a:solidFill>
                  <a:srgbClr val="002F6C"/>
                </a:solidFill>
                <a:latin typeface="Gill Sans MT" panose="020B0502020104020203" pitchFamily="34" charset="0"/>
              </a:endParaRPr>
            </a:p>
          </p:txBody>
        </p:sp>
        <p:sp>
          <p:nvSpPr>
            <p:cNvPr id="10" name="Elipse 9">
              <a:extLst>
                <a:ext uri="{FF2B5EF4-FFF2-40B4-BE49-F238E27FC236}">
                  <a16:creationId xmlns:a16="http://schemas.microsoft.com/office/drawing/2014/main" id="{0E3CB5A5-090A-E65F-0F9B-80621F106E97}"/>
                </a:ext>
              </a:extLst>
            </p:cNvPr>
            <p:cNvSpPr/>
            <p:nvPr/>
          </p:nvSpPr>
          <p:spPr>
            <a:xfrm>
              <a:off x="11058736" y="6626986"/>
              <a:ext cx="104172" cy="1041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sp>
          <p:nvSpPr>
            <p:cNvPr id="12" name="Elipse 11">
              <a:extLst>
                <a:ext uri="{FF2B5EF4-FFF2-40B4-BE49-F238E27FC236}">
                  <a16:creationId xmlns:a16="http://schemas.microsoft.com/office/drawing/2014/main" id="{97299786-906C-5D41-7BE4-5B594CCDB613}"/>
                </a:ext>
              </a:extLst>
            </p:cNvPr>
            <p:cNvSpPr/>
            <p:nvPr/>
          </p:nvSpPr>
          <p:spPr>
            <a:xfrm>
              <a:off x="10854206" y="6626986"/>
              <a:ext cx="104172" cy="1041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grpSp>
      <p:sp>
        <p:nvSpPr>
          <p:cNvPr id="13" name="Elipse 12">
            <a:extLst>
              <a:ext uri="{FF2B5EF4-FFF2-40B4-BE49-F238E27FC236}">
                <a16:creationId xmlns:a16="http://schemas.microsoft.com/office/drawing/2014/main" id="{F375C05D-AB62-F4A9-BE8B-46071B2DC613}"/>
              </a:ext>
            </a:extLst>
          </p:cNvPr>
          <p:cNvSpPr/>
          <p:nvPr/>
        </p:nvSpPr>
        <p:spPr>
          <a:xfrm>
            <a:off x="11312165" y="6637822"/>
            <a:ext cx="104172" cy="1041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sp>
        <p:nvSpPr>
          <p:cNvPr id="16" name="Rectángulo 15">
            <a:extLst>
              <a:ext uri="{FF2B5EF4-FFF2-40B4-BE49-F238E27FC236}">
                <a16:creationId xmlns:a16="http://schemas.microsoft.com/office/drawing/2014/main" id="{FB9DD1C0-6137-41E4-AD5D-E2AAF0AA9B86}"/>
              </a:ext>
            </a:extLst>
          </p:cNvPr>
          <p:cNvSpPr/>
          <p:nvPr/>
        </p:nvSpPr>
        <p:spPr>
          <a:xfrm>
            <a:off x="1845964" y="221802"/>
            <a:ext cx="3526158" cy="461665"/>
          </a:xfrm>
          <a:prstGeom prst="rect">
            <a:avLst/>
          </a:prstGeom>
        </p:spPr>
        <p:txBody>
          <a:bodyPr wrap="none">
            <a:spAutoFit/>
          </a:bodyPr>
          <a:lstStyle/>
          <a:p>
            <a:pPr marL="0" lvl="2" fontAlgn="auto">
              <a:spcAft>
                <a:spcPts val="0"/>
              </a:spcAft>
            </a:pPr>
            <a:r>
              <a:rPr lang="en-US" sz="2400" i="1" dirty="0">
                <a:solidFill>
                  <a:srgbClr val="002F6C"/>
                </a:solidFill>
                <a:latin typeface="Gill Sans MT" panose="020B0502020104020203" pitchFamily="34" charset="0"/>
              </a:rPr>
              <a:t>Next steps. Implementation  </a:t>
            </a:r>
          </a:p>
        </p:txBody>
      </p:sp>
      <p:sp>
        <p:nvSpPr>
          <p:cNvPr id="17" name="CuadroTexto 16">
            <a:extLst>
              <a:ext uri="{FF2B5EF4-FFF2-40B4-BE49-F238E27FC236}">
                <a16:creationId xmlns:a16="http://schemas.microsoft.com/office/drawing/2014/main" id="{95EA256A-8C82-D3B2-89EE-4CCCBB413186}"/>
              </a:ext>
            </a:extLst>
          </p:cNvPr>
          <p:cNvSpPr txBox="1"/>
          <p:nvPr/>
        </p:nvSpPr>
        <p:spPr>
          <a:xfrm>
            <a:off x="312606" y="1011630"/>
            <a:ext cx="11815082" cy="5293757"/>
          </a:xfrm>
          <a:prstGeom prst="rect">
            <a:avLst/>
          </a:prstGeom>
          <a:noFill/>
        </p:spPr>
        <p:txBody>
          <a:bodyPr wrap="square">
            <a:spAutoFit/>
          </a:bodyPr>
          <a:lstStyle/>
          <a:p>
            <a:pPr>
              <a:spcBef>
                <a:spcPts val="600"/>
              </a:spcBef>
              <a:spcAft>
                <a:spcPts val="600"/>
              </a:spcAft>
            </a:pPr>
            <a:r>
              <a:rPr lang="en-GB" sz="1700" dirty="0">
                <a:latin typeface="Gill Sans MT" panose="020B0502020104020203" pitchFamily="34" charset="0"/>
                <a:ea typeface="Calibri" panose="020F0502020204030204" pitchFamily="34" charset="0"/>
                <a:cs typeface="Arial" panose="020B0604020202020204" pitchFamily="34" charset="0"/>
              </a:rPr>
              <a:t>According to the case of Iceland, to implement a modern RF, it is necessary to consider</a:t>
            </a:r>
            <a:r>
              <a:rPr lang="en-US" sz="1700" dirty="0">
                <a:latin typeface="Gill Sans MT" panose="020B0502020104020203" pitchFamily="34" charset="0"/>
                <a:ea typeface="Calibri" panose="020F0502020204030204" pitchFamily="34" charset="0"/>
                <a:cs typeface="Arial" panose="020B0604020202020204" pitchFamily="34" charset="0"/>
              </a:rPr>
              <a:t> (</a:t>
            </a:r>
            <a:r>
              <a:rPr lang="en-US" sz="1700" dirty="0">
                <a:latin typeface="Gill Sans MT" panose="020B0502020104020203" pitchFamily="34" charset="0"/>
                <a:ea typeface="Calibri" panose="020F0502020204030204" pitchFamily="34" charset="0"/>
                <a:cs typeface="Arial" panose="020B0604020202020204" pitchFamily="34" charset="0"/>
                <a:hlinkClick r:id="rId7"/>
              </a:rPr>
              <a:t>Pascal </a:t>
            </a:r>
            <a:r>
              <a:rPr lang="en-US" sz="1700" dirty="0" err="1">
                <a:latin typeface="Gill Sans MT" panose="020B0502020104020203" pitchFamily="34" charset="0"/>
                <a:ea typeface="Calibri" panose="020F0502020204030204" pitchFamily="34" charset="0"/>
                <a:cs typeface="Arial" panose="020B0604020202020204" pitchFamily="34" charset="0"/>
                <a:hlinkClick r:id="rId7"/>
              </a:rPr>
              <a:t>Kierulf</a:t>
            </a:r>
            <a:r>
              <a:rPr lang="en-US" sz="1700" dirty="0">
                <a:latin typeface="Gill Sans MT" panose="020B0502020104020203" pitchFamily="34" charset="0"/>
                <a:ea typeface="Calibri" panose="020F0502020204030204" pitchFamily="34" charset="0"/>
                <a:cs typeface="Arial" panose="020B0604020202020204" pitchFamily="34" charset="0"/>
                <a:hlinkClick r:id="rId7"/>
              </a:rPr>
              <a:t> et al. 2019</a:t>
            </a:r>
            <a:r>
              <a:rPr lang="en-US" sz="1700" dirty="0">
                <a:latin typeface="Gill Sans MT" panose="020B0502020104020203" pitchFamily="34" charset="0"/>
                <a:ea typeface="Calibri" panose="020F0502020204030204" pitchFamily="34" charset="0"/>
                <a:cs typeface="Arial" panose="020B0604020202020204" pitchFamily="34" charset="0"/>
              </a:rPr>
              <a:t>) </a:t>
            </a:r>
            <a:endParaRPr lang="en-US" sz="1700" dirty="0">
              <a:effectLst/>
              <a:latin typeface="Gill Sans MT" panose="020B0502020104020203" pitchFamily="34" charset="0"/>
              <a:ea typeface="Calibri" panose="020F0502020204030204" pitchFamily="34" charset="0"/>
              <a:cs typeface="Arial" panose="020B0604020202020204" pitchFamily="34" charset="0"/>
            </a:endParaRPr>
          </a:p>
          <a:p>
            <a:pPr marL="342900" lvl="0" indent="-342900">
              <a:spcBef>
                <a:spcPts val="600"/>
              </a:spcBef>
              <a:spcAft>
                <a:spcPts val="600"/>
              </a:spcAft>
              <a:buFont typeface="+mj-lt"/>
              <a:buAutoNum type="arabicPeriod"/>
            </a:pPr>
            <a:r>
              <a:rPr lang="en-US" sz="1700" dirty="0">
                <a:solidFill>
                  <a:srgbClr val="00B050"/>
                </a:solidFill>
                <a:latin typeface="Gill Sans MT" panose="020B0502020104020203" pitchFamily="34" charset="0"/>
                <a:ea typeface="Calibri" panose="020F0502020204030204" pitchFamily="34" charset="0"/>
                <a:cs typeface="Arial" panose="020B0604020202020204" pitchFamily="34" charset="0"/>
              </a:rPr>
              <a:t>Deformation models with sufficient accuracy to meet the future require comparison and compiling coordinates from different epochs.</a:t>
            </a:r>
          </a:p>
          <a:p>
            <a:pPr marL="342900" lvl="0" indent="-342900">
              <a:spcBef>
                <a:spcPts val="600"/>
              </a:spcBef>
              <a:spcAft>
                <a:spcPts val="600"/>
              </a:spcAft>
              <a:buFont typeface="+mj-lt"/>
              <a:buAutoNum type="arabicPeriod"/>
            </a:pPr>
            <a:r>
              <a:rPr lang="en-US" sz="1700" dirty="0">
                <a:solidFill>
                  <a:srgbClr val="00B050"/>
                </a:solidFill>
                <a:latin typeface="Gill Sans MT" panose="020B0502020104020203" pitchFamily="34" charset="0"/>
                <a:ea typeface="Calibri" panose="020F0502020204030204" pitchFamily="34" charset="0"/>
                <a:cs typeface="Arial" panose="020B0604020202020204" pitchFamily="34" charset="0"/>
              </a:rPr>
              <a:t>Geodetic data archives can store and handle kinematic coordinates. </a:t>
            </a:r>
          </a:p>
          <a:p>
            <a:pPr marL="342900" indent="-342900">
              <a:spcBef>
                <a:spcPts val="600"/>
              </a:spcBef>
              <a:spcAft>
                <a:spcPts val="600"/>
              </a:spcAft>
              <a:buFont typeface="+mj-lt"/>
              <a:buAutoNum type="arabicPeriod"/>
            </a:pPr>
            <a:r>
              <a:rPr lang="en-US" sz="1700" dirty="0">
                <a:solidFill>
                  <a:srgbClr val="00B050"/>
                </a:solidFill>
                <a:latin typeface="Gill Sans MT" panose="020B0502020104020203" pitchFamily="34" charset="0"/>
                <a:ea typeface="Calibri" panose="020F0502020204030204" pitchFamily="34" charset="0"/>
                <a:cs typeface="Arial" panose="020B0604020202020204" pitchFamily="34" charset="0"/>
              </a:rPr>
              <a:t>A way to distribute the reference frame to the users, e.g. positioning services. </a:t>
            </a:r>
          </a:p>
          <a:p>
            <a:pPr marL="342900" lvl="0" indent="-342900">
              <a:spcBef>
                <a:spcPts val="600"/>
              </a:spcBef>
              <a:spcAft>
                <a:spcPts val="600"/>
              </a:spcAft>
              <a:buFont typeface="+mj-lt"/>
              <a:buAutoNum type="arabicPeriod"/>
            </a:pPr>
            <a:r>
              <a:rPr lang="en-US" sz="1700" dirty="0">
                <a:solidFill>
                  <a:srgbClr val="00B050"/>
                </a:solidFill>
                <a:latin typeface="Gill Sans MT" panose="020B0502020104020203" pitchFamily="34" charset="0"/>
                <a:ea typeface="Calibri" panose="020F0502020204030204" pitchFamily="34" charset="0"/>
                <a:cs typeface="Arial" panose="020B0604020202020204" pitchFamily="34" charset="0"/>
              </a:rPr>
              <a:t>Transformations to other reference frames. </a:t>
            </a:r>
          </a:p>
          <a:p>
            <a:pPr marL="342900" lvl="0" indent="-342900">
              <a:spcBef>
                <a:spcPts val="600"/>
              </a:spcBef>
              <a:spcAft>
                <a:spcPts val="600"/>
              </a:spcAft>
              <a:buFont typeface="+mj-lt"/>
              <a:buAutoNum type="arabicPeriod"/>
            </a:pPr>
            <a:r>
              <a:rPr lang="en-US" sz="1700" dirty="0">
                <a:solidFill>
                  <a:srgbClr val="00B050"/>
                </a:solidFill>
                <a:latin typeface="Gill Sans MT" panose="020B0502020104020203" pitchFamily="34" charset="0"/>
                <a:ea typeface="Calibri" panose="020F0502020204030204" pitchFamily="34" charset="0"/>
                <a:cs typeface="Arial" panose="020B0604020202020204" pitchFamily="34" charset="0"/>
              </a:rPr>
              <a:t>The legal foundation of kinematic reference frames (e.g., </a:t>
            </a:r>
            <a:r>
              <a:rPr lang="en-US" sz="1700" dirty="0" err="1">
                <a:solidFill>
                  <a:srgbClr val="00B050"/>
                </a:solidFill>
                <a:latin typeface="Gill Sans MT" panose="020B0502020104020203" pitchFamily="34" charset="0"/>
                <a:ea typeface="Calibri" panose="020F0502020204030204" pitchFamily="34" charset="0"/>
                <a:cs typeface="Arial" panose="020B0604020202020204" pitchFamily="34" charset="0"/>
              </a:rPr>
              <a:t>cadastre</a:t>
            </a:r>
            <a:r>
              <a:rPr lang="en-US" sz="1700" dirty="0">
                <a:solidFill>
                  <a:srgbClr val="00B050"/>
                </a:solidFill>
                <a:latin typeface="Gill Sans MT" panose="020B0502020104020203" pitchFamily="34" charset="0"/>
                <a:ea typeface="Calibri" panose="020F0502020204030204" pitchFamily="34" charset="0"/>
                <a:cs typeface="Arial" panose="020B0604020202020204" pitchFamily="34" charset="0"/>
              </a:rPr>
              <a:t>). </a:t>
            </a:r>
          </a:p>
          <a:p>
            <a:pPr marL="342900" lvl="0" indent="-342900">
              <a:spcBef>
                <a:spcPts val="600"/>
              </a:spcBef>
              <a:spcAft>
                <a:spcPts val="600"/>
              </a:spcAft>
              <a:buFont typeface="+mj-lt"/>
              <a:buAutoNum type="arabicPeriod"/>
            </a:pPr>
            <a:r>
              <a:rPr lang="en-US" sz="1700" dirty="0">
                <a:solidFill>
                  <a:srgbClr val="00B050"/>
                </a:solidFill>
                <a:latin typeface="Gill Sans MT" panose="020B0502020104020203" pitchFamily="34" charset="0"/>
                <a:ea typeface="Calibri" panose="020F0502020204030204" pitchFamily="34" charset="0"/>
                <a:cs typeface="Arial" panose="020B0604020202020204" pitchFamily="34" charset="0"/>
              </a:rPr>
              <a:t>Training and education of surveyors. </a:t>
            </a:r>
          </a:p>
          <a:p>
            <a:pPr marL="342900" lvl="0" indent="-342900">
              <a:spcBef>
                <a:spcPts val="600"/>
              </a:spcBef>
              <a:spcAft>
                <a:spcPts val="600"/>
              </a:spcAft>
              <a:buFont typeface="+mj-lt"/>
              <a:buAutoNum type="arabicPeriod"/>
            </a:pPr>
            <a:r>
              <a:rPr lang="en-US" sz="1700" dirty="0">
                <a:solidFill>
                  <a:srgbClr val="00B050"/>
                </a:solidFill>
                <a:latin typeface="Gill Sans MT" panose="020B0502020104020203" pitchFamily="34" charset="0"/>
                <a:ea typeface="Calibri" panose="020F0502020204030204" pitchFamily="34" charset="0"/>
                <a:cs typeface="Arial" panose="020B0604020202020204" pitchFamily="34" charset="0"/>
              </a:rPr>
              <a:t>Training and education of GIS users. </a:t>
            </a:r>
          </a:p>
          <a:p>
            <a:pPr marL="342900" lvl="0" indent="-342900">
              <a:spcBef>
                <a:spcPts val="600"/>
              </a:spcBef>
              <a:spcAft>
                <a:spcPts val="600"/>
              </a:spcAft>
              <a:buFont typeface="+mj-lt"/>
              <a:buAutoNum type="arabicPeriod"/>
            </a:pPr>
            <a:r>
              <a:rPr lang="en-US" sz="1700" dirty="0">
                <a:solidFill>
                  <a:srgbClr val="FFC000"/>
                </a:solidFill>
                <a:effectLst/>
                <a:latin typeface="Gill Sans MT" panose="020B0502020104020203" pitchFamily="34" charset="0"/>
                <a:ea typeface="Calibri" panose="020F0502020204030204" pitchFamily="34" charset="0"/>
                <a:cs typeface="Arial" panose="020B0604020202020204" pitchFamily="34" charset="0"/>
              </a:rPr>
              <a:t>A sufficiently dense active geodetic infrastructure, like Continuous Operating Reference Stations (CORS) with known coordinates in a global reference frame (e.g. ITRF).</a:t>
            </a:r>
          </a:p>
          <a:p>
            <a:pPr marL="342900" lvl="0" indent="-342900">
              <a:spcBef>
                <a:spcPts val="600"/>
              </a:spcBef>
              <a:spcAft>
                <a:spcPts val="600"/>
              </a:spcAft>
              <a:buFont typeface="+mj-lt"/>
              <a:buAutoNum type="arabicPeriod"/>
            </a:pPr>
            <a:r>
              <a:rPr lang="en-US" sz="1700" dirty="0">
                <a:solidFill>
                  <a:srgbClr val="FFC000"/>
                </a:solidFill>
                <a:effectLst/>
                <a:latin typeface="Gill Sans MT" panose="020B0502020104020203" pitchFamily="34" charset="0"/>
                <a:ea typeface="Calibri" panose="020F0502020204030204" pitchFamily="34" charset="0"/>
                <a:cs typeface="Arial" panose="020B0604020202020204" pitchFamily="34" charset="0"/>
              </a:rPr>
              <a:t>GIS systems can handle general kinematic coordinates, the time dimension of a kinematic RF, and the various transformations needed.</a:t>
            </a:r>
          </a:p>
          <a:p>
            <a:pPr marL="342900" lvl="0" indent="-342900">
              <a:spcBef>
                <a:spcPts val="600"/>
              </a:spcBef>
              <a:spcAft>
                <a:spcPts val="600"/>
              </a:spcAft>
              <a:buFont typeface="+mj-lt"/>
              <a:buAutoNum type="arabicPeriod"/>
            </a:pPr>
            <a:r>
              <a:rPr lang="en-US" sz="1700" dirty="0">
                <a:solidFill>
                  <a:srgbClr val="FFC000"/>
                </a:solidFill>
                <a:effectLst/>
                <a:latin typeface="Gill Sans MT" panose="020B0502020104020203" pitchFamily="34" charset="0"/>
                <a:ea typeface="Calibri" panose="020F0502020204030204" pitchFamily="34" charset="0"/>
                <a:cs typeface="Arial" panose="020B0604020202020204" pitchFamily="34" charset="0"/>
              </a:rPr>
              <a:t>The users' willingness to use such a system.</a:t>
            </a:r>
          </a:p>
        </p:txBody>
      </p:sp>
    </p:spTree>
    <p:extLst>
      <p:ext uri="{BB962C8B-B14F-4D97-AF65-F5344CB8AC3E}">
        <p14:creationId xmlns:p14="http://schemas.microsoft.com/office/powerpoint/2010/main" val="294656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upo 18"/>
          <p:cNvGrpSpPr/>
          <p:nvPr/>
        </p:nvGrpSpPr>
        <p:grpSpPr>
          <a:xfrm>
            <a:off x="0" y="0"/>
            <a:ext cx="12217400" cy="6858001"/>
            <a:chOff x="0" y="0"/>
            <a:chExt cx="12217400" cy="6858001"/>
          </a:xfrm>
        </p:grpSpPr>
        <p:cxnSp>
          <p:nvCxnSpPr>
            <p:cNvPr id="6" name="Conector recto 5"/>
            <p:cNvCxnSpPr/>
            <p:nvPr/>
          </p:nvCxnSpPr>
          <p:spPr>
            <a:xfrm flipV="1">
              <a:off x="0" y="434500"/>
              <a:ext cx="12192000" cy="1"/>
            </a:xfrm>
            <a:prstGeom prst="line">
              <a:avLst/>
            </a:prstGeom>
            <a:ln w="889000">
              <a:solidFill>
                <a:srgbClr val="B1B1B1"/>
              </a:solidFill>
            </a:ln>
          </p:spPr>
          <p:style>
            <a:lnRef idx="1">
              <a:schemeClr val="accent2"/>
            </a:lnRef>
            <a:fillRef idx="0">
              <a:schemeClr val="accent2"/>
            </a:fillRef>
            <a:effectRef idx="0">
              <a:schemeClr val="accent2"/>
            </a:effectRef>
            <a:fontRef idx="minor">
              <a:schemeClr val="tx1"/>
            </a:fontRef>
          </p:style>
        </p:cxnSp>
        <p:cxnSp>
          <p:nvCxnSpPr>
            <p:cNvPr id="7" name="Conector recto 6"/>
            <p:cNvCxnSpPr/>
            <p:nvPr/>
          </p:nvCxnSpPr>
          <p:spPr>
            <a:xfrm flipV="1">
              <a:off x="12172544" y="0"/>
              <a:ext cx="0" cy="6858001"/>
            </a:xfrm>
            <a:prstGeom prst="line">
              <a:avLst/>
            </a:prstGeom>
            <a:ln w="88900">
              <a:solidFill>
                <a:srgbClr val="002F6C"/>
              </a:solidFill>
            </a:ln>
          </p:spPr>
          <p:style>
            <a:lnRef idx="1">
              <a:schemeClr val="accent2"/>
            </a:lnRef>
            <a:fillRef idx="0">
              <a:schemeClr val="accent2"/>
            </a:fillRef>
            <a:effectRef idx="0">
              <a:schemeClr val="accent2"/>
            </a:effectRef>
            <a:fontRef idx="minor">
              <a:schemeClr val="tx1"/>
            </a:fontRef>
          </p:style>
        </p:cxnSp>
        <p:cxnSp>
          <p:nvCxnSpPr>
            <p:cNvPr id="3" name="Conector recto 2"/>
            <p:cNvCxnSpPr/>
            <p:nvPr/>
          </p:nvCxnSpPr>
          <p:spPr>
            <a:xfrm>
              <a:off x="0" y="6819092"/>
              <a:ext cx="12217400" cy="0"/>
            </a:xfrm>
            <a:prstGeom prst="line">
              <a:avLst/>
            </a:prstGeom>
            <a:ln w="82550">
              <a:solidFill>
                <a:srgbClr val="EA7600"/>
              </a:solidFill>
            </a:ln>
          </p:spPr>
          <p:style>
            <a:lnRef idx="1">
              <a:schemeClr val="accent2"/>
            </a:lnRef>
            <a:fillRef idx="0">
              <a:schemeClr val="accent2"/>
            </a:fillRef>
            <a:effectRef idx="0">
              <a:schemeClr val="accent2"/>
            </a:effectRef>
            <a:fontRef idx="minor">
              <a:schemeClr val="tx1"/>
            </a:fontRef>
          </p:style>
        </p:cxnSp>
      </p:grpSp>
      <p:sp>
        <p:nvSpPr>
          <p:cNvPr id="21" name="CuadroTexto 20"/>
          <p:cNvSpPr txBox="1"/>
          <p:nvPr/>
        </p:nvSpPr>
        <p:spPr>
          <a:xfrm>
            <a:off x="-32391" y="4370953"/>
            <a:ext cx="12127688" cy="1744067"/>
          </a:xfrm>
          <a:prstGeom prst="rect">
            <a:avLst/>
          </a:prstGeom>
          <a:noFill/>
        </p:spPr>
        <p:txBody>
          <a:bodyPr wrap="square" rtlCol="0">
            <a:spAutoFit/>
          </a:bodyPr>
          <a:lstStyle/>
          <a:p>
            <a:pPr algn="ctr"/>
            <a:r>
              <a:rPr lang="en-US" sz="1400" u="sng" dirty="0">
                <a:solidFill>
                  <a:schemeClr val="bg1">
                    <a:lumMod val="95000"/>
                  </a:schemeClr>
                </a:solidFill>
                <a:latin typeface="Gill Sans MT" panose="020B0502020104020203" pitchFamily="34" charset="0"/>
              </a:rPr>
              <a:t>José Antonio Tarrío Mosquera</a:t>
            </a:r>
            <a:r>
              <a:rPr lang="en-US" sz="1400" u="sng" baseline="30000" dirty="0">
                <a:solidFill>
                  <a:schemeClr val="bg1">
                    <a:lumMod val="95000"/>
                  </a:schemeClr>
                </a:solidFill>
                <a:latin typeface="Gill Sans MT" panose="020B0502020104020203" pitchFamily="34" charset="0"/>
              </a:rPr>
              <a:t>1x</a:t>
            </a:r>
            <a:r>
              <a:rPr lang="en-US" sz="1400" dirty="0">
                <a:solidFill>
                  <a:schemeClr val="bg1">
                    <a:lumMod val="95000"/>
                  </a:schemeClr>
                </a:solidFill>
                <a:latin typeface="Gill Sans MT" panose="020B0502020104020203" pitchFamily="34" charset="0"/>
              </a:rPr>
              <a:t>, </a:t>
            </a:r>
            <a:r>
              <a:rPr lang="en-US" sz="1400" dirty="0" err="1">
                <a:solidFill>
                  <a:schemeClr val="bg1">
                    <a:lumMod val="95000"/>
                  </a:schemeClr>
                </a:solidFill>
                <a:latin typeface="Gill Sans MT" panose="020B0502020104020203" pitchFamily="34" charset="0"/>
              </a:rPr>
              <a:t>Jesarella</a:t>
            </a:r>
            <a:r>
              <a:rPr lang="en-US" sz="1400" dirty="0">
                <a:solidFill>
                  <a:schemeClr val="bg1">
                    <a:lumMod val="95000"/>
                  </a:schemeClr>
                </a:solidFill>
                <a:latin typeface="Gill Sans MT" panose="020B0502020104020203" pitchFamily="34" charset="0"/>
              </a:rPr>
              <a:t> Inzunza Muñoz</a:t>
            </a:r>
            <a:r>
              <a:rPr lang="en-US" sz="1400" baseline="30000" dirty="0">
                <a:solidFill>
                  <a:schemeClr val="bg1">
                    <a:lumMod val="95000"/>
                  </a:schemeClr>
                </a:solidFill>
                <a:latin typeface="Gill Sans MT" panose="020B0502020104020203" pitchFamily="34" charset="0"/>
              </a:rPr>
              <a:t>1</a:t>
            </a:r>
            <a:r>
              <a:rPr lang="en-US" sz="1400" dirty="0">
                <a:solidFill>
                  <a:schemeClr val="bg1">
                    <a:lumMod val="95000"/>
                  </a:schemeClr>
                </a:solidFill>
                <a:latin typeface="Gill Sans MT" panose="020B0502020104020203" pitchFamily="34" charset="0"/>
              </a:rPr>
              <a:t>, Catalina Caceres Venegas</a:t>
            </a:r>
            <a:r>
              <a:rPr lang="en-US" sz="1400" baseline="30000" dirty="0">
                <a:solidFill>
                  <a:schemeClr val="bg1">
                    <a:lumMod val="95000"/>
                  </a:schemeClr>
                </a:solidFill>
                <a:latin typeface="Gill Sans MT" panose="020B0502020104020203" pitchFamily="34" charset="0"/>
              </a:rPr>
              <a:t>1</a:t>
            </a:r>
            <a:r>
              <a:rPr lang="en-US" sz="1400" dirty="0">
                <a:solidFill>
                  <a:schemeClr val="bg1">
                    <a:lumMod val="95000"/>
                  </a:schemeClr>
                </a:solidFill>
                <a:latin typeface="Gill Sans MT" panose="020B0502020104020203" pitchFamily="34" charset="0"/>
              </a:rPr>
              <a:t>, Marcelo </a:t>
            </a:r>
            <a:r>
              <a:rPr lang="en-US" sz="1400" dirty="0" err="1">
                <a:solidFill>
                  <a:schemeClr val="bg1">
                    <a:lumMod val="95000"/>
                  </a:schemeClr>
                </a:solidFill>
                <a:latin typeface="Gill Sans MT" panose="020B0502020104020203" pitchFamily="34" charset="0"/>
              </a:rPr>
              <a:t>Caverlotti</a:t>
            </a:r>
            <a:r>
              <a:rPr lang="en-US" sz="1400" dirty="0">
                <a:solidFill>
                  <a:schemeClr val="bg1">
                    <a:lumMod val="95000"/>
                  </a:schemeClr>
                </a:solidFill>
                <a:latin typeface="Gill Sans MT" panose="020B0502020104020203" pitchFamily="34" charset="0"/>
              </a:rPr>
              <a:t> Silva</a:t>
            </a:r>
            <a:r>
              <a:rPr lang="en-US" sz="1400" baseline="30000" dirty="0">
                <a:solidFill>
                  <a:schemeClr val="bg1">
                    <a:lumMod val="95000"/>
                  </a:schemeClr>
                </a:solidFill>
                <a:latin typeface="Gill Sans MT" panose="020B0502020104020203" pitchFamily="34" charset="0"/>
              </a:rPr>
              <a:t>1 </a:t>
            </a:r>
            <a:r>
              <a:rPr lang="en-US" sz="1400" dirty="0">
                <a:solidFill>
                  <a:schemeClr val="bg1">
                    <a:lumMod val="95000"/>
                  </a:schemeClr>
                </a:solidFill>
                <a:latin typeface="Gill Sans MT" panose="020B0502020104020203" pitchFamily="34" charset="0"/>
              </a:rPr>
              <a:t>,Valeria Vásquez Tejo</a:t>
            </a:r>
            <a:r>
              <a:rPr lang="en-US" sz="1400" baseline="30000" dirty="0">
                <a:solidFill>
                  <a:schemeClr val="bg1">
                    <a:lumMod val="95000"/>
                  </a:schemeClr>
                </a:solidFill>
                <a:latin typeface="Gill Sans MT" panose="020B0502020104020203" pitchFamily="34" charset="0"/>
              </a:rPr>
              <a:t>1</a:t>
            </a:r>
            <a:r>
              <a:rPr lang="en-US" sz="1400" dirty="0">
                <a:solidFill>
                  <a:schemeClr val="bg1">
                    <a:lumMod val="95000"/>
                  </a:schemeClr>
                </a:solidFill>
                <a:latin typeface="Gill Sans MT" panose="020B0502020104020203" pitchFamily="34" charset="0"/>
              </a:rPr>
              <a:t>, Fernando Isla Rodríguez</a:t>
            </a:r>
            <a:r>
              <a:rPr lang="en-US" sz="1400" baseline="30000" dirty="0">
                <a:solidFill>
                  <a:schemeClr val="bg1">
                    <a:lumMod val="95000"/>
                  </a:schemeClr>
                </a:solidFill>
                <a:latin typeface="Gill Sans MT" panose="020B0502020104020203" pitchFamily="34" charset="0"/>
              </a:rPr>
              <a:t>1</a:t>
            </a:r>
            <a:r>
              <a:rPr lang="en-US" sz="1400" dirty="0">
                <a:solidFill>
                  <a:schemeClr val="bg1">
                    <a:lumMod val="95000"/>
                  </a:schemeClr>
                </a:solidFill>
                <a:latin typeface="Gill Sans MT" panose="020B0502020104020203" pitchFamily="34" charset="0"/>
              </a:rPr>
              <a:t>,  Gabriel Jeldres</a:t>
            </a:r>
            <a:r>
              <a:rPr lang="en-US" sz="1400" baseline="30000" dirty="0">
                <a:solidFill>
                  <a:schemeClr val="bg1">
                    <a:lumMod val="95000"/>
                  </a:schemeClr>
                </a:solidFill>
                <a:latin typeface="Gill Sans MT" panose="020B0502020104020203" pitchFamily="34" charset="0"/>
              </a:rPr>
              <a:t>2</a:t>
            </a:r>
            <a:r>
              <a:rPr lang="en-US" sz="1400" dirty="0">
                <a:solidFill>
                  <a:schemeClr val="bg1">
                    <a:lumMod val="95000"/>
                  </a:schemeClr>
                </a:solidFill>
                <a:latin typeface="Gill Sans MT" panose="020B0502020104020203" pitchFamily="34" charset="0"/>
              </a:rPr>
              <a:t>, Rodrigo Urrutia</a:t>
            </a:r>
            <a:r>
              <a:rPr lang="en-US" sz="1400" baseline="30000" dirty="0">
                <a:solidFill>
                  <a:schemeClr val="bg1">
                    <a:lumMod val="95000"/>
                  </a:schemeClr>
                </a:solidFill>
                <a:latin typeface="Gill Sans MT" panose="020B0502020104020203" pitchFamily="34" charset="0"/>
              </a:rPr>
              <a:t>2</a:t>
            </a:r>
            <a:r>
              <a:rPr lang="en-US" sz="1400" dirty="0">
                <a:solidFill>
                  <a:schemeClr val="bg1">
                    <a:lumMod val="95000"/>
                  </a:schemeClr>
                </a:solidFill>
                <a:latin typeface="Gill Sans MT" panose="020B0502020104020203" pitchFamily="34" charset="0"/>
              </a:rPr>
              <a:t>, Cristian Mardones</a:t>
            </a:r>
            <a:r>
              <a:rPr lang="en-US" sz="1400" baseline="30000" dirty="0">
                <a:solidFill>
                  <a:schemeClr val="bg1">
                    <a:lumMod val="95000"/>
                  </a:schemeClr>
                </a:solidFill>
                <a:latin typeface="Gill Sans MT" panose="020B0502020104020203" pitchFamily="34" charset="0"/>
              </a:rPr>
              <a:t>2</a:t>
            </a:r>
          </a:p>
          <a:p>
            <a:pPr algn="ctr"/>
            <a:endParaRPr lang="en-US" sz="1400" baseline="30000" dirty="0">
              <a:solidFill>
                <a:schemeClr val="bg1">
                  <a:lumMod val="95000"/>
                </a:schemeClr>
              </a:solidFill>
              <a:latin typeface="Gill Sans MT" panose="020B0502020104020203" pitchFamily="34" charset="0"/>
            </a:endParaRPr>
          </a:p>
          <a:p>
            <a:pPr algn="ctr"/>
            <a:endParaRPr lang="en-US" sz="1400" dirty="0">
              <a:solidFill>
                <a:schemeClr val="bg1">
                  <a:lumMod val="95000"/>
                </a:schemeClr>
              </a:solidFill>
              <a:latin typeface="Gill Sans MT" panose="020B0502020104020203" pitchFamily="34" charset="0"/>
            </a:endParaRPr>
          </a:p>
          <a:p>
            <a:pPr algn="ctr"/>
            <a:r>
              <a:rPr lang="es-ES" sz="1400" baseline="30000" dirty="0">
                <a:solidFill>
                  <a:schemeClr val="bg1">
                    <a:lumMod val="95000"/>
                  </a:schemeClr>
                </a:solidFill>
                <a:latin typeface="Gill Sans MT" panose="020B0502020104020203" pitchFamily="34" charset="0"/>
              </a:rPr>
              <a:t>1</a:t>
            </a:r>
            <a:r>
              <a:rPr lang="es-ES" sz="1400" dirty="0">
                <a:solidFill>
                  <a:schemeClr val="bg1">
                    <a:lumMod val="95000"/>
                  </a:schemeClr>
                </a:solidFill>
                <a:latin typeface="Gill Sans MT" panose="020B0502020104020203" pitchFamily="34" charset="0"/>
              </a:rPr>
              <a:t>Centro de Procesamiento y Análisis Geodésico USC</a:t>
            </a:r>
            <a:endParaRPr lang="en-US" sz="1400" dirty="0">
              <a:solidFill>
                <a:schemeClr val="bg1">
                  <a:lumMod val="95000"/>
                </a:schemeClr>
              </a:solidFill>
              <a:latin typeface="Gill Sans MT" panose="020B0502020104020203" pitchFamily="34" charset="0"/>
            </a:endParaRPr>
          </a:p>
          <a:p>
            <a:pPr algn="ctr"/>
            <a:r>
              <a:rPr lang="en-US" sz="1400" dirty="0">
                <a:solidFill>
                  <a:schemeClr val="bg1">
                    <a:lumMod val="95000"/>
                  </a:schemeClr>
                </a:solidFill>
                <a:latin typeface="Gill Sans MT" panose="020B0502020104020203" pitchFamily="34" charset="0"/>
              </a:rPr>
              <a:t>Universidad de Santiago de Chile</a:t>
            </a:r>
          </a:p>
          <a:p>
            <a:pPr algn="ctr"/>
            <a:r>
              <a:rPr lang="en-US" sz="1400" dirty="0">
                <a:solidFill>
                  <a:schemeClr val="bg1">
                    <a:lumMod val="95000"/>
                  </a:schemeClr>
                </a:solidFill>
                <a:latin typeface="Gill Sans MT" panose="020B0502020104020203" pitchFamily="34" charset="0"/>
              </a:rPr>
              <a:t>2Servicio Nacional de </a:t>
            </a:r>
            <a:r>
              <a:rPr lang="en-US" sz="1400" dirty="0" err="1">
                <a:solidFill>
                  <a:schemeClr val="bg1">
                    <a:lumMod val="95000"/>
                  </a:schemeClr>
                </a:solidFill>
                <a:latin typeface="Gill Sans MT" panose="020B0502020104020203" pitchFamily="34" charset="0"/>
              </a:rPr>
              <a:t>Geología</a:t>
            </a:r>
            <a:r>
              <a:rPr lang="en-US" sz="1400" dirty="0">
                <a:solidFill>
                  <a:schemeClr val="bg1">
                    <a:lumMod val="95000"/>
                  </a:schemeClr>
                </a:solidFill>
                <a:latin typeface="Gill Sans MT" panose="020B0502020104020203" pitchFamily="34" charset="0"/>
              </a:rPr>
              <a:t> y </a:t>
            </a:r>
            <a:r>
              <a:rPr lang="en-US" sz="1400" dirty="0" err="1">
                <a:solidFill>
                  <a:schemeClr val="bg1">
                    <a:lumMod val="95000"/>
                  </a:schemeClr>
                </a:solidFill>
                <a:latin typeface="Gill Sans MT" panose="020B0502020104020203" pitchFamily="34" charset="0"/>
              </a:rPr>
              <a:t>Mineria</a:t>
            </a:r>
            <a:r>
              <a:rPr lang="en-US" sz="1400" dirty="0">
                <a:solidFill>
                  <a:schemeClr val="bg1">
                    <a:lumMod val="95000"/>
                  </a:schemeClr>
                </a:solidFill>
                <a:latin typeface="Gill Sans MT" panose="020B0502020104020203" pitchFamily="34" charset="0"/>
              </a:rPr>
              <a:t>. Chile</a:t>
            </a:r>
          </a:p>
          <a:p>
            <a:pPr algn="ctr"/>
            <a:endParaRPr lang="en-US" sz="1400" dirty="0">
              <a:solidFill>
                <a:schemeClr val="bg1">
                  <a:lumMod val="95000"/>
                </a:schemeClr>
              </a:solidFill>
              <a:latin typeface="Gill Sans MT" panose="020B0502020104020203" pitchFamily="34" charset="0"/>
            </a:endParaRPr>
          </a:p>
        </p:txBody>
      </p:sp>
      <p:sp>
        <p:nvSpPr>
          <p:cNvPr id="11" name="Rectángulo 10">
            <a:extLst>
              <a:ext uri="{FF2B5EF4-FFF2-40B4-BE49-F238E27FC236}">
                <a16:creationId xmlns:a16="http://schemas.microsoft.com/office/drawing/2014/main" id="{D0F2EA4E-1C3A-4CBC-8F9E-E9ECDBC94E4B}"/>
              </a:ext>
            </a:extLst>
          </p:cNvPr>
          <p:cNvSpPr/>
          <p:nvPr/>
        </p:nvSpPr>
        <p:spPr>
          <a:xfrm>
            <a:off x="96469" y="1736755"/>
            <a:ext cx="12095531" cy="2369880"/>
          </a:xfrm>
          <a:prstGeom prst="rect">
            <a:avLst/>
          </a:prstGeom>
        </p:spPr>
        <p:txBody>
          <a:bodyPr wrap="square">
            <a:spAutoFit/>
          </a:bodyPr>
          <a:lstStyle/>
          <a:p>
            <a:pPr algn="ctr"/>
            <a:r>
              <a:rPr lang="en-US" sz="4400" dirty="0">
                <a:ln>
                  <a:solidFill>
                    <a:srgbClr val="EA7600"/>
                  </a:solidFill>
                </a:ln>
                <a:solidFill>
                  <a:schemeClr val="bg1">
                    <a:lumMod val="95000"/>
                  </a:schemeClr>
                </a:solidFill>
                <a:latin typeface="Gill Sans MT" panose="020B0502020104020203" pitchFamily="34" charset="0"/>
                <a:ea typeface="Cambria" panose="02040503050406030204" pitchFamily="18" charset="0"/>
                <a:cs typeface="Arial" panose="020B0604020202020204" pitchFamily="34" charset="0"/>
              </a:rPr>
              <a:t>Thank you very much</a:t>
            </a:r>
          </a:p>
          <a:p>
            <a:pPr algn="ctr"/>
            <a:endParaRPr lang="en-US" sz="4400" dirty="0">
              <a:ln>
                <a:solidFill>
                  <a:srgbClr val="EA7600"/>
                </a:solidFill>
              </a:ln>
              <a:solidFill>
                <a:schemeClr val="bg1">
                  <a:lumMod val="95000"/>
                </a:schemeClr>
              </a:solidFill>
              <a:latin typeface="Gill Sans MT" panose="020B0502020104020203" pitchFamily="34" charset="0"/>
              <a:ea typeface="Cambria" panose="02040503050406030204" pitchFamily="18" charset="0"/>
              <a:cs typeface="Arial" panose="020B0604020202020204" pitchFamily="34" charset="0"/>
            </a:endParaRPr>
          </a:p>
          <a:p>
            <a:pPr algn="ctr"/>
            <a:r>
              <a:rPr lang="en-US" sz="3200" dirty="0">
                <a:ln>
                  <a:solidFill>
                    <a:schemeClr val="bg1">
                      <a:lumMod val="85000"/>
                    </a:schemeClr>
                  </a:solidFill>
                </a:ln>
                <a:solidFill>
                  <a:schemeClr val="bg1">
                    <a:lumMod val="95000"/>
                  </a:schemeClr>
                </a:solidFill>
                <a:latin typeface="Gill Sans MT" panose="020B0502020104020203" pitchFamily="34" charset="0"/>
                <a:ea typeface="Cambria" panose="02040503050406030204" pitchFamily="18" charset="0"/>
                <a:cs typeface="Arial" panose="020B0604020202020204" pitchFamily="34" charset="0"/>
              </a:rPr>
              <a:t>Transition from PSAD56/SAD69 to SIRGAS. </a:t>
            </a:r>
          </a:p>
          <a:p>
            <a:pPr algn="ctr"/>
            <a:r>
              <a:rPr lang="en-US" sz="2800" i="1" dirty="0">
                <a:ln>
                  <a:solidFill>
                    <a:schemeClr val="bg1">
                      <a:lumMod val="85000"/>
                    </a:schemeClr>
                  </a:solidFill>
                </a:ln>
                <a:solidFill>
                  <a:schemeClr val="bg1">
                    <a:lumMod val="95000"/>
                  </a:schemeClr>
                </a:solidFill>
                <a:latin typeface="Gill Sans MT" panose="020B0502020104020203" pitchFamily="34" charset="0"/>
                <a:ea typeface="Cambria" panose="02040503050406030204" pitchFamily="18" charset="0"/>
                <a:cs typeface="Arial" panose="020B0604020202020204" pitchFamily="34" charset="0"/>
              </a:rPr>
              <a:t>Toward a kinematic reference frame for mining in Chile</a:t>
            </a:r>
          </a:p>
        </p:txBody>
      </p:sp>
      <p:pic>
        <p:nvPicPr>
          <p:cNvPr id="18" name="Imagen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370" y="55695"/>
            <a:ext cx="1515224" cy="757612"/>
          </a:xfrm>
          <a:prstGeom prst="rect">
            <a:avLst/>
          </a:prstGeom>
        </p:spPr>
      </p:pic>
      <p:pic>
        <p:nvPicPr>
          <p:cNvPr id="1026" name="Picture 2" descr="REFAG 2022">
            <a:extLst>
              <a:ext uri="{FF2B5EF4-FFF2-40B4-BE49-F238E27FC236}">
                <a16:creationId xmlns:a16="http://schemas.microsoft.com/office/drawing/2014/main" id="{3664BEC1-B03E-8C5A-E925-388213715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1446" y="6120435"/>
            <a:ext cx="1928595" cy="60613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1DBFC1CA-2D8E-81CE-E2DD-0E19F0998708}"/>
              </a:ext>
            </a:extLst>
          </p:cNvPr>
          <p:cNvSpPr txBox="1"/>
          <p:nvPr/>
        </p:nvSpPr>
        <p:spPr>
          <a:xfrm>
            <a:off x="-12701" y="6275630"/>
            <a:ext cx="10871198" cy="430887"/>
          </a:xfrm>
          <a:prstGeom prst="rect">
            <a:avLst/>
          </a:prstGeom>
          <a:noFill/>
        </p:spPr>
        <p:txBody>
          <a:bodyPr wrap="square">
            <a:spAutoFit/>
          </a:bodyPr>
          <a:lstStyle/>
          <a:p>
            <a:r>
              <a:rPr lang="en-US" sz="1050" b="0" i="0" dirty="0">
                <a:solidFill>
                  <a:srgbClr val="00764D"/>
                </a:solidFill>
                <a:effectLst/>
                <a:latin typeface="Arial" panose="020B0604020202020204" pitchFamily="34" charset="0"/>
                <a:ea typeface="Tahoma" panose="020B0604030504040204" pitchFamily="34" charset="0"/>
                <a:cs typeface="Arial" panose="020B0604020202020204" pitchFamily="34" charset="0"/>
              </a:rPr>
              <a:t> </a:t>
            </a:r>
            <a:r>
              <a:rPr lang="en-US" sz="1050" b="1" i="1" dirty="0">
                <a:solidFill>
                  <a:schemeClr val="bg1">
                    <a:lumMod val="65000"/>
                  </a:schemeClr>
                </a:solidFill>
                <a:effectLst/>
                <a:latin typeface="Arial" panose="020B0604020202020204" pitchFamily="34" charset="0"/>
                <a:ea typeface="Tahoma" panose="020B0604030504040204" pitchFamily="34" charset="0"/>
                <a:cs typeface="Arial" panose="020B0604020202020204" pitchFamily="34" charset="0"/>
              </a:rPr>
              <a:t>IAG International Symposium on Reference Frames for Applications in Geosciences (REFAG 2022)</a:t>
            </a:r>
            <a:r>
              <a:rPr lang="en-US" sz="1050" b="0" i="1" dirty="0">
                <a:solidFill>
                  <a:schemeClr val="bg1">
                    <a:lumMod val="65000"/>
                  </a:schemeClr>
                </a:solidFill>
                <a:effectLst/>
                <a:latin typeface="Arial" panose="020B0604020202020204" pitchFamily="34" charset="0"/>
                <a:ea typeface="Tahoma" panose="020B0604030504040204" pitchFamily="34" charset="0"/>
                <a:cs typeface="Arial" panose="020B0604020202020204" pitchFamily="34" charset="0"/>
              </a:rPr>
              <a:t>,</a:t>
            </a:r>
            <a:r>
              <a:rPr lang="en-US" sz="1050" b="0" i="0" dirty="0">
                <a:solidFill>
                  <a:schemeClr val="bg1">
                    <a:lumMod val="65000"/>
                  </a:schemeClr>
                </a:solidFill>
                <a:effectLst/>
                <a:latin typeface="Arial" panose="020B0604020202020204" pitchFamily="34" charset="0"/>
                <a:ea typeface="Tahoma" panose="020B0604030504040204" pitchFamily="34" charset="0"/>
                <a:cs typeface="Arial" panose="020B0604020202020204" pitchFamily="34" charset="0"/>
              </a:rPr>
              <a:t> Aristotle University of Thessaloniki,</a:t>
            </a:r>
          </a:p>
          <a:p>
            <a:r>
              <a:rPr lang="en-US" sz="1050" b="0" i="0" dirty="0">
                <a:solidFill>
                  <a:schemeClr val="bg1">
                    <a:lumMod val="65000"/>
                  </a:schemeClr>
                </a:solidFill>
                <a:effectLst/>
                <a:latin typeface="Arial" panose="020B0604020202020204" pitchFamily="34" charset="0"/>
                <a:ea typeface="Tahoma" panose="020B0604030504040204" pitchFamily="34" charset="0"/>
                <a:cs typeface="Arial" panose="020B0604020202020204" pitchFamily="34" charset="0"/>
              </a:rPr>
              <a:t> </a:t>
            </a:r>
            <a:r>
              <a:rPr lang="en-US" sz="1050" b="0" i="0" u="none" strike="noStrike" dirty="0">
                <a:solidFill>
                  <a:schemeClr val="bg1">
                    <a:lumMod val="65000"/>
                  </a:schemeClr>
                </a:solidFill>
                <a:effectLst/>
                <a:latin typeface="Arial" panose="020B0604020202020204" pitchFamily="34" charset="0"/>
                <a:ea typeface="Tahoma" panose="020B0604030504040204" pitchFamily="34" charset="0"/>
                <a:cs typeface="Arial" panose="020B0604020202020204" pitchFamily="34" charset="0"/>
              </a:rPr>
              <a:t>Commission 1</a:t>
            </a:r>
            <a:r>
              <a:rPr lang="en-US" sz="1050" u="none" strike="noStrike" dirty="0">
                <a:solidFill>
                  <a:schemeClr val="bg1">
                    <a:lumMod val="65000"/>
                  </a:schemeClr>
                </a:solidFill>
                <a:latin typeface="Arial" panose="020B0604020202020204" pitchFamily="34" charset="0"/>
                <a:ea typeface="Tahoma" panose="020B0604030504040204" pitchFamily="34" charset="0"/>
                <a:cs typeface="Arial" panose="020B0604020202020204" pitchFamily="34" charset="0"/>
              </a:rPr>
              <a:t>,</a:t>
            </a:r>
            <a:r>
              <a:rPr lang="en-US" sz="1050" b="0" i="0" u="none" strike="noStrike" dirty="0">
                <a:solidFill>
                  <a:schemeClr val="bg1">
                    <a:lumMod val="65000"/>
                  </a:schemeClr>
                </a:solidFill>
                <a:effectLst/>
                <a:latin typeface="Arial" panose="020B0604020202020204" pitchFamily="34" charset="0"/>
                <a:ea typeface="Tahoma" panose="020B0604030504040204" pitchFamily="34" charset="0"/>
                <a:cs typeface="Arial" panose="020B0604020202020204" pitchFamily="34" charset="0"/>
              </a:rPr>
              <a:t>International Association of Geodesy (IAG)</a:t>
            </a:r>
            <a:r>
              <a:rPr lang="en-US" sz="1050" b="0" i="0" dirty="0">
                <a:solidFill>
                  <a:schemeClr val="bg1">
                    <a:lumMod val="65000"/>
                  </a:schemeClr>
                </a:solidFill>
                <a:effectLst/>
                <a:latin typeface="Arial" panose="020B0604020202020204" pitchFamily="34" charset="0"/>
                <a:ea typeface="Tahoma" panose="020B0604030504040204" pitchFamily="34" charset="0"/>
                <a:cs typeface="Arial" panose="020B0604020202020204" pitchFamily="34" charset="0"/>
              </a:rPr>
              <a:t>. Thessaloniki, Greece on </a:t>
            </a:r>
            <a:r>
              <a:rPr lang="en-US" sz="1050" b="1" i="0" dirty="0">
                <a:solidFill>
                  <a:schemeClr val="bg1">
                    <a:lumMod val="65000"/>
                  </a:schemeClr>
                </a:solidFill>
                <a:effectLst/>
                <a:latin typeface="Arial" panose="020B0604020202020204" pitchFamily="34" charset="0"/>
                <a:ea typeface="Tahoma" panose="020B0604030504040204" pitchFamily="34" charset="0"/>
                <a:cs typeface="Arial" panose="020B0604020202020204" pitchFamily="34" charset="0"/>
              </a:rPr>
              <a:t>October 17-20, 2022</a:t>
            </a:r>
            <a:endParaRPr lang="en-US" sz="1050" dirty="0">
              <a:solidFill>
                <a:schemeClr val="bg1">
                  <a:lumMod val="65000"/>
                </a:schemeClr>
              </a:solidFill>
              <a:latin typeface="Arial" panose="020B0604020202020204" pitchFamily="34" charset="0"/>
              <a:ea typeface="Tahoma" panose="020B0604030504040204" pitchFamily="34" charset="0"/>
              <a:cs typeface="Arial" panose="020B0604020202020204" pitchFamily="34" charset="0"/>
            </a:endParaRPr>
          </a:p>
        </p:txBody>
      </p:sp>
      <p:pic>
        <p:nvPicPr>
          <p:cNvPr id="9" name="Picture 2" descr="IAG logo">
            <a:extLst>
              <a:ext uri="{FF2B5EF4-FFF2-40B4-BE49-F238E27FC236}">
                <a16:creationId xmlns:a16="http://schemas.microsoft.com/office/drawing/2014/main" id="{8B682DD7-2C5E-8156-774B-0AC8C59D64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829" y="6163055"/>
            <a:ext cx="528366" cy="54346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o 9">
            <a:extLst>
              <a:ext uri="{FF2B5EF4-FFF2-40B4-BE49-F238E27FC236}">
                <a16:creationId xmlns:a16="http://schemas.microsoft.com/office/drawing/2014/main" id="{67FF031A-2440-5759-43C3-0514B1BFDFF6}"/>
              </a:ext>
            </a:extLst>
          </p:cNvPr>
          <p:cNvGrpSpPr/>
          <p:nvPr/>
        </p:nvGrpSpPr>
        <p:grpSpPr>
          <a:xfrm>
            <a:off x="9978770" y="85000"/>
            <a:ext cx="2068686" cy="646225"/>
            <a:chOff x="9978770" y="85000"/>
            <a:chExt cx="2068686" cy="646225"/>
          </a:xfrm>
        </p:grpSpPr>
        <p:pic>
          <p:nvPicPr>
            <p:cNvPr id="12" name="Imagen 11">
              <a:extLst>
                <a:ext uri="{FF2B5EF4-FFF2-40B4-BE49-F238E27FC236}">
                  <a16:creationId xmlns:a16="http://schemas.microsoft.com/office/drawing/2014/main" id="{CA76A8F2-0EB3-44BF-B329-3B36C1E3DF15}"/>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a:off x="9978770" y="85000"/>
              <a:ext cx="1270138" cy="646225"/>
            </a:xfrm>
            <a:prstGeom prst="rect">
              <a:avLst/>
            </a:prstGeom>
          </p:spPr>
        </p:pic>
        <p:pic>
          <p:nvPicPr>
            <p:cNvPr id="13" name="Imagen 12">
              <a:extLst>
                <a:ext uri="{FF2B5EF4-FFF2-40B4-BE49-F238E27FC236}">
                  <a16:creationId xmlns:a16="http://schemas.microsoft.com/office/drawing/2014/main" id="{53C413CC-698D-0F65-C310-4B7608EECDB3}"/>
                </a:ext>
              </a:extLst>
            </p:cNvPr>
            <p:cNvPicPr>
              <a:picLocks noChangeAspect="1"/>
            </p:cNvPicPr>
            <p:nvPr/>
          </p:nvPicPr>
          <p:blipFill>
            <a:blip r:embed="rId7"/>
            <a:stretch>
              <a:fillRect/>
            </a:stretch>
          </p:blipFill>
          <p:spPr>
            <a:xfrm>
              <a:off x="11377215" y="120087"/>
              <a:ext cx="670241" cy="606130"/>
            </a:xfrm>
            <a:prstGeom prst="rect">
              <a:avLst/>
            </a:prstGeom>
          </p:spPr>
        </p:pic>
      </p:grpSp>
    </p:spTree>
    <p:extLst>
      <p:ext uri="{BB962C8B-B14F-4D97-AF65-F5344CB8AC3E}">
        <p14:creationId xmlns:p14="http://schemas.microsoft.com/office/powerpoint/2010/main" val="36929997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3C813D00-2EFB-72C0-09F6-2A547508C61D}"/>
              </a:ext>
            </a:extLst>
          </p:cNvPr>
          <p:cNvSpPr/>
          <p:nvPr/>
        </p:nvSpPr>
        <p:spPr>
          <a:xfrm>
            <a:off x="0" y="6503712"/>
            <a:ext cx="12210222" cy="365124"/>
          </a:xfrm>
          <a:prstGeom prst="rect">
            <a:avLst/>
          </a:prstGeom>
          <a:solidFill>
            <a:srgbClr val="EA7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Conector recto 5"/>
          <p:cNvCxnSpPr/>
          <p:nvPr/>
        </p:nvCxnSpPr>
        <p:spPr>
          <a:xfrm flipV="1">
            <a:off x="-26634" y="434500"/>
            <a:ext cx="12192000" cy="1"/>
          </a:xfrm>
          <a:prstGeom prst="line">
            <a:avLst/>
          </a:prstGeom>
          <a:ln w="889000">
            <a:solidFill>
              <a:srgbClr val="B1B1B1"/>
            </a:solidFill>
          </a:ln>
        </p:spPr>
        <p:style>
          <a:lnRef idx="1">
            <a:schemeClr val="accent2"/>
          </a:lnRef>
          <a:fillRef idx="0">
            <a:schemeClr val="accent2"/>
          </a:fillRef>
          <a:effectRef idx="0">
            <a:schemeClr val="accent2"/>
          </a:effectRef>
          <a:fontRef idx="minor">
            <a:schemeClr val="tx1"/>
          </a:fontRef>
        </p:style>
      </p:cxnSp>
      <p:cxnSp>
        <p:nvCxnSpPr>
          <p:cNvPr id="7" name="Conector recto 6"/>
          <p:cNvCxnSpPr>
            <a:cxnSpLocks/>
          </p:cNvCxnSpPr>
          <p:nvPr/>
        </p:nvCxnSpPr>
        <p:spPr>
          <a:xfrm flipV="1">
            <a:off x="12165366" y="0"/>
            <a:ext cx="0" cy="6868836"/>
          </a:xfrm>
          <a:prstGeom prst="line">
            <a:avLst/>
          </a:prstGeom>
          <a:ln w="88900">
            <a:solidFill>
              <a:srgbClr val="002F6C"/>
            </a:solidFill>
          </a:ln>
        </p:spPr>
        <p:style>
          <a:lnRef idx="1">
            <a:schemeClr val="accent2"/>
          </a:lnRef>
          <a:fillRef idx="0">
            <a:schemeClr val="accent2"/>
          </a:fillRef>
          <a:effectRef idx="0">
            <a:schemeClr val="accent2"/>
          </a:effectRef>
          <a:fontRef idx="minor">
            <a:schemeClr val="tx1"/>
          </a:fontRef>
        </p:style>
      </p:cxnSp>
      <p:sp>
        <p:nvSpPr>
          <p:cNvPr id="13" name="Rectángulo 12">
            <a:extLst>
              <a:ext uri="{FF2B5EF4-FFF2-40B4-BE49-F238E27FC236}">
                <a16:creationId xmlns:a16="http://schemas.microsoft.com/office/drawing/2014/main" id="{05C9BE95-4D30-4E17-98B9-B376C2E13FBC}"/>
              </a:ext>
            </a:extLst>
          </p:cNvPr>
          <p:cNvSpPr/>
          <p:nvPr/>
        </p:nvSpPr>
        <p:spPr>
          <a:xfrm>
            <a:off x="2202939" y="269560"/>
            <a:ext cx="6096000" cy="461665"/>
          </a:xfrm>
          <a:prstGeom prst="rect">
            <a:avLst/>
          </a:prstGeom>
        </p:spPr>
        <p:txBody>
          <a:bodyPr>
            <a:spAutoFit/>
          </a:bodyPr>
          <a:lstStyle/>
          <a:p>
            <a:r>
              <a:rPr lang="en-US" sz="2400" i="1" dirty="0">
                <a:solidFill>
                  <a:srgbClr val="002F6C"/>
                </a:solidFill>
                <a:latin typeface="Gill Sans MT" panose="020B0502020104020203" pitchFamily="34" charset="0"/>
              </a:rPr>
              <a:t>Table of Contents</a:t>
            </a:r>
          </a:p>
        </p:txBody>
      </p:sp>
      <p:sp>
        <p:nvSpPr>
          <p:cNvPr id="22" name="Rectángulo 21">
            <a:extLst>
              <a:ext uri="{FF2B5EF4-FFF2-40B4-BE49-F238E27FC236}">
                <a16:creationId xmlns:a16="http://schemas.microsoft.com/office/drawing/2014/main" id="{E5BDF8AD-A55D-40FA-9C67-B75F0B943590}"/>
              </a:ext>
            </a:extLst>
          </p:cNvPr>
          <p:cNvSpPr/>
          <p:nvPr/>
        </p:nvSpPr>
        <p:spPr>
          <a:xfrm>
            <a:off x="414230" y="986070"/>
            <a:ext cx="11327379" cy="5424177"/>
          </a:xfrm>
          <a:prstGeom prst="rect">
            <a:avLst/>
          </a:prstGeom>
        </p:spPr>
        <p:txBody>
          <a:bodyPr wrap="square" anchor="ctr">
            <a:spAutoFit/>
          </a:bodyPr>
          <a:lstStyle/>
          <a:p>
            <a:pPr marL="800100" lvl="1" indent="-342900">
              <a:lnSpc>
                <a:spcPct val="150000"/>
              </a:lnSpc>
              <a:spcBef>
                <a:spcPts val="600"/>
              </a:spcBef>
              <a:spcAft>
                <a:spcPts val="600"/>
              </a:spcAft>
              <a:buFont typeface="+mj-lt"/>
              <a:buAutoNum type="arabicPeriod"/>
            </a:pPr>
            <a:r>
              <a:rPr lang="en-US" sz="2000" dirty="0">
                <a:solidFill>
                  <a:schemeClr val="tx1">
                    <a:lumMod val="75000"/>
                    <a:lumOff val="25000"/>
                  </a:schemeClr>
                </a:solidFill>
                <a:latin typeface="Gill Sans MT" panose="020B0502020104020203" pitchFamily="34" charset="0"/>
                <a:ea typeface="Tahoma" pitchFamily="34" charset="0"/>
                <a:cs typeface="Tahoma" pitchFamily="34" charset="0"/>
              </a:rPr>
              <a:t>Chilean Mining</a:t>
            </a:r>
          </a:p>
          <a:p>
            <a:pPr marL="1200150" lvl="2" indent="-342900">
              <a:lnSpc>
                <a:spcPct val="150000"/>
              </a:lnSpc>
              <a:spcBef>
                <a:spcPts val="600"/>
              </a:spcBef>
              <a:spcAft>
                <a:spcPts val="600"/>
              </a:spcAft>
              <a:buFont typeface="+mj-lt"/>
              <a:buAutoNum type="arabicPeriod"/>
            </a:pPr>
            <a:r>
              <a:rPr lang="en-US" sz="2000" dirty="0">
                <a:solidFill>
                  <a:schemeClr val="tx1">
                    <a:lumMod val="75000"/>
                    <a:lumOff val="25000"/>
                  </a:schemeClr>
                </a:solidFill>
                <a:latin typeface="Gill Sans MT" panose="020B0502020104020203" pitchFamily="34" charset="0"/>
                <a:ea typeface="Tahoma" pitchFamily="34" charset="0"/>
                <a:cs typeface="Tahoma" pitchFamily="34" charset="0"/>
              </a:rPr>
              <a:t>The context</a:t>
            </a:r>
          </a:p>
          <a:p>
            <a:pPr marL="1200150" lvl="2" indent="-342900">
              <a:lnSpc>
                <a:spcPct val="150000"/>
              </a:lnSpc>
              <a:spcBef>
                <a:spcPts val="600"/>
              </a:spcBef>
              <a:spcAft>
                <a:spcPts val="600"/>
              </a:spcAft>
              <a:buFont typeface="+mj-lt"/>
              <a:buAutoNum type="arabicPeriod"/>
            </a:pPr>
            <a:r>
              <a:rPr lang="en-US" sz="2000" dirty="0">
                <a:solidFill>
                  <a:schemeClr val="tx1">
                    <a:lumMod val="75000"/>
                    <a:lumOff val="25000"/>
                  </a:schemeClr>
                </a:solidFill>
                <a:latin typeface="Gill Sans MT" panose="020B0502020104020203" pitchFamily="34" charset="0"/>
                <a:ea typeface="Tahoma" pitchFamily="34" charset="0"/>
                <a:cs typeface="Tahoma" pitchFamily="34" charset="0"/>
              </a:rPr>
              <a:t>The problematic</a:t>
            </a:r>
          </a:p>
          <a:p>
            <a:pPr marL="1200150" lvl="2" indent="-342900">
              <a:lnSpc>
                <a:spcPct val="150000"/>
              </a:lnSpc>
              <a:spcBef>
                <a:spcPts val="600"/>
              </a:spcBef>
              <a:spcAft>
                <a:spcPts val="600"/>
              </a:spcAft>
              <a:buFont typeface="+mj-lt"/>
              <a:buAutoNum type="arabicPeriod"/>
            </a:pPr>
            <a:r>
              <a:rPr lang="en-US" sz="2000" dirty="0">
                <a:solidFill>
                  <a:schemeClr val="tx1">
                    <a:lumMod val="75000"/>
                    <a:lumOff val="25000"/>
                  </a:schemeClr>
                </a:solidFill>
                <a:latin typeface="Gill Sans MT" panose="020B0502020104020203" pitchFamily="34" charset="0"/>
                <a:ea typeface="Tahoma" pitchFamily="34" charset="0"/>
                <a:cs typeface="Tahoma" pitchFamily="34" charset="0"/>
              </a:rPr>
              <a:t>Datum Update Project: Transition from PSAD56-SAD69 to SIRGAS(REDGEOMIN). LAW 21240.</a:t>
            </a:r>
          </a:p>
          <a:p>
            <a:pPr marL="800100" lvl="1" indent="-342900">
              <a:lnSpc>
                <a:spcPct val="150000"/>
              </a:lnSpc>
              <a:spcBef>
                <a:spcPts val="600"/>
              </a:spcBef>
              <a:spcAft>
                <a:spcPts val="600"/>
              </a:spcAft>
              <a:buFont typeface="+mj-lt"/>
              <a:buAutoNum type="arabicPeriod"/>
            </a:pPr>
            <a:r>
              <a:rPr lang="en-US" sz="2000" dirty="0">
                <a:solidFill>
                  <a:schemeClr val="tx1">
                    <a:lumMod val="75000"/>
                    <a:lumOff val="25000"/>
                  </a:schemeClr>
                </a:solidFill>
                <a:latin typeface="Gill Sans MT" panose="020B0502020104020203" pitchFamily="34" charset="0"/>
                <a:ea typeface="Tahoma" pitchFamily="34" charset="0"/>
                <a:cs typeface="Tahoma" pitchFamily="34" charset="0"/>
              </a:rPr>
              <a:t>Transitioning from classic reference frame (RF) to modern RF,  from static RF to a kinematic RF</a:t>
            </a:r>
          </a:p>
          <a:p>
            <a:pPr marL="1200150" lvl="2" indent="-342900">
              <a:lnSpc>
                <a:spcPct val="150000"/>
              </a:lnSpc>
              <a:spcBef>
                <a:spcPts val="600"/>
              </a:spcBef>
              <a:spcAft>
                <a:spcPts val="600"/>
              </a:spcAft>
              <a:buFont typeface="+mj-lt"/>
              <a:buAutoNum type="arabicPeriod"/>
            </a:pPr>
            <a:r>
              <a:rPr lang="en-US" sz="2000" dirty="0">
                <a:solidFill>
                  <a:schemeClr val="tx1">
                    <a:lumMod val="75000"/>
                    <a:lumOff val="25000"/>
                  </a:schemeClr>
                </a:solidFill>
                <a:latin typeface="Gill Sans MT" panose="020B0502020104020203" pitchFamily="34" charset="0"/>
                <a:ea typeface="Tahoma" pitchFamily="34" charset="0"/>
                <a:cs typeface="Tahoma" pitchFamily="34" charset="0"/>
              </a:rPr>
              <a:t>Geodetic Networks: Primary(active) and Secondary(passive)</a:t>
            </a:r>
          </a:p>
          <a:p>
            <a:pPr marL="1200150" lvl="2" indent="-342900">
              <a:lnSpc>
                <a:spcPct val="150000"/>
              </a:lnSpc>
              <a:spcBef>
                <a:spcPts val="600"/>
              </a:spcBef>
              <a:spcAft>
                <a:spcPts val="600"/>
              </a:spcAft>
              <a:buFont typeface="+mj-lt"/>
              <a:buAutoNum type="arabicPeriod"/>
            </a:pPr>
            <a:r>
              <a:rPr lang="en-US" sz="2000" dirty="0">
                <a:solidFill>
                  <a:schemeClr val="tx1">
                    <a:lumMod val="75000"/>
                    <a:lumOff val="25000"/>
                  </a:schemeClr>
                </a:solidFill>
                <a:latin typeface="Gill Sans MT" panose="020B0502020104020203" pitchFamily="34" charset="0"/>
                <a:ea typeface="Tahoma" pitchFamily="34" charset="0"/>
                <a:cs typeface="Tahoma" pitchFamily="34" charset="0"/>
              </a:rPr>
              <a:t>Deformation model: ADELA (Analysis deformation beyond the Andes 2009-2022)</a:t>
            </a:r>
          </a:p>
          <a:p>
            <a:pPr marL="1200150" lvl="2" indent="-342900">
              <a:lnSpc>
                <a:spcPct val="150000"/>
              </a:lnSpc>
              <a:spcBef>
                <a:spcPts val="600"/>
              </a:spcBef>
              <a:spcAft>
                <a:spcPts val="600"/>
              </a:spcAft>
              <a:buFont typeface="+mj-lt"/>
              <a:buAutoNum type="arabicPeriod"/>
            </a:pPr>
            <a:r>
              <a:rPr lang="en-US" sz="2000" dirty="0">
                <a:solidFill>
                  <a:schemeClr val="tx1">
                    <a:lumMod val="75000"/>
                    <a:lumOff val="25000"/>
                  </a:schemeClr>
                </a:solidFill>
                <a:latin typeface="Gill Sans MT" panose="020B0502020104020203" pitchFamily="34" charset="0"/>
                <a:ea typeface="Tahoma" pitchFamily="34" charset="0"/>
                <a:cs typeface="Tahoma" pitchFamily="34" charset="0"/>
              </a:rPr>
              <a:t>Transformation parameters</a:t>
            </a:r>
          </a:p>
          <a:p>
            <a:pPr marL="800100" lvl="1" indent="-342900">
              <a:lnSpc>
                <a:spcPct val="150000"/>
              </a:lnSpc>
              <a:spcBef>
                <a:spcPts val="600"/>
              </a:spcBef>
              <a:spcAft>
                <a:spcPts val="600"/>
              </a:spcAft>
              <a:buFont typeface="+mj-lt"/>
              <a:buAutoNum type="arabicPeriod"/>
            </a:pPr>
            <a:r>
              <a:rPr lang="en-US" sz="2000" dirty="0">
                <a:solidFill>
                  <a:schemeClr val="tx1">
                    <a:lumMod val="75000"/>
                    <a:lumOff val="25000"/>
                  </a:schemeClr>
                </a:solidFill>
                <a:latin typeface="Gill Sans MT" panose="020B0502020104020203" pitchFamily="34" charset="0"/>
                <a:ea typeface="Tahoma" pitchFamily="34" charset="0"/>
                <a:cs typeface="Tahoma" pitchFamily="34" charset="0"/>
              </a:rPr>
              <a:t>Next steps. Implementation</a:t>
            </a:r>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70" y="55695"/>
            <a:ext cx="1515224" cy="757612"/>
          </a:xfrm>
          <a:prstGeom prst="rect">
            <a:avLst/>
          </a:prstGeom>
        </p:spPr>
      </p:pic>
      <p:grpSp>
        <p:nvGrpSpPr>
          <p:cNvPr id="16" name="Grupo 15">
            <a:extLst>
              <a:ext uri="{FF2B5EF4-FFF2-40B4-BE49-F238E27FC236}">
                <a16:creationId xmlns:a16="http://schemas.microsoft.com/office/drawing/2014/main" id="{21A895A1-EC04-9F0B-84B4-83E91071FD49}"/>
              </a:ext>
            </a:extLst>
          </p:cNvPr>
          <p:cNvGrpSpPr/>
          <p:nvPr/>
        </p:nvGrpSpPr>
        <p:grpSpPr>
          <a:xfrm>
            <a:off x="10526476" y="6315593"/>
            <a:ext cx="798653" cy="741362"/>
            <a:chOff x="10400912" y="6973350"/>
            <a:chExt cx="798653" cy="741362"/>
          </a:xfrm>
        </p:grpSpPr>
        <p:sp>
          <p:nvSpPr>
            <p:cNvPr id="18" name="Titel 1">
              <a:extLst>
                <a:ext uri="{FF2B5EF4-FFF2-40B4-BE49-F238E27FC236}">
                  <a16:creationId xmlns:a16="http://schemas.microsoft.com/office/drawing/2014/main" id="{7426F740-CB97-C5BF-7F43-3F5775C49D28}"/>
                </a:ext>
              </a:extLst>
            </p:cNvPr>
            <p:cNvSpPr txBox="1">
              <a:spLocks/>
            </p:cNvSpPr>
            <p:nvPr/>
          </p:nvSpPr>
          <p:spPr>
            <a:xfrm>
              <a:off x="10400912" y="6973350"/>
              <a:ext cx="798653" cy="741362"/>
            </a:xfrm>
            <a:prstGeom prst="rect">
              <a:avLst/>
            </a:prstGeom>
          </p:spPr>
          <p:txBody>
            <a:bodyPr vert="horz" lIns="91440" tIns="45720" rIns="91440" bIns="45720" rtlCol="0" anchor="ctr">
              <a:noAutofit/>
            </a:bodyPr>
            <a:lstStyle>
              <a:lvl1pPr algn="l" defTabSz="756026" rtl="0" eaLnBrk="1" latinLnBrk="0" hangingPunct="1">
                <a:lnSpc>
                  <a:spcPct val="90000"/>
                </a:lnSpc>
                <a:spcBef>
                  <a:spcPct val="0"/>
                </a:spcBef>
                <a:buNone/>
                <a:defRPr sz="3638" kern="1200">
                  <a:solidFill>
                    <a:schemeClr val="tx1"/>
                  </a:solidFill>
                  <a:latin typeface="+mj-lt"/>
                  <a:ea typeface="+mj-ea"/>
                  <a:cs typeface="+mj-cs"/>
                </a:defRPr>
              </a:lvl1pPr>
            </a:lstStyle>
            <a:p>
              <a:pPr fontAlgn="auto">
                <a:spcAft>
                  <a:spcPts val="0"/>
                </a:spcAft>
                <a:buClrTx/>
                <a:buSzTx/>
                <a:buFontTx/>
              </a:pPr>
              <a:endParaRPr lang="es-ES" sz="1400" b="1" i="1" dirty="0">
                <a:solidFill>
                  <a:srgbClr val="002F6C"/>
                </a:solidFill>
                <a:latin typeface="Gill Sans MT" panose="020B0502020104020203" pitchFamily="34" charset="0"/>
                <a:ea typeface="Tahoma" pitchFamily="34" charset="0"/>
                <a:cs typeface="Tahoma" pitchFamily="34" charset="0"/>
              </a:endParaRPr>
            </a:p>
          </p:txBody>
        </p:sp>
        <p:sp>
          <p:nvSpPr>
            <p:cNvPr id="21" name="Elipse 20">
              <a:extLst>
                <a:ext uri="{FF2B5EF4-FFF2-40B4-BE49-F238E27FC236}">
                  <a16:creationId xmlns:a16="http://schemas.microsoft.com/office/drawing/2014/main" id="{2FC93022-F69F-7373-828E-9C4E84E08D4A}"/>
                </a:ext>
              </a:extLst>
            </p:cNvPr>
            <p:cNvSpPr/>
            <p:nvPr/>
          </p:nvSpPr>
          <p:spPr>
            <a:xfrm>
              <a:off x="10721874" y="7283615"/>
              <a:ext cx="104172" cy="1041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F6C"/>
                </a:solidFill>
              </a:endParaRPr>
            </a:p>
          </p:txBody>
        </p:sp>
      </p:grpSp>
      <p:sp>
        <p:nvSpPr>
          <p:cNvPr id="28" name="Elipse 27">
            <a:extLst>
              <a:ext uri="{FF2B5EF4-FFF2-40B4-BE49-F238E27FC236}">
                <a16:creationId xmlns:a16="http://schemas.microsoft.com/office/drawing/2014/main" id="{7D3FDCDD-E812-3BC8-A5A7-B9F594BD7F29}"/>
              </a:ext>
            </a:extLst>
          </p:cNvPr>
          <p:cNvSpPr/>
          <p:nvPr/>
        </p:nvSpPr>
        <p:spPr>
          <a:xfrm>
            <a:off x="11058736" y="6626986"/>
            <a:ext cx="104172" cy="1041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sp>
        <p:nvSpPr>
          <p:cNvPr id="30" name="Elipse 29">
            <a:extLst>
              <a:ext uri="{FF2B5EF4-FFF2-40B4-BE49-F238E27FC236}">
                <a16:creationId xmlns:a16="http://schemas.microsoft.com/office/drawing/2014/main" id="{0BBD4C9C-122E-5873-AACB-FB431ACF0BA4}"/>
              </a:ext>
            </a:extLst>
          </p:cNvPr>
          <p:cNvSpPr/>
          <p:nvPr/>
        </p:nvSpPr>
        <p:spPr>
          <a:xfrm>
            <a:off x="11273043" y="6626986"/>
            <a:ext cx="104172" cy="1041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sp>
        <p:nvSpPr>
          <p:cNvPr id="31" name="Marcador de número de diapositiva 1">
            <a:extLst>
              <a:ext uri="{FF2B5EF4-FFF2-40B4-BE49-F238E27FC236}">
                <a16:creationId xmlns:a16="http://schemas.microsoft.com/office/drawing/2014/main" id="{F8AFFCD5-1BF3-0F4C-55EF-7EAC4930E0E2}"/>
              </a:ext>
            </a:extLst>
          </p:cNvPr>
          <p:cNvSpPr>
            <a:spLocks noGrp="1"/>
          </p:cNvSpPr>
          <p:nvPr>
            <p:ph type="sldNum" sz="quarter" idx="12"/>
          </p:nvPr>
        </p:nvSpPr>
        <p:spPr>
          <a:xfrm>
            <a:off x="9789821" y="6492875"/>
            <a:ext cx="2327969" cy="365125"/>
          </a:xfrm>
        </p:spPr>
        <p:txBody>
          <a:bodyPr/>
          <a:lstStyle/>
          <a:p>
            <a:pPr algn="l"/>
            <a:r>
              <a:rPr lang="es-ES" sz="1200" b="1" i="1" dirty="0">
                <a:solidFill>
                  <a:srgbClr val="002F6C"/>
                </a:solidFill>
                <a:latin typeface="Gill Sans MT" panose="020B0502020104020203" pitchFamily="34" charset="0"/>
                <a:ea typeface="Tahoma" pitchFamily="34" charset="0"/>
                <a:cs typeface="Tahoma" pitchFamily="34" charset="0"/>
              </a:rPr>
              <a:t>Sec.1              	      </a:t>
            </a:r>
            <a:r>
              <a:rPr lang="en-US" altLang="en-US" dirty="0">
                <a:solidFill>
                  <a:srgbClr val="002F6C"/>
                </a:solidFill>
                <a:latin typeface="Gill Sans MT" panose="020B0502020104020203" pitchFamily="34" charset="0"/>
              </a:rPr>
              <a:t> Pag.</a:t>
            </a:r>
            <a:fld id="{53527F9B-CE56-4C90-A571-D2AADAD5F7FB}" type="slidenum">
              <a:rPr lang="en-US" altLang="en-US" smtClean="0">
                <a:solidFill>
                  <a:srgbClr val="002F6C"/>
                </a:solidFill>
                <a:latin typeface="Gill Sans MT" panose="020B0502020104020203" pitchFamily="34" charset="0"/>
              </a:rPr>
              <a:pPr algn="l"/>
              <a:t>2</a:t>
            </a:fld>
            <a:endParaRPr lang="en-US" altLang="en-US" dirty="0">
              <a:solidFill>
                <a:srgbClr val="002F6C"/>
              </a:solidFill>
              <a:latin typeface="Gill Sans MT" panose="020B0502020104020203" pitchFamily="34" charset="0"/>
            </a:endParaRPr>
          </a:p>
        </p:txBody>
      </p:sp>
      <p:grpSp>
        <p:nvGrpSpPr>
          <p:cNvPr id="3" name="Grupo 2">
            <a:extLst>
              <a:ext uri="{FF2B5EF4-FFF2-40B4-BE49-F238E27FC236}">
                <a16:creationId xmlns:a16="http://schemas.microsoft.com/office/drawing/2014/main" id="{3714A47A-39EC-F246-1E4E-6DAC7CDED2F8}"/>
              </a:ext>
            </a:extLst>
          </p:cNvPr>
          <p:cNvGrpSpPr/>
          <p:nvPr/>
        </p:nvGrpSpPr>
        <p:grpSpPr>
          <a:xfrm>
            <a:off x="9978770" y="85000"/>
            <a:ext cx="2068686" cy="646225"/>
            <a:chOff x="9978770" y="85000"/>
            <a:chExt cx="2068686" cy="646225"/>
          </a:xfrm>
        </p:grpSpPr>
        <p:pic>
          <p:nvPicPr>
            <p:cNvPr id="17" name="Imagen 16"/>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9978770" y="85000"/>
              <a:ext cx="1270138" cy="646225"/>
            </a:xfrm>
            <a:prstGeom prst="rect">
              <a:avLst/>
            </a:prstGeom>
          </p:spPr>
        </p:pic>
        <p:pic>
          <p:nvPicPr>
            <p:cNvPr id="2" name="Imagen 1">
              <a:extLst>
                <a:ext uri="{FF2B5EF4-FFF2-40B4-BE49-F238E27FC236}">
                  <a16:creationId xmlns:a16="http://schemas.microsoft.com/office/drawing/2014/main" id="{70A11061-2034-0C12-57FB-B233D65D7AD2}"/>
                </a:ext>
              </a:extLst>
            </p:cNvPr>
            <p:cNvPicPr>
              <a:picLocks noChangeAspect="1"/>
            </p:cNvPicPr>
            <p:nvPr/>
          </p:nvPicPr>
          <p:blipFill>
            <a:blip r:embed="rId6"/>
            <a:stretch>
              <a:fillRect/>
            </a:stretch>
          </p:blipFill>
          <p:spPr>
            <a:xfrm>
              <a:off x="11377215" y="120087"/>
              <a:ext cx="670241" cy="606130"/>
            </a:xfrm>
            <a:prstGeom prst="rect">
              <a:avLst/>
            </a:prstGeom>
          </p:spPr>
        </p:pic>
      </p:grpSp>
    </p:spTree>
    <p:extLst>
      <p:ext uri="{BB962C8B-B14F-4D97-AF65-F5344CB8AC3E}">
        <p14:creationId xmlns:p14="http://schemas.microsoft.com/office/powerpoint/2010/main" val="29136674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15710" t="915" r="14046" b="1306"/>
          <a:stretch/>
        </p:blipFill>
        <p:spPr>
          <a:xfrm>
            <a:off x="8775452" y="914856"/>
            <a:ext cx="3305126" cy="3252939"/>
          </a:xfrm>
          <a:prstGeom prst="rect">
            <a:avLst/>
          </a:prstGeom>
        </p:spPr>
      </p:pic>
      <p:sp>
        <p:nvSpPr>
          <p:cNvPr id="42" name="Rectángulo 41">
            <a:extLst>
              <a:ext uri="{FF2B5EF4-FFF2-40B4-BE49-F238E27FC236}">
                <a16:creationId xmlns:a16="http://schemas.microsoft.com/office/drawing/2014/main" id="{A69022C4-443E-3C19-402F-1AB2FF137FFB}"/>
              </a:ext>
            </a:extLst>
          </p:cNvPr>
          <p:cNvSpPr/>
          <p:nvPr/>
        </p:nvSpPr>
        <p:spPr>
          <a:xfrm>
            <a:off x="0" y="6503712"/>
            <a:ext cx="12210222" cy="365124"/>
          </a:xfrm>
          <a:prstGeom prst="rect">
            <a:avLst/>
          </a:prstGeom>
          <a:solidFill>
            <a:srgbClr val="EA7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Conector recto 5"/>
          <p:cNvCxnSpPr/>
          <p:nvPr/>
        </p:nvCxnSpPr>
        <p:spPr>
          <a:xfrm flipV="1">
            <a:off x="-17569" y="434500"/>
            <a:ext cx="12192000" cy="1"/>
          </a:xfrm>
          <a:prstGeom prst="line">
            <a:avLst/>
          </a:prstGeom>
          <a:ln w="889000">
            <a:solidFill>
              <a:srgbClr val="B1B1B1"/>
            </a:solidFill>
          </a:ln>
        </p:spPr>
        <p:style>
          <a:lnRef idx="1">
            <a:schemeClr val="accent2"/>
          </a:lnRef>
          <a:fillRef idx="0">
            <a:schemeClr val="accent2"/>
          </a:fillRef>
          <a:effectRef idx="0">
            <a:schemeClr val="accent2"/>
          </a:effectRef>
          <a:fontRef idx="minor">
            <a:schemeClr val="tx1"/>
          </a:fontRef>
        </p:style>
      </p:cxnSp>
      <p:cxnSp>
        <p:nvCxnSpPr>
          <p:cNvPr id="3" name="Conector recto 2"/>
          <p:cNvCxnSpPr/>
          <p:nvPr/>
        </p:nvCxnSpPr>
        <p:spPr>
          <a:xfrm>
            <a:off x="-17569" y="6819092"/>
            <a:ext cx="12217400" cy="0"/>
          </a:xfrm>
          <a:prstGeom prst="line">
            <a:avLst/>
          </a:prstGeom>
          <a:ln w="82550">
            <a:solidFill>
              <a:srgbClr val="EA7600"/>
            </a:solidFill>
          </a:ln>
        </p:spPr>
        <p:style>
          <a:lnRef idx="1">
            <a:schemeClr val="accent2"/>
          </a:lnRef>
          <a:fillRef idx="0">
            <a:schemeClr val="accent2"/>
          </a:fillRef>
          <a:effectRef idx="0">
            <a:schemeClr val="accent2"/>
          </a:effectRef>
          <a:fontRef idx="minor">
            <a:schemeClr val="tx1"/>
          </a:fontRef>
        </p:style>
      </p:cxnSp>
      <p:sp>
        <p:nvSpPr>
          <p:cNvPr id="13" name="Rectángulo 12">
            <a:extLst>
              <a:ext uri="{FF2B5EF4-FFF2-40B4-BE49-F238E27FC236}">
                <a16:creationId xmlns:a16="http://schemas.microsoft.com/office/drawing/2014/main" id="{05C9BE95-4D30-4E17-98B9-B376C2E13FBC}"/>
              </a:ext>
            </a:extLst>
          </p:cNvPr>
          <p:cNvSpPr/>
          <p:nvPr/>
        </p:nvSpPr>
        <p:spPr>
          <a:xfrm>
            <a:off x="2202939" y="269560"/>
            <a:ext cx="6096000" cy="461665"/>
          </a:xfrm>
          <a:prstGeom prst="rect">
            <a:avLst/>
          </a:prstGeom>
        </p:spPr>
        <p:txBody>
          <a:bodyPr>
            <a:spAutoFit/>
          </a:bodyPr>
          <a:lstStyle/>
          <a:p>
            <a:r>
              <a:rPr lang="en-US" sz="2400" i="1" dirty="0">
                <a:solidFill>
                  <a:srgbClr val="002F6C"/>
                </a:solidFill>
                <a:latin typeface="Gill Sans MT" panose="020B0502020104020203" pitchFamily="34" charset="0"/>
              </a:rPr>
              <a:t>Chilean</a:t>
            </a:r>
            <a:r>
              <a:rPr lang="es-ES" sz="2400" i="1" dirty="0">
                <a:solidFill>
                  <a:srgbClr val="002F6C"/>
                </a:solidFill>
                <a:latin typeface="Gill Sans MT" panose="020B0502020104020203" pitchFamily="34" charset="0"/>
              </a:rPr>
              <a:t> Mining. The </a:t>
            </a:r>
            <a:r>
              <a:rPr lang="es-ES" sz="2400" i="1" dirty="0" err="1">
                <a:solidFill>
                  <a:srgbClr val="002F6C"/>
                </a:solidFill>
                <a:latin typeface="Gill Sans MT" panose="020B0502020104020203" pitchFamily="34" charset="0"/>
              </a:rPr>
              <a:t>context</a:t>
            </a:r>
            <a:endParaRPr lang="es-ES" sz="2400" i="1" dirty="0">
              <a:solidFill>
                <a:srgbClr val="002F6C"/>
              </a:solidFill>
              <a:latin typeface="Gill Sans MT" panose="020B0502020104020203" pitchFamily="34" charset="0"/>
            </a:endParaRPr>
          </a:p>
        </p:txBody>
      </p:sp>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70" y="55695"/>
            <a:ext cx="1515224" cy="757612"/>
          </a:xfrm>
          <a:prstGeom prst="rect">
            <a:avLst/>
          </a:prstGeom>
        </p:spPr>
      </p:pic>
      <p:sp>
        <p:nvSpPr>
          <p:cNvPr id="5" name="CuadroTexto 4">
            <a:extLst>
              <a:ext uri="{FF2B5EF4-FFF2-40B4-BE49-F238E27FC236}">
                <a16:creationId xmlns:a16="http://schemas.microsoft.com/office/drawing/2014/main" id="{62A775BB-95A0-440D-1120-EEA496DF566E}"/>
              </a:ext>
            </a:extLst>
          </p:cNvPr>
          <p:cNvSpPr txBox="1"/>
          <p:nvPr/>
        </p:nvSpPr>
        <p:spPr>
          <a:xfrm>
            <a:off x="-2" y="1112720"/>
            <a:ext cx="8738430" cy="1323439"/>
          </a:xfrm>
          <a:prstGeom prst="rect">
            <a:avLst/>
          </a:prstGeom>
          <a:noFill/>
        </p:spPr>
        <p:txBody>
          <a:bodyPr wrap="square">
            <a:spAutoFit/>
          </a:bodyPr>
          <a:lstStyle/>
          <a:p>
            <a:pPr algn="just"/>
            <a:r>
              <a:rPr lang="en-US" sz="1600" dirty="0">
                <a:latin typeface="Gill Sans MT" panose="020B0502020104020203" pitchFamily="34" charset="0"/>
              </a:rPr>
              <a:t>The Constitution of 1980 (article 19 number 24 paragraph 6) establishes that the "</a:t>
            </a:r>
            <a:r>
              <a:rPr lang="en-US" sz="1600" i="1" dirty="0">
                <a:solidFill>
                  <a:srgbClr val="0E101A"/>
                </a:solidFill>
                <a:effectLst/>
                <a:latin typeface="Gill Sans MT" panose="020B0502020104020203" pitchFamily="34" charset="0"/>
              </a:rPr>
              <a:t>State has the absolute, exclusive, inalienable and imprescriptible domain of all mines ...". </a:t>
            </a:r>
          </a:p>
          <a:p>
            <a:pPr algn="just"/>
            <a:r>
              <a:rPr lang="en-US" sz="1600" dirty="0">
                <a:solidFill>
                  <a:srgbClr val="0E101A"/>
                </a:solidFill>
                <a:effectLst/>
                <a:latin typeface="Gill Sans MT" panose="020B0502020104020203" pitchFamily="34" charset="0"/>
              </a:rPr>
              <a:t>However</a:t>
            </a:r>
            <a:r>
              <a:rPr lang="en-US" sz="1600" dirty="0">
                <a:latin typeface="Gill Sans MT" panose="020B0502020104020203" pitchFamily="34" charset="0"/>
              </a:rPr>
              <a:t>, it indicates the possibility of concessions land to explore and extract minerals. This procedure is carried out through ordinary courts of justice (Civil Court of Letters) and not through an agency with technical competence.</a:t>
            </a:r>
          </a:p>
        </p:txBody>
      </p:sp>
      <p:sp>
        <p:nvSpPr>
          <p:cNvPr id="9" name="CuadroTexto 8">
            <a:extLst>
              <a:ext uri="{FF2B5EF4-FFF2-40B4-BE49-F238E27FC236}">
                <a16:creationId xmlns:a16="http://schemas.microsoft.com/office/drawing/2014/main" id="{DE85424A-ED73-7F0A-4F41-F329A9F1DF26}"/>
              </a:ext>
            </a:extLst>
          </p:cNvPr>
          <p:cNvSpPr txBox="1"/>
          <p:nvPr/>
        </p:nvSpPr>
        <p:spPr>
          <a:xfrm>
            <a:off x="19454" y="2662643"/>
            <a:ext cx="8905224" cy="1323439"/>
          </a:xfrm>
          <a:prstGeom prst="rect">
            <a:avLst/>
          </a:prstGeom>
          <a:noFill/>
        </p:spPr>
        <p:txBody>
          <a:bodyPr wrap="square">
            <a:spAutoFit/>
          </a:bodyPr>
          <a:lstStyle/>
          <a:p>
            <a:pPr algn="just"/>
            <a:r>
              <a:rPr lang="en-US" sz="1600" b="1" u="sng" dirty="0" err="1">
                <a:latin typeface="Gill Sans MT" panose="020B0502020104020203" pitchFamily="34" charset="0"/>
              </a:rPr>
              <a:t>Servicio</a:t>
            </a:r>
            <a:r>
              <a:rPr lang="en-US" sz="1600" b="1" u="sng" dirty="0">
                <a:latin typeface="Gill Sans MT" panose="020B0502020104020203" pitchFamily="34" charset="0"/>
              </a:rPr>
              <a:t> Nacional de </a:t>
            </a:r>
            <a:r>
              <a:rPr lang="en-US" sz="1600" b="1" u="sng" dirty="0" err="1">
                <a:latin typeface="Gill Sans MT" panose="020B0502020104020203" pitchFamily="34" charset="0"/>
              </a:rPr>
              <a:t>Geología</a:t>
            </a:r>
            <a:r>
              <a:rPr lang="en-US" sz="1600" b="1" u="sng" dirty="0">
                <a:latin typeface="Gill Sans MT" panose="020B0502020104020203" pitchFamily="34" charset="0"/>
              </a:rPr>
              <a:t> y </a:t>
            </a:r>
            <a:r>
              <a:rPr lang="en-US" sz="1600" b="1" u="sng" dirty="0" err="1">
                <a:latin typeface="Gill Sans MT" panose="020B0502020104020203" pitchFamily="34" charset="0"/>
              </a:rPr>
              <a:t>Minería</a:t>
            </a:r>
            <a:r>
              <a:rPr lang="en-US" sz="1600" b="1" u="sng" dirty="0">
                <a:latin typeface="Gill Sans MT" panose="020B0502020104020203" pitchFamily="34" charset="0"/>
              </a:rPr>
              <a:t> de Chile (SERNAGEOMIN), </a:t>
            </a:r>
            <a:r>
              <a:rPr lang="en-US" sz="1600" dirty="0">
                <a:latin typeface="Gill Sans MT" panose="020B0502020104020203" pitchFamily="34" charset="0"/>
              </a:rPr>
              <a:t>in English, National Service of Geology and Mining of </a:t>
            </a:r>
            <a:r>
              <a:rPr lang="en-US" sz="1600" dirty="0" smtClean="0">
                <a:latin typeface="Gill Sans MT" panose="020B0502020104020203" pitchFamily="34" charset="0"/>
              </a:rPr>
              <a:t>Chile. </a:t>
            </a:r>
            <a:r>
              <a:rPr lang="en-US" sz="1600" b="1" dirty="0" smtClean="0">
                <a:latin typeface="Gill Sans MT" panose="020B0502020104020203" pitchFamily="34" charset="0"/>
              </a:rPr>
              <a:t>Mission</a:t>
            </a:r>
            <a:r>
              <a:rPr lang="en-US" sz="1600" dirty="0">
                <a:latin typeface="Gill Sans MT" panose="020B0502020104020203" pitchFamily="34" charset="0"/>
              </a:rPr>
              <a:t>: Assistance to the Courts in granting exploitation concessions and applications for the constitutive judgment of mining exploration concessions.  Also, to maintain the updated </a:t>
            </a:r>
            <a:r>
              <a:rPr lang="en-US" sz="1600" b="1" dirty="0" err="1">
                <a:solidFill>
                  <a:srgbClr val="FF0000"/>
                </a:solidFill>
                <a:latin typeface="Gill Sans MT" panose="020B0502020104020203" pitchFamily="34" charset="0"/>
              </a:rPr>
              <a:t>cadastre</a:t>
            </a:r>
            <a:r>
              <a:rPr lang="en-US" sz="1600" b="1" dirty="0">
                <a:solidFill>
                  <a:srgbClr val="FF0000"/>
                </a:solidFill>
                <a:latin typeface="Gill Sans MT" panose="020B0502020104020203" pitchFamily="34" charset="0"/>
              </a:rPr>
              <a:t> of mining concessions. </a:t>
            </a:r>
            <a:r>
              <a:rPr lang="en-US" sz="1600" b="1" dirty="0" smtClean="0">
                <a:solidFill>
                  <a:srgbClr val="FF0000"/>
                </a:solidFill>
                <a:latin typeface="Gill Sans MT" panose="020B0502020104020203" pitchFamily="34" charset="0"/>
              </a:rPr>
              <a:t>The </a:t>
            </a:r>
            <a:r>
              <a:rPr lang="en-US" sz="1600" b="1" dirty="0">
                <a:solidFill>
                  <a:srgbClr val="FF0000"/>
                </a:solidFill>
                <a:latin typeface="Gill Sans MT" panose="020B0502020104020203" pitchFamily="34" charset="0"/>
              </a:rPr>
              <a:t>current concessions’ shape is rectangular and oriented according to the UTM grid.</a:t>
            </a:r>
          </a:p>
        </p:txBody>
      </p:sp>
      <p:cxnSp>
        <p:nvCxnSpPr>
          <p:cNvPr id="18" name="Conector recto de flecha 17">
            <a:extLst>
              <a:ext uri="{FF2B5EF4-FFF2-40B4-BE49-F238E27FC236}">
                <a16:creationId xmlns:a16="http://schemas.microsoft.com/office/drawing/2014/main" id="{AC732409-DC50-A0F1-0268-53452A08B2D6}"/>
              </a:ext>
            </a:extLst>
          </p:cNvPr>
          <p:cNvCxnSpPr>
            <a:cxnSpLocks/>
          </p:cNvCxnSpPr>
          <p:nvPr/>
        </p:nvCxnSpPr>
        <p:spPr>
          <a:xfrm>
            <a:off x="0" y="2539014"/>
            <a:ext cx="12127685" cy="0"/>
          </a:xfrm>
          <a:prstGeom prst="straightConnector1">
            <a:avLst/>
          </a:prstGeom>
          <a:ln>
            <a:solidFill>
              <a:srgbClr val="B1B1B1"/>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39" name="Grupo 38">
            <a:extLst>
              <a:ext uri="{FF2B5EF4-FFF2-40B4-BE49-F238E27FC236}">
                <a16:creationId xmlns:a16="http://schemas.microsoft.com/office/drawing/2014/main" id="{C4226961-D808-11B4-5F2C-8EE807F63807}"/>
              </a:ext>
            </a:extLst>
          </p:cNvPr>
          <p:cNvGrpSpPr/>
          <p:nvPr/>
        </p:nvGrpSpPr>
        <p:grpSpPr>
          <a:xfrm>
            <a:off x="2277304" y="4249614"/>
            <a:ext cx="2935719" cy="1370152"/>
            <a:chOff x="5807982" y="4139971"/>
            <a:chExt cx="4508884" cy="1370152"/>
          </a:xfrm>
        </p:grpSpPr>
        <p:grpSp>
          <p:nvGrpSpPr>
            <p:cNvPr id="22" name="Grupo 21">
              <a:extLst>
                <a:ext uri="{FF2B5EF4-FFF2-40B4-BE49-F238E27FC236}">
                  <a16:creationId xmlns:a16="http://schemas.microsoft.com/office/drawing/2014/main" id="{5E80D45A-8F07-3FCA-8562-913D4A52F5EF}"/>
                </a:ext>
              </a:extLst>
            </p:cNvPr>
            <p:cNvGrpSpPr/>
            <p:nvPr/>
          </p:nvGrpSpPr>
          <p:grpSpPr>
            <a:xfrm>
              <a:off x="5820798" y="4139971"/>
              <a:ext cx="4496068" cy="489271"/>
              <a:chOff x="6918772" y="4041270"/>
              <a:chExt cx="4496068" cy="489271"/>
            </a:xfrm>
          </p:grpSpPr>
          <p:sp>
            <p:nvSpPr>
              <p:cNvPr id="26" name="Flecha: doblada hacia arriba 25">
                <a:extLst>
                  <a:ext uri="{FF2B5EF4-FFF2-40B4-BE49-F238E27FC236}">
                    <a16:creationId xmlns:a16="http://schemas.microsoft.com/office/drawing/2014/main" id="{7597CCC0-5A1E-EC01-6151-810D41986A4D}"/>
                  </a:ext>
                </a:extLst>
              </p:cNvPr>
              <p:cNvSpPr/>
              <p:nvPr/>
            </p:nvSpPr>
            <p:spPr>
              <a:xfrm rot="10800000">
                <a:off x="7187741" y="4340347"/>
                <a:ext cx="1597980" cy="164275"/>
              </a:xfrm>
              <a:prstGeom prst="bentUpArrow">
                <a:avLst>
                  <a:gd name="adj1" fmla="val 0"/>
                  <a:gd name="adj2" fmla="val 50000"/>
                  <a:gd name="adj3" fmla="val 28152"/>
                </a:avLst>
              </a:prstGeom>
              <a:solidFill>
                <a:srgbClr val="B1B1B1"/>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Conector recto de flecha 26">
                <a:extLst>
                  <a:ext uri="{FF2B5EF4-FFF2-40B4-BE49-F238E27FC236}">
                    <a16:creationId xmlns:a16="http://schemas.microsoft.com/office/drawing/2014/main" id="{91A3F6AB-C5DD-699D-FCB3-D2A6BFE8E3C0}"/>
                  </a:ext>
                </a:extLst>
              </p:cNvPr>
              <p:cNvCxnSpPr>
                <a:cxnSpLocks/>
              </p:cNvCxnSpPr>
              <p:nvPr/>
            </p:nvCxnSpPr>
            <p:spPr>
              <a:xfrm>
                <a:off x="6918772" y="4530541"/>
                <a:ext cx="1646212" cy="0"/>
              </a:xfrm>
              <a:prstGeom prst="straightConnector1">
                <a:avLst/>
              </a:prstGeom>
              <a:ln w="3175">
                <a:solidFill>
                  <a:schemeClr val="bg1">
                    <a:lumMod val="65000"/>
                  </a:schemeClr>
                </a:solidFill>
                <a:prstDash val="lgDash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0" name="CuadroTexto 29">
                <a:extLst>
                  <a:ext uri="{FF2B5EF4-FFF2-40B4-BE49-F238E27FC236}">
                    <a16:creationId xmlns:a16="http://schemas.microsoft.com/office/drawing/2014/main" id="{52F75791-D861-4F5A-472D-6F27ACF1156E}"/>
                  </a:ext>
                </a:extLst>
              </p:cNvPr>
              <p:cNvSpPr txBox="1"/>
              <p:nvPr/>
            </p:nvSpPr>
            <p:spPr>
              <a:xfrm>
                <a:off x="7307309" y="4041270"/>
                <a:ext cx="4107531" cy="307777"/>
              </a:xfrm>
              <a:prstGeom prst="rect">
                <a:avLst/>
              </a:prstGeom>
              <a:noFill/>
            </p:spPr>
            <p:txBody>
              <a:bodyPr wrap="square">
                <a:spAutoFit/>
              </a:bodyPr>
              <a:lstStyle/>
              <a:p>
                <a:r>
                  <a:rPr lang="en-US" sz="1400" dirty="0">
                    <a:solidFill>
                      <a:srgbClr val="E57F24"/>
                    </a:solidFill>
                    <a:latin typeface="Gill Sans MT" panose="020B0502020104020203" pitchFamily="34" charset="0"/>
                  </a:rPr>
                  <a:t>Land’s surface (Public or private)</a:t>
                </a:r>
                <a:endParaRPr lang="en-US" sz="1400" dirty="0">
                  <a:solidFill>
                    <a:srgbClr val="E57F24"/>
                  </a:solidFill>
                </a:endParaRPr>
              </a:p>
            </p:txBody>
          </p:sp>
        </p:grpSp>
        <p:grpSp>
          <p:nvGrpSpPr>
            <p:cNvPr id="29" name="Grupo 28">
              <a:extLst>
                <a:ext uri="{FF2B5EF4-FFF2-40B4-BE49-F238E27FC236}">
                  <a16:creationId xmlns:a16="http://schemas.microsoft.com/office/drawing/2014/main" id="{3CD68FD7-6BD5-F269-1E31-C05E2A845C14}"/>
                </a:ext>
              </a:extLst>
            </p:cNvPr>
            <p:cNvGrpSpPr/>
            <p:nvPr/>
          </p:nvGrpSpPr>
          <p:grpSpPr>
            <a:xfrm>
              <a:off x="5807982" y="5020852"/>
              <a:ext cx="4111337" cy="489271"/>
              <a:chOff x="6918772" y="4041270"/>
              <a:chExt cx="4111337" cy="489271"/>
            </a:xfrm>
          </p:grpSpPr>
          <p:sp>
            <p:nvSpPr>
              <p:cNvPr id="32" name="Flecha: doblada hacia arriba 31">
                <a:extLst>
                  <a:ext uri="{FF2B5EF4-FFF2-40B4-BE49-F238E27FC236}">
                    <a16:creationId xmlns:a16="http://schemas.microsoft.com/office/drawing/2014/main" id="{461A9EB7-2C56-932E-4EED-D0B9B96E9F22}"/>
                  </a:ext>
                </a:extLst>
              </p:cNvPr>
              <p:cNvSpPr/>
              <p:nvPr/>
            </p:nvSpPr>
            <p:spPr>
              <a:xfrm rot="10800000">
                <a:off x="7187741" y="4340347"/>
                <a:ext cx="1597980" cy="164275"/>
              </a:xfrm>
              <a:prstGeom prst="bentUpArrow">
                <a:avLst>
                  <a:gd name="adj1" fmla="val 0"/>
                  <a:gd name="adj2" fmla="val 50000"/>
                  <a:gd name="adj3" fmla="val 28152"/>
                </a:avLst>
              </a:prstGeom>
              <a:solidFill>
                <a:srgbClr val="B1B1B1"/>
              </a:solid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Conector recto de flecha 33">
                <a:extLst>
                  <a:ext uri="{FF2B5EF4-FFF2-40B4-BE49-F238E27FC236}">
                    <a16:creationId xmlns:a16="http://schemas.microsoft.com/office/drawing/2014/main" id="{38F580E3-FE35-90D6-F43A-F0CD6FFF671F}"/>
                  </a:ext>
                </a:extLst>
              </p:cNvPr>
              <p:cNvCxnSpPr>
                <a:cxnSpLocks/>
              </p:cNvCxnSpPr>
              <p:nvPr/>
            </p:nvCxnSpPr>
            <p:spPr>
              <a:xfrm>
                <a:off x="6918772" y="4530541"/>
                <a:ext cx="1646212" cy="0"/>
              </a:xfrm>
              <a:prstGeom prst="straightConnector1">
                <a:avLst/>
              </a:prstGeom>
              <a:ln w="3175">
                <a:solidFill>
                  <a:schemeClr val="bg1">
                    <a:lumMod val="65000"/>
                  </a:schemeClr>
                </a:solidFill>
                <a:prstDash val="lgDash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6" name="CuadroTexto 35">
                <a:extLst>
                  <a:ext uri="{FF2B5EF4-FFF2-40B4-BE49-F238E27FC236}">
                    <a16:creationId xmlns:a16="http://schemas.microsoft.com/office/drawing/2014/main" id="{082F191A-DEF9-39F5-9334-8F5BC88492B3}"/>
                  </a:ext>
                </a:extLst>
              </p:cNvPr>
              <p:cNvSpPr txBox="1"/>
              <p:nvPr/>
            </p:nvSpPr>
            <p:spPr>
              <a:xfrm>
                <a:off x="7307308" y="4041270"/>
                <a:ext cx="3722801" cy="307777"/>
              </a:xfrm>
              <a:prstGeom prst="rect">
                <a:avLst/>
              </a:prstGeom>
              <a:noFill/>
            </p:spPr>
            <p:txBody>
              <a:bodyPr wrap="square">
                <a:spAutoFit/>
              </a:bodyPr>
              <a:lstStyle/>
              <a:p>
                <a:r>
                  <a:rPr lang="en-US" sz="1400" dirty="0">
                    <a:solidFill>
                      <a:srgbClr val="E57F24"/>
                    </a:solidFill>
                    <a:latin typeface="Gill Sans MT" panose="020B0502020104020203" pitchFamily="34" charset="0"/>
                  </a:rPr>
                  <a:t>Subsoil (Chile property)</a:t>
                </a:r>
                <a:endParaRPr lang="en-US" sz="1400" dirty="0">
                  <a:solidFill>
                    <a:srgbClr val="E57F24"/>
                  </a:solidFill>
                </a:endParaRPr>
              </a:p>
            </p:txBody>
          </p:sp>
        </p:grpSp>
      </p:grpSp>
      <p:pic>
        <p:nvPicPr>
          <p:cNvPr id="56" name="Imagen 55" descr="Imagen que contiene reloj, objeto, tabla, verde">
            <a:extLst>
              <a:ext uri="{FF2B5EF4-FFF2-40B4-BE49-F238E27FC236}">
                <a16:creationId xmlns:a16="http://schemas.microsoft.com/office/drawing/2014/main" id="{25D6714F-C84A-796F-8E2B-9E6A6957F2C6}"/>
              </a:ext>
            </a:extLst>
          </p:cNvPr>
          <p:cNvPicPr>
            <a:picLocks noChangeAspect="1"/>
          </p:cNvPicPr>
          <p:nvPr/>
        </p:nvPicPr>
        <p:blipFill>
          <a:blip r:embed="rId5"/>
          <a:stretch>
            <a:fillRect/>
          </a:stretch>
        </p:blipFill>
        <p:spPr>
          <a:xfrm>
            <a:off x="-17569" y="3858426"/>
            <a:ext cx="2339463" cy="2817510"/>
          </a:xfrm>
          <a:prstGeom prst="rect">
            <a:avLst/>
          </a:prstGeom>
        </p:spPr>
      </p:pic>
      <p:pic>
        <p:nvPicPr>
          <p:cNvPr id="8" name="Imagen 7">
            <a:extLst>
              <a:ext uri="{FF2B5EF4-FFF2-40B4-BE49-F238E27FC236}">
                <a16:creationId xmlns:a16="http://schemas.microsoft.com/office/drawing/2014/main" id="{2820604D-EF14-CFAD-00ED-86AE2CA86C28}"/>
              </a:ext>
            </a:extLst>
          </p:cNvPr>
          <p:cNvPicPr>
            <a:picLocks noChangeAspect="1"/>
          </p:cNvPicPr>
          <p:nvPr/>
        </p:nvPicPr>
        <p:blipFill>
          <a:blip r:embed="rId6"/>
          <a:stretch>
            <a:fillRect/>
          </a:stretch>
        </p:blipFill>
        <p:spPr>
          <a:xfrm>
            <a:off x="4941596" y="3858426"/>
            <a:ext cx="3847704" cy="2606846"/>
          </a:xfrm>
          <a:prstGeom prst="rect">
            <a:avLst/>
          </a:prstGeom>
        </p:spPr>
      </p:pic>
      <p:cxnSp>
        <p:nvCxnSpPr>
          <p:cNvPr id="12" name="Conector recto de flecha 11">
            <a:extLst>
              <a:ext uri="{FF2B5EF4-FFF2-40B4-BE49-F238E27FC236}">
                <a16:creationId xmlns:a16="http://schemas.microsoft.com/office/drawing/2014/main" id="{9F8A4EB4-398B-D41B-2150-260659D4599F}"/>
              </a:ext>
            </a:extLst>
          </p:cNvPr>
          <p:cNvCxnSpPr>
            <a:cxnSpLocks/>
          </p:cNvCxnSpPr>
          <p:nvPr/>
        </p:nvCxnSpPr>
        <p:spPr>
          <a:xfrm>
            <a:off x="1508289" y="4782116"/>
            <a:ext cx="3864989" cy="677266"/>
          </a:xfrm>
          <a:prstGeom prst="straightConnector1">
            <a:avLst/>
          </a:prstGeom>
          <a:ln w="3175">
            <a:solidFill>
              <a:schemeClr val="bg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1" name="Imagen 20">
            <a:extLst>
              <a:ext uri="{FF2B5EF4-FFF2-40B4-BE49-F238E27FC236}">
                <a16:creationId xmlns:a16="http://schemas.microsoft.com/office/drawing/2014/main" id="{BAFB153D-74BB-7D74-7F87-F0F033E3E7B3}"/>
              </a:ext>
            </a:extLst>
          </p:cNvPr>
          <p:cNvPicPr>
            <a:picLocks noChangeAspect="1"/>
          </p:cNvPicPr>
          <p:nvPr/>
        </p:nvPicPr>
        <p:blipFill rotWithShape="1">
          <a:blip r:embed="rId7"/>
          <a:srcRect l="16888" t="39175" r="12917" b="13223"/>
          <a:stretch/>
        </p:blipFill>
        <p:spPr>
          <a:xfrm>
            <a:off x="8924678" y="4473442"/>
            <a:ext cx="1907357" cy="1724623"/>
          </a:xfrm>
          <a:prstGeom prst="rect">
            <a:avLst/>
          </a:prstGeom>
        </p:spPr>
      </p:pic>
      <p:pic>
        <p:nvPicPr>
          <p:cNvPr id="23" name="Imagen 22">
            <a:extLst>
              <a:ext uri="{FF2B5EF4-FFF2-40B4-BE49-F238E27FC236}">
                <a16:creationId xmlns:a16="http://schemas.microsoft.com/office/drawing/2014/main" id="{1AF73600-2ECF-19F5-15A3-0AFE84F631B7}"/>
              </a:ext>
            </a:extLst>
          </p:cNvPr>
          <p:cNvPicPr>
            <a:picLocks noChangeAspect="1"/>
          </p:cNvPicPr>
          <p:nvPr/>
        </p:nvPicPr>
        <p:blipFill rotWithShape="1">
          <a:blip r:embed="rId8"/>
          <a:srcRect l="20007" t="23636" r="27254" b="18462"/>
          <a:stretch/>
        </p:blipFill>
        <p:spPr>
          <a:xfrm>
            <a:off x="11065459" y="4292903"/>
            <a:ext cx="1041833" cy="2033228"/>
          </a:xfrm>
          <a:prstGeom prst="rect">
            <a:avLst/>
          </a:prstGeom>
        </p:spPr>
      </p:pic>
      <p:sp>
        <p:nvSpPr>
          <p:cNvPr id="25" name="Rectángulo 24">
            <a:extLst>
              <a:ext uri="{FF2B5EF4-FFF2-40B4-BE49-F238E27FC236}">
                <a16:creationId xmlns:a16="http://schemas.microsoft.com/office/drawing/2014/main" id="{C8ADE8CB-3CC2-B7D7-4048-CF0446F52410}"/>
              </a:ext>
            </a:extLst>
          </p:cNvPr>
          <p:cNvSpPr/>
          <p:nvPr/>
        </p:nvSpPr>
        <p:spPr>
          <a:xfrm>
            <a:off x="5493148" y="6468148"/>
            <a:ext cx="3089960" cy="276999"/>
          </a:xfrm>
          <a:prstGeom prst="rect">
            <a:avLst/>
          </a:prstGeom>
        </p:spPr>
        <p:txBody>
          <a:bodyPr wrap="square">
            <a:spAutoFit/>
          </a:bodyPr>
          <a:lstStyle/>
          <a:p>
            <a:r>
              <a:rPr lang="es-ES" sz="1200" dirty="0">
                <a:solidFill>
                  <a:schemeClr val="bg1">
                    <a:lumMod val="85000"/>
                  </a:schemeClr>
                </a:solidFill>
                <a:latin typeface="Gill Sans MT" panose="020B0502020104020203" pitchFamily="34" charset="0"/>
                <a:ea typeface="+mn-ea"/>
              </a:rPr>
              <a:t>Fuente: Rodrigo Urrutia et. al. 2018 </a:t>
            </a:r>
            <a:r>
              <a:rPr lang="es-ES" sz="1200" dirty="0" err="1">
                <a:solidFill>
                  <a:schemeClr val="bg1">
                    <a:lumMod val="85000"/>
                  </a:schemeClr>
                </a:solidFill>
                <a:latin typeface="Gill Sans MT" panose="020B0502020104020203" pitchFamily="34" charset="0"/>
                <a:ea typeface="+mn-ea"/>
              </a:rPr>
              <a:t>modified</a:t>
            </a:r>
            <a:endParaRPr lang="es-ES" sz="1200" dirty="0">
              <a:solidFill>
                <a:schemeClr val="bg1">
                  <a:lumMod val="85000"/>
                </a:schemeClr>
              </a:solidFill>
              <a:latin typeface="Gill Sans MT" panose="020B0502020104020203" pitchFamily="34" charset="0"/>
              <a:ea typeface="+mn-ea"/>
            </a:endParaRPr>
          </a:p>
        </p:txBody>
      </p:sp>
      <p:sp>
        <p:nvSpPr>
          <p:cNvPr id="43" name="Marcador de número de diapositiva 1">
            <a:extLst>
              <a:ext uri="{FF2B5EF4-FFF2-40B4-BE49-F238E27FC236}">
                <a16:creationId xmlns:a16="http://schemas.microsoft.com/office/drawing/2014/main" id="{5FF4C893-93A0-8F21-F376-E39E87D7EF8A}"/>
              </a:ext>
            </a:extLst>
          </p:cNvPr>
          <p:cNvSpPr>
            <a:spLocks noGrp="1"/>
          </p:cNvSpPr>
          <p:nvPr>
            <p:ph type="sldNum" sz="quarter" idx="12"/>
          </p:nvPr>
        </p:nvSpPr>
        <p:spPr>
          <a:xfrm>
            <a:off x="9789821" y="6492875"/>
            <a:ext cx="2327969" cy="365125"/>
          </a:xfrm>
        </p:spPr>
        <p:txBody>
          <a:bodyPr/>
          <a:lstStyle/>
          <a:p>
            <a:pPr algn="l"/>
            <a:r>
              <a:rPr lang="es-ES" sz="1200" b="1" i="1" dirty="0">
                <a:solidFill>
                  <a:srgbClr val="002F6C"/>
                </a:solidFill>
                <a:latin typeface="Gill Sans MT" panose="020B0502020104020203" pitchFamily="34" charset="0"/>
                <a:ea typeface="Tahoma" pitchFamily="34" charset="0"/>
                <a:cs typeface="Tahoma" pitchFamily="34" charset="0"/>
              </a:rPr>
              <a:t>Sec.1.1              	      </a:t>
            </a:r>
            <a:r>
              <a:rPr lang="en-US" altLang="en-US" dirty="0">
                <a:solidFill>
                  <a:srgbClr val="002F6C"/>
                </a:solidFill>
                <a:latin typeface="Gill Sans MT" panose="020B0502020104020203" pitchFamily="34" charset="0"/>
              </a:rPr>
              <a:t> Pag.</a:t>
            </a:r>
            <a:fld id="{53527F9B-CE56-4C90-A571-D2AADAD5F7FB}" type="slidenum">
              <a:rPr lang="en-US" altLang="en-US" smtClean="0">
                <a:solidFill>
                  <a:srgbClr val="002F6C"/>
                </a:solidFill>
                <a:latin typeface="Gill Sans MT" panose="020B0502020104020203" pitchFamily="34" charset="0"/>
              </a:rPr>
              <a:pPr algn="l"/>
              <a:t>3</a:t>
            </a:fld>
            <a:endParaRPr lang="en-US" altLang="en-US" dirty="0">
              <a:solidFill>
                <a:srgbClr val="002F6C"/>
              </a:solidFill>
              <a:latin typeface="Gill Sans MT" panose="020B0502020104020203" pitchFamily="34" charset="0"/>
            </a:endParaRPr>
          </a:p>
        </p:txBody>
      </p:sp>
      <p:grpSp>
        <p:nvGrpSpPr>
          <p:cNvPr id="44" name="Grupo 43">
            <a:extLst>
              <a:ext uri="{FF2B5EF4-FFF2-40B4-BE49-F238E27FC236}">
                <a16:creationId xmlns:a16="http://schemas.microsoft.com/office/drawing/2014/main" id="{7E60D4A4-7FBC-EE12-E44D-E06B99B5CCFF}"/>
              </a:ext>
            </a:extLst>
          </p:cNvPr>
          <p:cNvGrpSpPr/>
          <p:nvPr/>
        </p:nvGrpSpPr>
        <p:grpSpPr>
          <a:xfrm>
            <a:off x="10526476" y="6315593"/>
            <a:ext cx="798653" cy="741362"/>
            <a:chOff x="10400912" y="6973350"/>
            <a:chExt cx="798653" cy="741362"/>
          </a:xfrm>
        </p:grpSpPr>
        <p:sp>
          <p:nvSpPr>
            <p:cNvPr id="45" name="Titel 1">
              <a:extLst>
                <a:ext uri="{FF2B5EF4-FFF2-40B4-BE49-F238E27FC236}">
                  <a16:creationId xmlns:a16="http://schemas.microsoft.com/office/drawing/2014/main" id="{7E3C86A2-CF38-DD42-3643-156A1457563D}"/>
                </a:ext>
              </a:extLst>
            </p:cNvPr>
            <p:cNvSpPr txBox="1">
              <a:spLocks/>
            </p:cNvSpPr>
            <p:nvPr/>
          </p:nvSpPr>
          <p:spPr>
            <a:xfrm>
              <a:off x="10400912" y="6973350"/>
              <a:ext cx="798653" cy="741362"/>
            </a:xfrm>
            <a:prstGeom prst="rect">
              <a:avLst/>
            </a:prstGeom>
          </p:spPr>
          <p:txBody>
            <a:bodyPr vert="horz" lIns="91440" tIns="45720" rIns="91440" bIns="45720" rtlCol="0" anchor="ctr">
              <a:noAutofit/>
            </a:bodyPr>
            <a:lstStyle>
              <a:lvl1pPr algn="l" defTabSz="756026" rtl="0" eaLnBrk="1" latinLnBrk="0" hangingPunct="1">
                <a:lnSpc>
                  <a:spcPct val="90000"/>
                </a:lnSpc>
                <a:spcBef>
                  <a:spcPct val="0"/>
                </a:spcBef>
                <a:buNone/>
                <a:defRPr sz="3638" kern="1200">
                  <a:solidFill>
                    <a:schemeClr val="tx1"/>
                  </a:solidFill>
                  <a:latin typeface="+mj-lt"/>
                  <a:ea typeface="+mj-ea"/>
                  <a:cs typeface="+mj-cs"/>
                </a:defRPr>
              </a:lvl1pPr>
            </a:lstStyle>
            <a:p>
              <a:pPr fontAlgn="auto">
                <a:spcAft>
                  <a:spcPts val="0"/>
                </a:spcAft>
                <a:buClrTx/>
                <a:buSzTx/>
                <a:buFontTx/>
              </a:pPr>
              <a:endParaRPr lang="es-ES" sz="1400" b="1" i="1" dirty="0">
                <a:solidFill>
                  <a:srgbClr val="002F6C"/>
                </a:solidFill>
                <a:latin typeface="Gill Sans MT" panose="020B0502020104020203" pitchFamily="34" charset="0"/>
                <a:ea typeface="Tahoma" pitchFamily="34" charset="0"/>
                <a:cs typeface="Tahoma" pitchFamily="34" charset="0"/>
              </a:endParaRPr>
            </a:p>
          </p:txBody>
        </p:sp>
        <p:sp>
          <p:nvSpPr>
            <p:cNvPr id="46" name="Elipse 45">
              <a:extLst>
                <a:ext uri="{FF2B5EF4-FFF2-40B4-BE49-F238E27FC236}">
                  <a16:creationId xmlns:a16="http://schemas.microsoft.com/office/drawing/2014/main" id="{E3FB939F-AB28-7983-4051-E144F9A60744}"/>
                </a:ext>
              </a:extLst>
            </p:cNvPr>
            <p:cNvSpPr/>
            <p:nvPr/>
          </p:nvSpPr>
          <p:spPr>
            <a:xfrm>
              <a:off x="10721874" y="7283615"/>
              <a:ext cx="104172" cy="1041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F6C"/>
                </a:solidFill>
              </a:endParaRPr>
            </a:p>
          </p:txBody>
        </p:sp>
      </p:grpSp>
      <p:sp>
        <p:nvSpPr>
          <p:cNvPr id="47" name="Elipse 46">
            <a:extLst>
              <a:ext uri="{FF2B5EF4-FFF2-40B4-BE49-F238E27FC236}">
                <a16:creationId xmlns:a16="http://schemas.microsoft.com/office/drawing/2014/main" id="{C5F32DB4-27AD-8B5B-5A7A-37E37491EEE4}"/>
              </a:ext>
            </a:extLst>
          </p:cNvPr>
          <p:cNvSpPr/>
          <p:nvPr/>
        </p:nvSpPr>
        <p:spPr>
          <a:xfrm>
            <a:off x="11058736" y="6626986"/>
            <a:ext cx="104172" cy="1041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sp>
        <p:nvSpPr>
          <p:cNvPr id="48" name="Elipse 47">
            <a:extLst>
              <a:ext uri="{FF2B5EF4-FFF2-40B4-BE49-F238E27FC236}">
                <a16:creationId xmlns:a16="http://schemas.microsoft.com/office/drawing/2014/main" id="{BE44FE0F-AC5D-D06B-FC66-D61320063C33}"/>
              </a:ext>
            </a:extLst>
          </p:cNvPr>
          <p:cNvSpPr/>
          <p:nvPr/>
        </p:nvSpPr>
        <p:spPr>
          <a:xfrm>
            <a:off x="11273043" y="6626986"/>
            <a:ext cx="104172" cy="1041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cxnSp>
        <p:nvCxnSpPr>
          <p:cNvPr id="50" name="Conector recto 49">
            <a:extLst>
              <a:ext uri="{FF2B5EF4-FFF2-40B4-BE49-F238E27FC236}">
                <a16:creationId xmlns:a16="http://schemas.microsoft.com/office/drawing/2014/main" id="{564115E9-FFFD-5834-A5F2-96F89A1C34D4}"/>
              </a:ext>
            </a:extLst>
          </p:cNvPr>
          <p:cNvCxnSpPr>
            <a:cxnSpLocks/>
          </p:cNvCxnSpPr>
          <p:nvPr/>
        </p:nvCxnSpPr>
        <p:spPr>
          <a:xfrm flipV="1">
            <a:off x="12165366" y="0"/>
            <a:ext cx="0" cy="6868836"/>
          </a:xfrm>
          <a:prstGeom prst="line">
            <a:avLst/>
          </a:prstGeom>
          <a:ln w="88900">
            <a:solidFill>
              <a:srgbClr val="002F6C"/>
            </a:solidFill>
          </a:ln>
        </p:spPr>
        <p:style>
          <a:lnRef idx="1">
            <a:schemeClr val="accent2"/>
          </a:lnRef>
          <a:fillRef idx="0">
            <a:schemeClr val="accent2"/>
          </a:fillRef>
          <a:effectRef idx="0">
            <a:schemeClr val="accent2"/>
          </a:effectRef>
          <a:fontRef idx="minor">
            <a:schemeClr val="tx1"/>
          </a:fontRef>
        </p:style>
      </p:cxnSp>
      <p:grpSp>
        <p:nvGrpSpPr>
          <p:cNvPr id="7" name="Grupo 6">
            <a:extLst>
              <a:ext uri="{FF2B5EF4-FFF2-40B4-BE49-F238E27FC236}">
                <a16:creationId xmlns:a16="http://schemas.microsoft.com/office/drawing/2014/main" id="{1C600480-A774-0FB8-3539-B8199EC3E40F}"/>
              </a:ext>
            </a:extLst>
          </p:cNvPr>
          <p:cNvGrpSpPr/>
          <p:nvPr/>
        </p:nvGrpSpPr>
        <p:grpSpPr>
          <a:xfrm>
            <a:off x="9978770" y="85000"/>
            <a:ext cx="2068686" cy="646225"/>
            <a:chOff x="9978770" y="85000"/>
            <a:chExt cx="2068686" cy="646225"/>
          </a:xfrm>
        </p:grpSpPr>
        <p:pic>
          <p:nvPicPr>
            <p:cNvPr id="10" name="Imagen 9">
              <a:extLst>
                <a:ext uri="{FF2B5EF4-FFF2-40B4-BE49-F238E27FC236}">
                  <a16:creationId xmlns:a16="http://schemas.microsoft.com/office/drawing/2014/main" id="{391283A3-0135-EE41-B1AD-E1380E6DFFA5}"/>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9978770" y="85000"/>
              <a:ext cx="1270138" cy="646225"/>
            </a:xfrm>
            <a:prstGeom prst="rect">
              <a:avLst/>
            </a:prstGeom>
          </p:spPr>
        </p:pic>
        <p:pic>
          <p:nvPicPr>
            <p:cNvPr id="11" name="Imagen 10">
              <a:extLst>
                <a:ext uri="{FF2B5EF4-FFF2-40B4-BE49-F238E27FC236}">
                  <a16:creationId xmlns:a16="http://schemas.microsoft.com/office/drawing/2014/main" id="{D5E43921-45ED-6897-242D-76F2C4E0B066}"/>
                </a:ext>
              </a:extLst>
            </p:cNvPr>
            <p:cNvPicPr>
              <a:picLocks noChangeAspect="1"/>
            </p:cNvPicPr>
            <p:nvPr/>
          </p:nvPicPr>
          <p:blipFill>
            <a:blip r:embed="rId11"/>
            <a:stretch>
              <a:fillRect/>
            </a:stretch>
          </p:blipFill>
          <p:spPr>
            <a:xfrm>
              <a:off x="11377215" y="120087"/>
              <a:ext cx="670241" cy="606130"/>
            </a:xfrm>
            <a:prstGeom prst="rect">
              <a:avLst/>
            </a:prstGeom>
          </p:spPr>
        </p:pic>
      </p:grpSp>
    </p:spTree>
    <p:extLst>
      <p:ext uri="{BB962C8B-B14F-4D97-AF65-F5344CB8AC3E}">
        <p14:creationId xmlns:p14="http://schemas.microsoft.com/office/powerpoint/2010/main" val="1213199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C020102-389C-221D-2168-3A5E227DC588}"/>
              </a:ext>
            </a:extLst>
          </p:cNvPr>
          <p:cNvSpPr/>
          <p:nvPr/>
        </p:nvSpPr>
        <p:spPr>
          <a:xfrm>
            <a:off x="0" y="6503712"/>
            <a:ext cx="12210222" cy="365124"/>
          </a:xfrm>
          <a:prstGeom prst="rect">
            <a:avLst/>
          </a:prstGeom>
          <a:solidFill>
            <a:srgbClr val="EA7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upo 18"/>
          <p:cNvGrpSpPr/>
          <p:nvPr/>
        </p:nvGrpSpPr>
        <p:grpSpPr>
          <a:xfrm>
            <a:off x="0" y="0"/>
            <a:ext cx="12217400" cy="6858001"/>
            <a:chOff x="0" y="0"/>
            <a:chExt cx="12217400" cy="6858001"/>
          </a:xfrm>
        </p:grpSpPr>
        <p:cxnSp>
          <p:nvCxnSpPr>
            <p:cNvPr id="6" name="Conector recto 5"/>
            <p:cNvCxnSpPr/>
            <p:nvPr/>
          </p:nvCxnSpPr>
          <p:spPr>
            <a:xfrm flipV="1">
              <a:off x="0" y="434500"/>
              <a:ext cx="12192000" cy="1"/>
            </a:xfrm>
            <a:prstGeom prst="line">
              <a:avLst/>
            </a:prstGeom>
            <a:ln w="889000">
              <a:solidFill>
                <a:srgbClr val="B1B1B1"/>
              </a:solidFill>
            </a:ln>
          </p:spPr>
          <p:style>
            <a:lnRef idx="1">
              <a:schemeClr val="accent2"/>
            </a:lnRef>
            <a:fillRef idx="0">
              <a:schemeClr val="accent2"/>
            </a:fillRef>
            <a:effectRef idx="0">
              <a:schemeClr val="accent2"/>
            </a:effectRef>
            <a:fontRef idx="minor">
              <a:schemeClr val="tx1"/>
            </a:fontRef>
          </p:style>
        </p:cxnSp>
        <p:cxnSp>
          <p:nvCxnSpPr>
            <p:cNvPr id="3" name="Conector recto 2"/>
            <p:cNvCxnSpPr/>
            <p:nvPr/>
          </p:nvCxnSpPr>
          <p:spPr>
            <a:xfrm>
              <a:off x="0" y="6819092"/>
              <a:ext cx="12217400" cy="0"/>
            </a:xfrm>
            <a:prstGeom prst="line">
              <a:avLst/>
            </a:prstGeom>
            <a:ln w="82550">
              <a:solidFill>
                <a:srgbClr val="EA7600"/>
              </a:solidFill>
            </a:ln>
          </p:spPr>
          <p:style>
            <a:lnRef idx="1">
              <a:schemeClr val="accent2"/>
            </a:lnRef>
            <a:fillRef idx="0">
              <a:schemeClr val="accent2"/>
            </a:fillRef>
            <a:effectRef idx="0">
              <a:schemeClr val="accent2"/>
            </a:effectRef>
            <a:fontRef idx="minor">
              <a:schemeClr val="tx1"/>
            </a:fontRef>
          </p:style>
        </p:cxnSp>
        <p:cxnSp>
          <p:nvCxnSpPr>
            <p:cNvPr id="7" name="Conector recto 6"/>
            <p:cNvCxnSpPr/>
            <p:nvPr/>
          </p:nvCxnSpPr>
          <p:spPr>
            <a:xfrm flipV="1">
              <a:off x="12172544" y="0"/>
              <a:ext cx="0" cy="6858001"/>
            </a:xfrm>
            <a:prstGeom prst="line">
              <a:avLst/>
            </a:prstGeom>
            <a:ln w="88900">
              <a:solidFill>
                <a:srgbClr val="002F6C"/>
              </a:solidFill>
            </a:ln>
          </p:spPr>
          <p:style>
            <a:lnRef idx="1">
              <a:schemeClr val="accent2"/>
            </a:lnRef>
            <a:fillRef idx="0">
              <a:schemeClr val="accent2"/>
            </a:fillRef>
            <a:effectRef idx="0">
              <a:schemeClr val="accent2"/>
            </a:effectRef>
            <a:fontRef idx="minor">
              <a:schemeClr val="tx1"/>
            </a:fontRef>
          </p:style>
        </p:cxnSp>
      </p:grpSp>
      <p:sp>
        <p:nvSpPr>
          <p:cNvPr id="13" name="Rectángulo 12">
            <a:extLst>
              <a:ext uri="{FF2B5EF4-FFF2-40B4-BE49-F238E27FC236}">
                <a16:creationId xmlns:a16="http://schemas.microsoft.com/office/drawing/2014/main" id="{05C9BE95-4D30-4E17-98B9-B376C2E13FBC}"/>
              </a:ext>
            </a:extLst>
          </p:cNvPr>
          <p:cNvSpPr/>
          <p:nvPr/>
        </p:nvSpPr>
        <p:spPr>
          <a:xfrm>
            <a:off x="2202939" y="269560"/>
            <a:ext cx="6096000" cy="461665"/>
          </a:xfrm>
          <a:prstGeom prst="rect">
            <a:avLst/>
          </a:prstGeom>
        </p:spPr>
        <p:txBody>
          <a:bodyPr>
            <a:spAutoFit/>
          </a:bodyPr>
          <a:lstStyle/>
          <a:p>
            <a:r>
              <a:rPr lang="en-US" sz="2400" i="1" dirty="0">
                <a:solidFill>
                  <a:srgbClr val="002F6C"/>
                </a:solidFill>
                <a:latin typeface="Gill Sans MT" panose="020B0502020104020203" pitchFamily="34" charset="0"/>
              </a:rPr>
              <a:t>Chilean</a:t>
            </a:r>
            <a:r>
              <a:rPr lang="es-ES" sz="2400" i="1" dirty="0">
                <a:solidFill>
                  <a:srgbClr val="002F6C"/>
                </a:solidFill>
                <a:latin typeface="Gill Sans MT" panose="020B0502020104020203" pitchFamily="34" charset="0"/>
              </a:rPr>
              <a:t> Mining. The </a:t>
            </a:r>
            <a:r>
              <a:rPr lang="es-ES" sz="2400" i="1" dirty="0" err="1">
                <a:solidFill>
                  <a:srgbClr val="002F6C"/>
                </a:solidFill>
                <a:latin typeface="Gill Sans MT" panose="020B0502020104020203" pitchFamily="34" charset="0"/>
              </a:rPr>
              <a:t>context</a:t>
            </a:r>
            <a:endParaRPr lang="es-ES" sz="2400" i="1" dirty="0">
              <a:solidFill>
                <a:srgbClr val="002F6C"/>
              </a:solidFill>
              <a:latin typeface="Gill Sans MT" panose="020B0502020104020203" pitchFamily="34" charset="0"/>
            </a:endParaRPr>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70" y="55695"/>
            <a:ext cx="1515224" cy="757612"/>
          </a:xfrm>
          <a:prstGeom prst="rect">
            <a:avLst/>
          </a:prstGeom>
        </p:spPr>
      </p:pic>
      <p:sp>
        <p:nvSpPr>
          <p:cNvPr id="34" name="Rectángulo 33">
            <a:extLst>
              <a:ext uri="{FF2B5EF4-FFF2-40B4-BE49-F238E27FC236}">
                <a16:creationId xmlns:a16="http://schemas.microsoft.com/office/drawing/2014/main" id="{1596540C-AD20-CFFD-49B6-713C20DE3E29}"/>
              </a:ext>
            </a:extLst>
          </p:cNvPr>
          <p:cNvSpPr/>
          <p:nvPr/>
        </p:nvSpPr>
        <p:spPr>
          <a:xfrm>
            <a:off x="74118" y="1072931"/>
            <a:ext cx="6220285" cy="1477328"/>
          </a:xfrm>
          <a:prstGeom prst="rect">
            <a:avLst/>
          </a:prstGeom>
        </p:spPr>
        <p:txBody>
          <a:bodyPr wrap="square">
            <a:spAutoFit/>
          </a:bodyPr>
          <a:lstStyle/>
          <a:p>
            <a:pPr algn="just"/>
            <a:r>
              <a:rPr lang="en-US" dirty="0">
                <a:latin typeface="Gill Sans MT" panose="020B0502020104020203" pitchFamily="34" charset="0"/>
                <a:cs typeface="Arial" panose="020B0604020202020204" pitchFamily="34" charset="0"/>
              </a:rPr>
              <a:t>The Mining Code (Código de </a:t>
            </a:r>
            <a:r>
              <a:rPr lang="en-US" dirty="0" err="1">
                <a:latin typeface="Gill Sans MT" panose="020B0502020104020203" pitchFamily="34" charset="0"/>
                <a:cs typeface="Arial" panose="020B0604020202020204" pitchFamily="34" charset="0"/>
              </a:rPr>
              <a:t>Minería</a:t>
            </a:r>
            <a:r>
              <a:rPr lang="en-US" dirty="0">
                <a:latin typeface="Gill Sans MT" panose="020B0502020104020203" pitchFamily="34" charset="0"/>
                <a:cs typeface="Arial" panose="020B0604020202020204" pitchFamily="34" charset="0"/>
              </a:rPr>
              <a:t>) of 1874, 1888, 1930 and 1932 worked in arbitrary coordinates, with magnetic or astronomical orientations, which resulted in uncertainty as to the location of the concessions, even originating overlaps that were very difficult to detect in time. </a:t>
            </a:r>
            <a:r>
              <a:rPr lang="es-MX" dirty="0">
                <a:solidFill>
                  <a:schemeClr val="bg1"/>
                </a:solidFill>
                <a:latin typeface="Gill Sans MT" panose="020B0502020104020203" pitchFamily="34" charset="0"/>
                <a:cs typeface="Arial" panose="020B0604020202020204" pitchFamily="34" charset="0"/>
              </a:rPr>
              <a:t>la ubicación de la concesión.</a:t>
            </a:r>
            <a:endParaRPr lang="es-CL" dirty="0">
              <a:solidFill>
                <a:schemeClr val="bg1"/>
              </a:solidFill>
              <a:latin typeface="Gill Sans MT" panose="020B0502020104020203" pitchFamily="34" charset="0"/>
              <a:cs typeface="Arial" panose="020B0604020202020204" pitchFamily="34" charset="0"/>
            </a:endParaRPr>
          </a:p>
        </p:txBody>
      </p:sp>
      <p:sp>
        <p:nvSpPr>
          <p:cNvPr id="36" name="Rectángulo 35">
            <a:extLst>
              <a:ext uri="{FF2B5EF4-FFF2-40B4-BE49-F238E27FC236}">
                <a16:creationId xmlns:a16="http://schemas.microsoft.com/office/drawing/2014/main" id="{7F5DC346-67B0-9021-911B-EB57109E3BDD}"/>
              </a:ext>
            </a:extLst>
          </p:cNvPr>
          <p:cNvSpPr/>
          <p:nvPr/>
        </p:nvSpPr>
        <p:spPr>
          <a:xfrm>
            <a:off x="-7179" y="4789804"/>
            <a:ext cx="10835567" cy="1754326"/>
          </a:xfrm>
          <a:prstGeom prst="rect">
            <a:avLst/>
          </a:prstGeom>
          <a:ln>
            <a:noFill/>
          </a:ln>
        </p:spPr>
        <p:txBody>
          <a:bodyPr wrap="square">
            <a:spAutoFit/>
          </a:bodyPr>
          <a:lstStyle/>
          <a:p>
            <a:pPr algn="just"/>
            <a:r>
              <a:rPr lang="en-US" dirty="0">
                <a:latin typeface="Gill Sans MT" panose="020B0502020104020203" pitchFamily="34" charset="0"/>
                <a:cs typeface="Arial" panose="020B0604020202020204" pitchFamily="34" charset="0"/>
              </a:rPr>
              <a:t>Including the </a:t>
            </a:r>
            <a:r>
              <a:rPr lang="en-US" b="1" dirty="0">
                <a:latin typeface="Gill Sans MT" panose="020B0502020104020203" pitchFamily="34" charset="0"/>
                <a:cs typeface="Arial" panose="020B0604020202020204" pitchFamily="34" charset="0"/>
              </a:rPr>
              <a:t>UTM Coordinates in the MC of 1983 </a:t>
            </a:r>
            <a:r>
              <a:rPr lang="en-US" dirty="0">
                <a:latin typeface="Gill Sans MT" panose="020B0502020104020203" pitchFamily="34" charset="0"/>
                <a:cs typeface="Arial" panose="020B0604020202020204" pitchFamily="34" charset="0"/>
              </a:rPr>
              <a:t>partly solved the problem. Still, to give a definitive solution, the concessions constituted under the previous legislation needed to be also determined in these UTM Coordinates.
As a result of the above, the National </a:t>
            </a:r>
            <a:r>
              <a:rPr lang="en-US" dirty="0" err="1">
                <a:latin typeface="Gill Sans MT" panose="020B0502020104020203" pitchFamily="34" charset="0"/>
                <a:cs typeface="Arial" panose="020B0604020202020204" pitchFamily="34" charset="0"/>
              </a:rPr>
              <a:t>Cadastre</a:t>
            </a:r>
            <a:r>
              <a:rPr lang="en-US" dirty="0">
                <a:latin typeface="Gill Sans MT" panose="020B0502020104020203" pitchFamily="34" charset="0"/>
                <a:cs typeface="Arial" panose="020B0604020202020204" pitchFamily="34" charset="0"/>
              </a:rPr>
              <a:t> of Mining Concessions was born in the reference system </a:t>
            </a:r>
            <a:r>
              <a:rPr lang="en-US"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cs typeface="Arial" panose="020B0604020202020204" pitchFamily="34" charset="0"/>
              </a:rPr>
              <a:t>PSAD56 Provisional South American Datum 1956 (north to -43º30) </a:t>
            </a:r>
            <a:r>
              <a:rPr lang="en-US" dirty="0">
                <a:latin typeface="Gill Sans MT" panose="020B0502020104020203" pitchFamily="34" charset="0"/>
                <a:cs typeface="Arial" panose="020B0604020202020204" pitchFamily="34" charset="0"/>
              </a:rPr>
              <a:t>or </a:t>
            </a:r>
            <a:r>
              <a:rPr lang="en-US" dirty="0" smtClean="0">
                <a:ln w="0"/>
                <a:solidFill>
                  <a:srgbClr val="FF0000"/>
                </a:solidFill>
                <a:effectLst>
                  <a:outerShdw blurRad="38100" dist="25400" dir="5400000" algn="ctr" rotWithShape="0">
                    <a:srgbClr val="6E747A">
                      <a:alpha val="43000"/>
                    </a:srgbClr>
                  </a:outerShdw>
                </a:effectLst>
                <a:latin typeface="Gill Sans MT" panose="020B0502020104020203" pitchFamily="34" charset="0"/>
                <a:cs typeface="Arial" panose="020B0604020202020204" pitchFamily="34" charset="0"/>
              </a:rPr>
              <a:t>SAD69 </a:t>
            </a:r>
            <a:r>
              <a:rPr lang="en-US" dirty="0">
                <a:ln w="0"/>
                <a:solidFill>
                  <a:srgbClr val="FF0000"/>
                </a:solidFill>
                <a:effectLst>
                  <a:outerShdw blurRad="38100" dist="25400" dir="5400000" algn="ctr" rotWithShape="0">
                    <a:srgbClr val="6E747A">
                      <a:alpha val="43000"/>
                    </a:srgbClr>
                  </a:outerShdw>
                </a:effectLst>
                <a:latin typeface="Gill Sans MT" panose="020B0502020104020203" pitchFamily="34" charset="0"/>
                <a:cs typeface="Arial" panose="020B0604020202020204" pitchFamily="34" charset="0"/>
              </a:rPr>
              <a:t>South American Datum 1969 (-43º30 to south)  </a:t>
            </a:r>
            <a:r>
              <a:rPr lang="en-US" dirty="0">
                <a:latin typeface="Gill Sans MT" panose="020B0502020104020203" pitchFamily="34" charset="0"/>
                <a:cs typeface="Arial" panose="020B0604020202020204" pitchFamily="34" charset="0"/>
              </a:rPr>
              <a:t>according to the location of the concession.</a:t>
            </a:r>
            <a:endParaRPr lang="es-CL" dirty="0">
              <a:solidFill>
                <a:schemeClr val="bg1"/>
              </a:solidFill>
              <a:latin typeface="Gill Sans MT" panose="020B0502020104020203" pitchFamily="34" charset="0"/>
              <a:cs typeface="Arial" panose="020B0604020202020204" pitchFamily="34" charset="0"/>
            </a:endParaRPr>
          </a:p>
        </p:txBody>
      </p:sp>
      <p:pic>
        <p:nvPicPr>
          <p:cNvPr id="39" name="Picture 2">
            <a:extLst>
              <a:ext uri="{FF2B5EF4-FFF2-40B4-BE49-F238E27FC236}">
                <a16:creationId xmlns:a16="http://schemas.microsoft.com/office/drawing/2014/main" id="{84333D11-22EC-1DFC-ED1D-9B8F42E5F9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087" y="2842234"/>
            <a:ext cx="2338514" cy="1725506"/>
          </a:xfrm>
          <a:prstGeom prst="rect">
            <a:avLst/>
          </a:prstGeom>
          <a:noFill/>
          <a:ln w="3175">
            <a:solidFill>
              <a:schemeClr val="tx2">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40" name="Picture 3">
            <a:extLst>
              <a:ext uri="{FF2B5EF4-FFF2-40B4-BE49-F238E27FC236}">
                <a16:creationId xmlns:a16="http://schemas.microsoft.com/office/drawing/2014/main" id="{A94E05A4-8536-91C6-096E-64536ADC4D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6586" y="2847772"/>
            <a:ext cx="2016224" cy="1717266"/>
          </a:xfrm>
          <a:prstGeom prst="rect">
            <a:avLst/>
          </a:prstGeom>
          <a:noFill/>
          <a:ln w="3175">
            <a:solidFill>
              <a:schemeClr val="tx2">
                <a:lumMod val="75000"/>
              </a:schemeClr>
            </a:solidFill>
            <a:miter lim="800000"/>
            <a:headEnd/>
            <a:tailEnd/>
          </a:ln>
          <a:extLst>
            <a:ext uri="{909E8E84-426E-40DD-AFC4-6F175D3DCCD1}">
              <a14:hiddenFill xmlns:a14="http://schemas.microsoft.com/office/drawing/2010/main">
                <a:solidFill>
                  <a:schemeClr val="accent1"/>
                </a:solidFill>
              </a14:hiddenFill>
            </a:ext>
          </a:extLst>
        </p:spPr>
      </p:pic>
      <p:grpSp>
        <p:nvGrpSpPr>
          <p:cNvPr id="4" name="Grupo 3">
            <a:extLst>
              <a:ext uri="{FF2B5EF4-FFF2-40B4-BE49-F238E27FC236}">
                <a16:creationId xmlns:a16="http://schemas.microsoft.com/office/drawing/2014/main" id="{11C28DBB-764E-EC95-BC77-90FC0719B3CF}"/>
              </a:ext>
            </a:extLst>
          </p:cNvPr>
          <p:cNvGrpSpPr/>
          <p:nvPr/>
        </p:nvGrpSpPr>
        <p:grpSpPr>
          <a:xfrm>
            <a:off x="6540154" y="989597"/>
            <a:ext cx="5519876" cy="1608968"/>
            <a:chOff x="6486872" y="1110029"/>
            <a:chExt cx="5519876" cy="1608968"/>
          </a:xfrm>
        </p:grpSpPr>
        <p:sp>
          <p:nvSpPr>
            <p:cNvPr id="42" name="1 Rectángulo">
              <a:extLst>
                <a:ext uri="{FF2B5EF4-FFF2-40B4-BE49-F238E27FC236}">
                  <a16:creationId xmlns:a16="http://schemas.microsoft.com/office/drawing/2014/main" id="{4773D630-D8F5-23A7-1998-2C35E92A11F5}"/>
                </a:ext>
              </a:extLst>
            </p:cNvPr>
            <p:cNvSpPr/>
            <p:nvPr/>
          </p:nvSpPr>
          <p:spPr>
            <a:xfrm>
              <a:off x="6486872" y="1110030"/>
              <a:ext cx="885249" cy="1608967"/>
            </a:xfrm>
            <a:prstGeom prst="rect">
              <a:avLst/>
            </a:prstGeom>
            <a:ln w="38100">
              <a:solidFill>
                <a:schemeClr val="tx1"/>
              </a:solidFill>
            </a:ln>
          </p:spPr>
          <p:style>
            <a:lnRef idx="1">
              <a:schemeClr val="accent1"/>
            </a:lnRef>
            <a:fillRef idx="1001">
              <a:schemeClr val="lt2"/>
            </a:fillRef>
            <a:effectRef idx="2">
              <a:schemeClr val="accent1"/>
            </a:effectRef>
            <a:fontRef idx="minor">
              <a:schemeClr val="lt1"/>
            </a:fontRef>
          </p:style>
          <p:txBody>
            <a:bodyPr rtlCol="0" anchor="ctr"/>
            <a:lstStyle/>
            <a:p>
              <a:pPr algn="ctr"/>
              <a:r>
                <a:rPr lang="es-MX" sz="1400" b="1" dirty="0" err="1">
                  <a:solidFill>
                    <a:schemeClr val="tx1"/>
                  </a:solidFill>
                  <a:latin typeface="Gill Sans MT" panose="020B0502020104020203" pitchFamily="34" charset="0"/>
                  <a:cs typeface="Arial" panose="020B0604020202020204" pitchFamily="34" charset="0"/>
                </a:rPr>
                <a:t>Mining</a:t>
              </a:r>
              <a:r>
                <a:rPr lang="es-MX" sz="1400" b="1" dirty="0">
                  <a:solidFill>
                    <a:schemeClr val="tx1"/>
                  </a:solidFill>
                  <a:latin typeface="Gill Sans MT" panose="020B0502020104020203" pitchFamily="34" charset="0"/>
                  <a:cs typeface="Arial" panose="020B0604020202020204" pitchFamily="34" charset="0"/>
                </a:rPr>
                <a:t> </a:t>
              </a:r>
              <a:r>
                <a:rPr lang="es-MX" sz="1400" b="1" dirty="0" err="1">
                  <a:solidFill>
                    <a:schemeClr val="tx1"/>
                  </a:solidFill>
                  <a:latin typeface="Gill Sans MT" panose="020B0502020104020203" pitchFamily="34" charset="0"/>
                  <a:cs typeface="Arial" panose="020B0604020202020204" pitchFamily="34" charset="0"/>
                </a:rPr>
                <a:t>Code</a:t>
              </a:r>
              <a:r>
                <a:rPr lang="es-MX" sz="1400" b="1" dirty="0">
                  <a:solidFill>
                    <a:schemeClr val="tx1"/>
                  </a:solidFill>
                  <a:latin typeface="Gill Sans MT" panose="020B0502020104020203" pitchFamily="34" charset="0"/>
                  <a:cs typeface="Arial" panose="020B0604020202020204" pitchFamily="34" charset="0"/>
                </a:rPr>
                <a:t> 1874</a:t>
              </a:r>
              <a:endParaRPr lang="es-CL" sz="1400" b="1" dirty="0">
                <a:solidFill>
                  <a:schemeClr val="tx1"/>
                </a:solidFill>
                <a:latin typeface="Gill Sans MT" panose="020B0502020104020203" pitchFamily="34" charset="0"/>
                <a:cs typeface="Arial" panose="020B0604020202020204" pitchFamily="34" charset="0"/>
              </a:endParaRPr>
            </a:p>
          </p:txBody>
        </p:sp>
        <p:sp>
          <p:nvSpPr>
            <p:cNvPr id="44" name="1 Rectángulo">
              <a:extLst>
                <a:ext uri="{FF2B5EF4-FFF2-40B4-BE49-F238E27FC236}">
                  <a16:creationId xmlns:a16="http://schemas.microsoft.com/office/drawing/2014/main" id="{462CE6F0-9E44-ECC4-447B-30FE35F7E974}"/>
                </a:ext>
              </a:extLst>
            </p:cNvPr>
            <p:cNvSpPr/>
            <p:nvPr/>
          </p:nvSpPr>
          <p:spPr>
            <a:xfrm>
              <a:off x="9802070" y="1110030"/>
              <a:ext cx="885249" cy="1608967"/>
            </a:xfrm>
            <a:prstGeom prst="rect">
              <a:avLst/>
            </a:prstGeom>
            <a:ln w="38100">
              <a:solidFill>
                <a:schemeClr val="tx1"/>
              </a:solidFill>
            </a:ln>
          </p:spPr>
          <p:style>
            <a:lnRef idx="1">
              <a:schemeClr val="accent1"/>
            </a:lnRef>
            <a:fillRef idx="1001">
              <a:schemeClr val="lt2"/>
            </a:fillRef>
            <a:effectRef idx="2">
              <a:schemeClr val="accent1"/>
            </a:effectRef>
            <a:fontRef idx="minor">
              <a:schemeClr val="lt1"/>
            </a:fontRef>
          </p:style>
          <p:txBody>
            <a:bodyPr rtlCol="0" anchor="ctr"/>
            <a:lstStyle/>
            <a:p>
              <a:pPr algn="ctr"/>
              <a:r>
                <a:rPr lang="es-MX" sz="1400" b="1" dirty="0" err="1">
                  <a:solidFill>
                    <a:schemeClr val="tx1"/>
                  </a:solidFill>
                  <a:latin typeface="Gill Sans MT" panose="020B0502020104020203" pitchFamily="34" charset="0"/>
                  <a:cs typeface="Arial" panose="020B0604020202020204" pitchFamily="34" charset="0"/>
                </a:rPr>
                <a:t>Mining</a:t>
              </a:r>
              <a:r>
                <a:rPr lang="es-MX" sz="1400" b="1" dirty="0">
                  <a:solidFill>
                    <a:schemeClr val="tx1"/>
                  </a:solidFill>
                  <a:latin typeface="Gill Sans MT" panose="020B0502020104020203" pitchFamily="34" charset="0"/>
                  <a:cs typeface="Arial" panose="020B0604020202020204" pitchFamily="34" charset="0"/>
                </a:rPr>
                <a:t> </a:t>
              </a:r>
              <a:r>
                <a:rPr lang="es-MX" sz="1400" b="1" dirty="0" err="1">
                  <a:solidFill>
                    <a:schemeClr val="tx1"/>
                  </a:solidFill>
                  <a:latin typeface="Gill Sans MT" panose="020B0502020104020203" pitchFamily="34" charset="0"/>
                  <a:cs typeface="Arial" panose="020B0604020202020204" pitchFamily="34" charset="0"/>
                </a:rPr>
                <a:t>Code</a:t>
              </a:r>
              <a:r>
                <a:rPr lang="es-MX" sz="1400" b="1" dirty="0">
                  <a:solidFill>
                    <a:schemeClr val="tx1"/>
                  </a:solidFill>
                  <a:latin typeface="Gill Sans MT" panose="020B0502020104020203" pitchFamily="34" charset="0"/>
                  <a:cs typeface="Arial" panose="020B0604020202020204" pitchFamily="34" charset="0"/>
                </a:rPr>
                <a:t> 1932</a:t>
              </a:r>
              <a:endParaRPr lang="es-CL" sz="1400" b="1" dirty="0">
                <a:solidFill>
                  <a:schemeClr val="tx1"/>
                </a:solidFill>
                <a:latin typeface="Gill Sans MT" panose="020B0502020104020203" pitchFamily="34" charset="0"/>
                <a:cs typeface="Arial" panose="020B0604020202020204" pitchFamily="34" charset="0"/>
              </a:endParaRPr>
            </a:p>
          </p:txBody>
        </p:sp>
        <p:sp>
          <p:nvSpPr>
            <p:cNvPr id="45" name="1 Rectángulo">
              <a:extLst>
                <a:ext uri="{FF2B5EF4-FFF2-40B4-BE49-F238E27FC236}">
                  <a16:creationId xmlns:a16="http://schemas.microsoft.com/office/drawing/2014/main" id="{170978EE-E10C-63B2-CA45-F4CAEE3C139F}"/>
                </a:ext>
              </a:extLst>
            </p:cNvPr>
            <p:cNvSpPr/>
            <p:nvPr/>
          </p:nvSpPr>
          <p:spPr>
            <a:xfrm>
              <a:off x="7591938" y="1110030"/>
              <a:ext cx="885249" cy="1608967"/>
            </a:xfrm>
            <a:prstGeom prst="rect">
              <a:avLst/>
            </a:prstGeom>
            <a:ln w="38100">
              <a:solidFill>
                <a:schemeClr val="tx1"/>
              </a:solidFill>
            </a:ln>
          </p:spPr>
          <p:style>
            <a:lnRef idx="1">
              <a:schemeClr val="accent1"/>
            </a:lnRef>
            <a:fillRef idx="1001">
              <a:schemeClr val="lt2"/>
            </a:fillRef>
            <a:effectRef idx="2">
              <a:schemeClr val="accent1"/>
            </a:effectRef>
            <a:fontRef idx="minor">
              <a:schemeClr val="lt1"/>
            </a:fontRef>
          </p:style>
          <p:txBody>
            <a:bodyPr rtlCol="0" anchor="ctr"/>
            <a:lstStyle/>
            <a:p>
              <a:pPr algn="ctr"/>
              <a:r>
                <a:rPr lang="es-MX" sz="1400" b="1" dirty="0" err="1">
                  <a:solidFill>
                    <a:schemeClr val="tx1"/>
                  </a:solidFill>
                  <a:latin typeface="Gill Sans MT" panose="020B0502020104020203" pitchFamily="34" charset="0"/>
                  <a:cs typeface="Arial" panose="020B0604020202020204" pitchFamily="34" charset="0"/>
                </a:rPr>
                <a:t>Mining</a:t>
              </a:r>
              <a:r>
                <a:rPr lang="es-MX" sz="1400" b="1" dirty="0">
                  <a:solidFill>
                    <a:schemeClr val="tx1"/>
                  </a:solidFill>
                  <a:latin typeface="Gill Sans MT" panose="020B0502020104020203" pitchFamily="34" charset="0"/>
                  <a:cs typeface="Arial" panose="020B0604020202020204" pitchFamily="34" charset="0"/>
                </a:rPr>
                <a:t> </a:t>
              </a:r>
              <a:r>
                <a:rPr lang="es-MX" sz="1400" b="1" dirty="0" err="1">
                  <a:solidFill>
                    <a:schemeClr val="tx1"/>
                  </a:solidFill>
                  <a:latin typeface="Gill Sans MT" panose="020B0502020104020203" pitchFamily="34" charset="0"/>
                  <a:cs typeface="Arial" panose="020B0604020202020204" pitchFamily="34" charset="0"/>
                </a:rPr>
                <a:t>Code</a:t>
              </a:r>
              <a:r>
                <a:rPr lang="es-MX" sz="1400" b="1" dirty="0">
                  <a:solidFill>
                    <a:schemeClr val="tx1"/>
                  </a:solidFill>
                  <a:latin typeface="Gill Sans MT" panose="020B0502020104020203" pitchFamily="34" charset="0"/>
                  <a:cs typeface="Arial" panose="020B0604020202020204" pitchFamily="34" charset="0"/>
                </a:rPr>
                <a:t> 1888</a:t>
              </a:r>
              <a:endParaRPr lang="es-CL" sz="1400" b="1" dirty="0">
                <a:solidFill>
                  <a:schemeClr val="tx1"/>
                </a:solidFill>
                <a:latin typeface="Gill Sans MT" panose="020B0502020104020203" pitchFamily="34" charset="0"/>
                <a:cs typeface="Arial" panose="020B0604020202020204" pitchFamily="34" charset="0"/>
              </a:endParaRPr>
            </a:p>
          </p:txBody>
        </p:sp>
        <p:sp>
          <p:nvSpPr>
            <p:cNvPr id="46" name="1 Rectángulo">
              <a:extLst>
                <a:ext uri="{FF2B5EF4-FFF2-40B4-BE49-F238E27FC236}">
                  <a16:creationId xmlns:a16="http://schemas.microsoft.com/office/drawing/2014/main" id="{796478BF-BB36-17E0-6B52-5E36D1E4B9DD}"/>
                </a:ext>
              </a:extLst>
            </p:cNvPr>
            <p:cNvSpPr/>
            <p:nvPr/>
          </p:nvSpPr>
          <p:spPr>
            <a:xfrm>
              <a:off x="8697004" y="1110030"/>
              <a:ext cx="885249" cy="1608967"/>
            </a:xfrm>
            <a:prstGeom prst="rect">
              <a:avLst/>
            </a:prstGeom>
            <a:ln w="38100">
              <a:solidFill>
                <a:schemeClr val="tx1"/>
              </a:solidFill>
            </a:ln>
          </p:spPr>
          <p:style>
            <a:lnRef idx="1">
              <a:schemeClr val="accent1"/>
            </a:lnRef>
            <a:fillRef idx="1001">
              <a:schemeClr val="lt2"/>
            </a:fillRef>
            <a:effectRef idx="2">
              <a:schemeClr val="accent1"/>
            </a:effectRef>
            <a:fontRef idx="minor">
              <a:schemeClr val="lt1"/>
            </a:fontRef>
          </p:style>
          <p:txBody>
            <a:bodyPr rtlCol="0" anchor="ctr"/>
            <a:lstStyle/>
            <a:p>
              <a:pPr algn="ctr"/>
              <a:r>
                <a:rPr lang="es-MX" sz="1400" b="1" dirty="0" err="1">
                  <a:solidFill>
                    <a:schemeClr val="tx1"/>
                  </a:solidFill>
                  <a:latin typeface="Gill Sans MT" panose="020B0502020104020203" pitchFamily="34" charset="0"/>
                  <a:cs typeface="Arial" panose="020B0604020202020204" pitchFamily="34" charset="0"/>
                </a:rPr>
                <a:t>Mining</a:t>
              </a:r>
              <a:r>
                <a:rPr lang="es-MX" sz="1400" b="1" dirty="0">
                  <a:solidFill>
                    <a:schemeClr val="tx1"/>
                  </a:solidFill>
                  <a:latin typeface="Gill Sans MT" panose="020B0502020104020203" pitchFamily="34" charset="0"/>
                  <a:cs typeface="Arial" panose="020B0604020202020204" pitchFamily="34" charset="0"/>
                </a:rPr>
                <a:t> </a:t>
              </a:r>
              <a:r>
                <a:rPr lang="es-MX" sz="1400" b="1" dirty="0" err="1">
                  <a:solidFill>
                    <a:schemeClr val="tx1"/>
                  </a:solidFill>
                  <a:latin typeface="Gill Sans MT" panose="020B0502020104020203" pitchFamily="34" charset="0"/>
                  <a:cs typeface="Arial" panose="020B0604020202020204" pitchFamily="34" charset="0"/>
                </a:rPr>
                <a:t>Code</a:t>
              </a:r>
              <a:r>
                <a:rPr lang="es-MX" sz="1400" b="1" dirty="0">
                  <a:solidFill>
                    <a:schemeClr val="tx1"/>
                  </a:solidFill>
                  <a:latin typeface="Gill Sans MT" panose="020B0502020104020203" pitchFamily="34" charset="0"/>
                  <a:cs typeface="Arial" panose="020B0604020202020204" pitchFamily="34" charset="0"/>
                </a:rPr>
                <a:t> 1930</a:t>
              </a:r>
              <a:endParaRPr lang="es-CL" sz="1400" b="1" dirty="0">
                <a:solidFill>
                  <a:schemeClr val="tx1"/>
                </a:solidFill>
                <a:latin typeface="Gill Sans MT" panose="020B0502020104020203" pitchFamily="34" charset="0"/>
                <a:cs typeface="Arial" panose="020B0604020202020204" pitchFamily="34" charset="0"/>
              </a:endParaRPr>
            </a:p>
          </p:txBody>
        </p:sp>
        <p:pic>
          <p:nvPicPr>
            <p:cNvPr id="49" name="Picture 2" descr="http://www.librotecnia.cl/sitioweb/productos/catalogo/cmineria.jpg">
              <a:extLst>
                <a:ext uri="{FF2B5EF4-FFF2-40B4-BE49-F238E27FC236}">
                  <a16:creationId xmlns:a16="http://schemas.microsoft.com/office/drawing/2014/main" id="{7AFA5E4E-59DF-10C7-636A-1940F53B54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0659" y="1110029"/>
              <a:ext cx="1046089" cy="1608967"/>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grpSp>
      <p:pic>
        <p:nvPicPr>
          <p:cNvPr id="50" name="Imagen 49">
            <a:extLst>
              <a:ext uri="{FF2B5EF4-FFF2-40B4-BE49-F238E27FC236}">
                <a16:creationId xmlns:a16="http://schemas.microsoft.com/office/drawing/2014/main" id="{2587117D-1431-55EF-D2A1-D8734CA3FB0B}"/>
              </a:ext>
            </a:extLst>
          </p:cNvPr>
          <p:cNvPicPr>
            <a:picLocks noChangeAspect="1"/>
          </p:cNvPicPr>
          <p:nvPr/>
        </p:nvPicPr>
        <p:blipFill>
          <a:blip r:embed="rId7"/>
          <a:stretch>
            <a:fillRect/>
          </a:stretch>
        </p:blipFill>
        <p:spPr>
          <a:xfrm>
            <a:off x="8582079" y="2944229"/>
            <a:ext cx="1394595" cy="1717266"/>
          </a:xfrm>
          <a:prstGeom prst="rect">
            <a:avLst/>
          </a:prstGeom>
        </p:spPr>
      </p:pic>
      <p:pic>
        <p:nvPicPr>
          <p:cNvPr id="23" name="Imagen 22">
            <a:extLst>
              <a:ext uri="{FF2B5EF4-FFF2-40B4-BE49-F238E27FC236}">
                <a16:creationId xmlns:a16="http://schemas.microsoft.com/office/drawing/2014/main" id="{5AE714DD-967C-9F70-2B60-46BB36C51C0C}"/>
              </a:ext>
            </a:extLst>
          </p:cNvPr>
          <p:cNvPicPr>
            <a:picLocks noChangeAspect="1"/>
          </p:cNvPicPr>
          <p:nvPr/>
        </p:nvPicPr>
        <p:blipFill>
          <a:blip r:embed="rId8"/>
          <a:stretch>
            <a:fillRect/>
          </a:stretch>
        </p:blipFill>
        <p:spPr>
          <a:xfrm>
            <a:off x="10835567" y="2720710"/>
            <a:ext cx="1211468" cy="3793410"/>
          </a:xfrm>
          <a:prstGeom prst="rect">
            <a:avLst/>
          </a:prstGeom>
        </p:spPr>
      </p:pic>
      <p:grpSp>
        <p:nvGrpSpPr>
          <p:cNvPr id="9" name="Grupo 8">
            <a:extLst>
              <a:ext uri="{FF2B5EF4-FFF2-40B4-BE49-F238E27FC236}">
                <a16:creationId xmlns:a16="http://schemas.microsoft.com/office/drawing/2014/main" id="{3C192257-6CCC-F6DA-803D-AE89D22F1AD0}"/>
              </a:ext>
            </a:extLst>
          </p:cNvPr>
          <p:cNvGrpSpPr/>
          <p:nvPr/>
        </p:nvGrpSpPr>
        <p:grpSpPr>
          <a:xfrm>
            <a:off x="10526476" y="6315593"/>
            <a:ext cx="798653" cy="741362"/>
            <a:chOff x="10400912" y="6973350"/>
            <a:chExt cx="798653" cy="741362"/>
          </a:xfrm>
        </p:grpSpPr>
        <p:sp>
          <p:nvSpPr>
            <p:cNvPr id="10" name="Titel 1">
              <a:extLst>
                <a:ext uri="{FF2B5EF4-FFF2-40B4-BE49-F238E27FC236}">
                  <a16:creationId xmlns:a16="http://schemas.microsoft.com/office/drawing/2014/main" id="{28E6ACC7-30ED-A110-FA06-53529D9DC1BC}"/>
                </a:ext>
              </a:extLst>
            </p:cNvPr>
            <p:cNvSpPr txBox="1">
              <a:spLocks/>
            </p:cNvSpPr>
            <p:nvPr/>
          </p:nvSpPr>
          <p:spPr>
            <a:xfrm>
              <a:off x="10400912" y="6973350"/>
              <a:ext cx="798653" cy="741362"/>
            </a:xfrm>
            <a:prstGeom prst="rect">
              <a:avLst/>
            </a:prstGeom>
          </p:spPr>
          <p:txBody>
            <a:bodyPr vert="horz" lIns="91440" tIns="45720" rIns="91440" bIns="45720" rtlCol="0" anchor="ctr">
              <a:noAutofit/>
            </a:bodyPr>
            <a:lstStyle>
              <a:lvl1pPr algn="l" defTabSz="756026" rtl="0" eaLnBrk="1" latinLnBrk="0" hangingPunct="1">
                <a:lnSpc>
                  <a:spcPct val="90000"/>
                </a:lnSpc>
                <a:spcBef>
                  <a:spcPct val="0"/>
                </a:spcBef>
                <a:buNone/>
                <a:defRPr sz="3638" kern="1200">
                  <a:solidFill>
                    <a:schemeClr val="tx1"/>
                  </a:solidFill>
                  <a:latin typeface="+mj-lt"/>
                  <a:ea typeface="+mj-ea"/>
                  <a:cs typeface="+mj-cs"/>
                </a:defRPr>
              </a:lvl1pPr>
            </a:lstStyle>
            <a:p>
              <a:pPr fontAlgn="auto">
                <a:spcAft>
                  <a:spcPts val="0"/>
                </a:spcAft>
                <a:buClrTx/>
                <a:buSzTx/>
                <a:buFontTx/>
              </a:pPr>
              <a:endParaRPr lang="es-ES" sz="1400" b="1" i="1" dirty="0">
                <a:solidFill>
                  <a:srgbClr val="002F6C"/>
                </a:solidFill>
                <a:latin typeface="Gill Sans MT" panose="020B0502020104020203" pitchFamily="34" charset="0"/>
                <a:ea typeface="Tahoma" pitchFamily="34" charset="0"/>
                <a:cs typeface="Tahoma" pitchFamily="34" charset="0"/>
              </a:endParaRPr>
            </a:p>
          </p:txBody>
        </p:sp>
        <p:sp>
          <p:nvSpPr>
            <p:cNvPr id="11" name="Elipse 10">
              <a:extLst>
                <a:ext uri="{FF2B5EF4-FFF2-40B4-BE49-F238E27FC236}">
                  <a16:creationId xmlns:a16="http://schemas.microsoft.com/office/drawing/2014/main" id="{E4D75657-4A1F-22E4-C0E8-9D9FF55557E9}"/>
                </a:ext>
              </a:extLst>
            </p:cNvPr>
            <p:cNvSpPr/>
            <p:nvPr/>
          </p:nvSpPr>
          <p:spPr>
            <a:xfrm>
              <a:off x="10721874" y="7283615"/>
              <a:ext cx="104172" cy="1041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F6C"/>
                </a:solidFill>
                <a:latin typeface="Gill Sans MT" panose="020B0502020104020203" pitchFamily="34" charset="0"/>
              </a:endParaRPr>
            </a:p>
          </p:txBody>
        </p:sp>
      </p:grpSp>
      <p:sp>
        <p:nvSpPr>
          <p:cNvPr id="12" name="Elipse 11">
            <a:extLst>
              <a:ext uri="{FF2B5EF4-FFF2-40B4-BE49-F238E27FC236}">
                <a16:creationId xmlns:a16="http://schemas.microsoft.com/office/drawing/2014/main" id="{A8CF79BD-367D-D1B1-AE9A-A4D5E4C27BFE}"/>
              </a:ext>
            </a:extLst>
          </p:cNvPr>
          <p:cNvSpPr/>
          <p:nvPr/>
        </p:nvSpPr>
        <p:spPr>
          <a:xfrm>
            <a:off x="11058736" y="6626986"/>
            <a:ext cx="104172" cy="1041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sp>
        <p:nvSpPr>
          <p:cNvPr id="14" name="Elipse 13">
            <a:extLst>
              <a:ext uri="{FF2B5EF4-FFF2-40B4-BE49-F238E27FC236}">
                <a16:creationId xmlns:a16="http://schemas.microsoft.com/office/drawing/2014/main" id="{238E4785-C501-0878-83D2-CF5589335220}"/>
              </a:ext>
            </a:extLst>
          </p:cNvPr>
          <p:cNvSpPr/>
          <p:nvPr/>
        </p:nvSpPr>
        <p:spPr>
          <a:xfrm>
            <a:off x="11273043" y="6626986"/>
            <a:ext cx="104172" cy="1041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sp>
        <p:nvSpPr>
          <p:cNvPr id="18" name="Marcador de número de diapositiva 1">
            <a:extLst>
              <a:ext uri="{FF2B5EF4-FFF2-40B4-BE49-F238E27FC236}">
                <a16:creationId xmlns:a16="http://schemas.microsoft.com/office/drawing/2014/main" id="{735F7CEC-1BD6-ECA3-75BE-E86D54421749}"/>
              </a:ext>
            </a:extLst>
          </p:cNvPr>
          <p:cNvSpPr>
            <a:spLocks noGrp="1"/>
          </p:cNvSpPr>
          <p:nvPr>
            <p:ph type="sldNum" sz="quarter" idx="12"/>
          </p:nvPr>
        </p:nvSpPr>
        <p:spPr>
          <a:xfrm>
            <a:off x="9789821" y="6492875"/>
            <a:ext cx="2327969" cy="365125"/>
          </a:xfrm>
        </p:spPr>
        <p:txBody>
          <a:bodyPr/>
          <a:lstStyle/>
          <a:p>
            <a:pPr algn="l"/>
            <a:r>
              <a:rPr lang="es-ES" sz="1200" b="1" i="1" dirty="0">
                <a:solidFill>
                  <a:srgbClr val="002F6C"/>
                </a:solidFill>
                <a:latin typeface="Gill Sans MT" panose="020B0502020104020203" pitchFamily="34" charset="0"/>
                <a:ea typeface="Tahoma" pitchFamily="34" charset="0"/>
                <a:cs typeface="Tahoma" pitchFamily="34" charset="0"/>
              </a:rPr>
              <a:t>Sec.1.1              	      </a:t>
            </a:r>
            <a:r>
              <a:rPr lang="en-US" altLang="en-US" dirty="0">
                <a:solidFill>
                  <a:srgbClr val="002F6C"/>
                </a:solidFill>
                <a:latin typeface="Gill Sans MT" panose="020B0502020104020203" pitchFamily="34" charset="0"/>
              </a:rPr>
              <a:t> Pag.</a:t>
            </a:r>
            <a:fld id="{53527F9B-CE56-4C90-A571-D2AADAD5F7FB}" type="slidenum">
              <a:rPr lang="en-US" altLang="en-US" smtClean="0">
                <a:solidFill>
                  <a:srgbClr val="002F6C"/>
                </a:solidFill>
                <a:latin typeface="Gill Sans MT" panose="020B0502020104020203" pitchFamily="34" charset="0"/>
              </a:rPr>
              <a:pPr algn="l"/>
              <a:t>4</a:t>
            </a:fld>
            <a:endParaRPr lang="en-US" altLang="en-US" dirty="0">
              <a:solidFill>
                <a:srgbClr val="002F6C"/>
              </a:solidFill>
              <a:latin typeface="Gill Sans MT" panose="020B0502020104020203" pitchFamily="34" charset="0"/>
            </a:endParaRPr>
          </a:p>
        </p:txBody>
      </p:sp>
      <p:grpSp>
        <p:nvGrpSpPr>
          <p:cNvPr id="21" name="Grupo 20">
            <a:extLst>
              <a:ext uri="{FF2B5EF4-FFF2-40B4-BE49-F238E27FC236}">
                <a16:creationId xmlns:a16="http://schemas.microsoft.com/office/drawing/2014/main" id="{7D1440F9-544E-7160-5AFD-353DFB0D66ED}"/>
              </a:ext>
            </a:extLst>
          </p:cNvPr>
          <p:cNvGrpSpPr/>
          <p:nvPr/>
        </p:nvGrpSpPr>
        <p:grpSpPr>
          <a:xfrm>
            <a:off x="5724796" y="2991451"/>
            <a:ext cx="1885023" cy="1608612"/>
            <a:chOff x="-88325" y="4038805"/>
            <a:chExt cx="3553458" cy="2723945"/>
          </a:xfrm>
        </p:grpSpPr>
        <p:grpSp>
          <p:nvGrpSpPr>
            <p:cNvPr id="22" name="Grupo 21">
              <a:extLst>
                <a:ext uri="{FF2B5EF4-FFF2-40B4-BE49-F238E27FC236}">
                  <a16:creationId xmlns:a16="http://schemas.microsoft.com/office/drawing/2014/main" id="{F0E408E2-8347-1D1C-5203-862E816E972B}"/>
                </a:ext>
              </a:extLst>
            </p:cNvPr>
            <p:cNvGrpSpPr/>
            <p:nvPr/>
          </p:nvGrpSpPr>
          <p:grpSpPr>
            <a:xfrm>
              <a:off x="1580110" y="4517596"/>
              <a:ext cx="896202" cy="1905904"/>
              <a:chOff x="570509" y="4520748"/>
              <a:chExt cx="2213369" cy="2019300"/>
            </a:xfrm>
            <a:effectLst/>
          </p:grpSpPr>
          <p:sp>
            <p:nvSpPr>
              <p:cNvPr id="28" name="Rectángulo 27">
                <a:extLst>
                  <a:ext uri="{FF2B5EF4-FFF2-40B4-BE49-F238E27FC236}">
                    <a16:creationId xmlns:a16="http://schemas.microsoft.com/office/drawing/2014/main" id="{EFA9B597-B527-62DC-4121-5621BE992DA1}"/>
                  </a:ext>
                </a:extLst>
              </p:cNvPr>
              <p:cNvSpPr/>
              <p:nvPr/>
            </p:nvSpPr>
            <p:spPr>
              <a:xfrm>
                <a:off x="570509" y="5530398"/>
                <a:ext cx="1105891" cy="1009650"/>
              </a:xfrm>
              <a:prstGeom prst="rect">
                <a:avLst/>
              </a:prstGeom>
              <a:noFill/>
              <a:ln w="28575">
                <a:solidFill>
                  <a:srgbClr val="002F6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29" name="Rectángulo 28">
                <a:extLst>
                  <a:ext uri="{FF2B5EF4-FFF2-40B4-BE49-F238E27FC236}">
                    <a16:creationId xmlns:a16="http://schemas.microsoft.com/office/drawing/2014/main" id="{8404AB93-C945-0652-57CA-46F91FBEE0F1}"/>
                  </a:ext>
                </a:extLst>
              </p:cNvPr>
              <p:cNvSpPr/>
              <p:nvPr/>
            </p:nvSpPr>
            <p:spPr>
              <a:xfrm>
                <a:off x="1677987" y="5530398"/>
                <a:ext cx="1105891" cy="1009650"/>
              </a:xfrm>
              <a:prstGeom prst="rect">
                <a:avLst/>
              </a:prstGeom>
              <a:noFill/>
              <a:ln w="28575">
                <a:solidFill>
                  <a:srgbClr val="002F6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30" name="Rectángulo 29">
                <a:extLst>
                  <a:ext uri="{FF2B5EF4-FFF2-40B4-BE49-F238E27FC236}">
                    <a16:creationId xmlns:a16="http://schemas.microsoft.com/office/drawing/2014/main" id="{4355D117-3D6D-E5B3-DF02-D70B6D96AF98}"/>
                  </a:ext>
                </a:extLst>
              </p:cNvPr>
              <p:cNvSpPr/>
              <p:nvPr/>
            </p:nvSpPr>
            <p:spPr>
              <a:xfrm>
                <a:off x="570509" y="4520748"/>
                <a:ext cx="1105891" cy="1009650"/>
              </a:xfrm>
              <a:prstGeom prst="rect">
                <a:avLst/>
              </a:prstGeom>
              <a:noFill/>
              <a:ln w="28575">
                <a:solidFill>
                  <a:srgbClr val="002F6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31" name="Rectángulo 30">
                <a:extLst>
                  <a:ext uri="{FF2B5EF4-FFF2-40B4-BE49-F238E27FC236}">
                    <a16:creationId xmlns:a16="http://schemas.microsoft.com/office/drawing/2014/main" id="{CA16E5E1-95CA-DBEB-8A58-BC11B782A014}"/>
                  </a:ext>
                </a:extLst>
              </p:cNvPr>
              <p:cNvSpPr/>
              <p:nvPr/>
            </p:nvSpPr>
            <p:spPr>
              <a:xfrm>
                <a:off x="1677987" y="4520748"/>
                <a:ext cx="1105891" cy="1009650"/>
              </a:xfrm>
              <a:prstGeom prst="rect">
                <a:avLst/>
              </a:prstGeom>
              <a:noFill/>
              <a:ln w="28575">
                <a:solidFill>
                  <a:srgbClr val="002F6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grpSp>
        <p:cxnSp>
          <p:nvCxnSpPr>
            <p:cNvPr id="24" name="Conector recto de flecha 23">
              <a:extLst>
                <a:ext uri="{FF2B5EF4-FFF2-40B4-BE49-F238E27FC236}">
                  <a16:creationId xmlns:a16="http://schemas.microsoft.com/office/drawing/2014/main" id="{5B1A72EB-74D0-7E06-4BA5-C8581AAD34C0}"/>
                </a:ext>
              </a:extLst>
            </p:cNvPr>
            <p:cNvCxnSpPr>
              <a:cxnSpLocks/>
            </p:cNvCxnSpPr>
            <p:nvPr/>
          </p:nvCxnSpPr>
          <p:spPr>
            <a:xfrm>
              <a:off x="788887" y="5472661"/>
              <a:ext cx="2676246" cy="0"/>
            </a:xfrm>
            <a:prstGeom prst="straightConnector1">
              <a:avLst/>
            </a:prstGeom>
            <a:ln w="9525">
              <a:prstDash val="sysDot"/>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5" name="CuadroTexto 24">
              <a:extLst>
                <a:ext uri="{FF2B5EF4-FFF2-40B4-BE49-F238E27FC236}">
                  <a16:creationId xmlns:a16="http://schemas.microsoft.com/office/drawing/2014/main" id="{28247835-0323-0668-51DA-A05377E0A9EF}"/>
                </a:ext>
              </a:extLst>
            </p:cNvPr>
            <p:cNvSpPr txBox="1"/>
            <p:nvPr/>
          </p:nvSpPr>
          <p:spPr>
            <a:xfrm>
              <a:off x="-88325" y="5344848"/>
              <a:ext cx="1545651" cy="312704"/>
            </a:xfrm>
            <a:prstGeom prst="rect">
              <a:avLst/>
            </a:prstGeom>
            <a:noFill/>
          </p:spPr>
          <p:txBody>
            <a:bodyPr wrap="square">
              <a:spAutoFit/>
            </a:bodyPr>
            <a:lstStyle/>
            <a:p>
              <a:r>
                <a:rPr lang="en-US" sz="600" dirty="0">
                  <a:solidFill>
                    <a:srgbClr val="A6BFDD"/>
                  </a:solidFill>
                  <a:latin typeface="Gill Sans MT" panose="020B0502020104020203" pitchFamily="34" charset="0"/>
                  <a:cs typeface="Arial" panose="020B0604020202020204" pitchFamily="34" charset="0"/>
                </a:rPr>
                <a:t>West UTM</a:t>
              </a:r>
              <a:endParaRPr lang="en-US" sz="600" dirty="0">
                <a:solidFill>
                  <a:srgbClr val="A6BFDD"/>
                </a:solidFill>
              </a:endParaRPr>
            </a:p>
          </p:txBody>
        </p:sp>
        <p:cxnSp>
          <p:nvCxnSpPr>
            <p:cNvPr id="26" name="Conector recto de flecha 25">
              <a:extLst>
                <a:ext uri="{FF2B5EF4-FFF2-40B4-BE49-F238E27FC236}">
                  <a16:creationId xmlns:a16="http://schemas.microsoft.com/office/drawing/2014/main" id="{3951C0FF-6AAC-5DEE-9D1F-32B8EE7BBD3E}"/>
                </a:ext>
              </a:extLst>
            </p:cNvPr>
            <p:cNvCxnSpPr>
              <a:cxnSpLocks/>
            </p:cNvCxnSpPr>
            <p:nvPr/>
          </p:nvCxnSpPr>
          <p:spPr>
            <a:xfrm flipH="1" flipV="1">
              <a:off x="2032040" y="4287633"/>
              <a:ext cx="1101" cy="2475117"/>
            </a:xfrm>
            <a:prstGeom prst="straightConnector1">
              <a:avLst/>
            </a:prstGeom>
            <a:ln w="9525">
              <a:prstDash val="sysDot"/>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27" name="CuadroTexto 26">
              <a:extLst>
                <a:ext uri="{FF2B5EF4-FFF2-40B4-BE49-F238E27FC236}">
                  <a16:creationId xmlns:a16="http://schemas.microsoft.com/office/drawing/2014/main" id="{D0C8D571-B98C-6BD6-818C-7B36CD4125B7}"/>
                </a:ext>
              </a:extLst>
            </p:cNvPr>
            <p:cNvSpPr txBox="1"/>
            <p:nvPr/>
          </p:nvSpPr>
          <p:spPr>
            <a:xfrm>
              <a:off x="1637652" y="4038805"/>
              <a:ext cx="1118700" cy="312704"/>
            </a:xfrm>
            <a:prstGeom prst="rect">
              <a:avLst/>
            </a:prstGeom>
            <a:noFill/>
          </p:spPr>
          <p:txBody>
            <a:bodyPr wrap="square">
              <a:spAutoFit/>
            </a:bodyPr>
            <a:lstStyle/>
            <a:p>
              <a:r>
                <a:rPr lang="en-US" sz="600" dirty="0">
                  <a:solidFill>
                    <a:srgbClr val="A6BFDD"/>
                  </a:solidFill>
                  <a:latin typeface="Gill Sans MT" panose="020B0502020104020203" pitchFamily="34" charset="0"/>
                  <a:cs typeface="Arial" panose="020B0604020202020204" pitchFamily="34" charset="0"/>
                </a:rPr>
                <a:t>North UTM</a:t>
              </a:r>
              <a:endParaRPr lang="en-US" sz="600" dirty="0">
                <a:solidFill>
                  <a:srgbClr val="A6BFDD"/>
                </a:solidFill>
              </a:endParaRPr>
            </a:p>
          </p:txBody>
        </p:sp>
      </p:grpSp>
      <p:grpSp>
        <p:nvGrpSpPr>
          <p:cNvPr id="2" name="Grupo 1">
            <a:extLst>
              <a:ext uri="{FF2B5EF4-FFF2-40B4-BE49-F238E27FC236}">
                <a16:creationId xmlns:a16="http://schemas.microsoft.com/office/drawing/2014/main" id="{79BF01CA-1A13-EAC4-047F-AF0247CD824B}"/>
              </a:ext>
            </a:extLst>
          </p:cNvPr>
          <p:cNvGrpSpPr/>
          <p:nvPr/>
        </p:nvGrpSpPr>
        <p:grpSpPr>
          <a:xfrm>
            <a:off x="9978770" y="85000"/>
            <a:ext cx="2068686" cy="646225"/>
            <a:chOff x="9978770" y="85000"/>
            <a:chExt cx="2068686" cy="646225"/>
          </a:xfrm>
        </p:grpSpPr>
        <p:pic>
          <p:nvPicPr>
            <p:cNvPr id="8" name="Imagen 7">
              <a:extLst>
                <a:ext uri="{FF2B5EF4-FFF2-40B4-BE49-F238E27FC236}">
                  <a16:creationId xmlns:a16="http://schemas.microsoft.com/office/drawing/2014/main" id="{ADEB2A94-9165-4D6E-2214-5F62D6DE38CE}"/>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9978770" y="85000"/>
              <a:ext cx="1270138" cy="646225"/>
            </a:xfrm>
            <a:prstGeom prst="rect">
              <a:avLst/>
            </a:prstGeom>
          </p:spPr>
        </p:pic>
        <p:pic>
          <p:nvPicPr>
            <p:cNvPr id="16" name="Imagen 15">
              <a:extLst>
                <a:ext uri="{FF2B5EF4-FFF2-40B4-BE49-F238E27FC236}">
                  <a16:creationId xmlns:a16="http://schemas.microsoft.com/office/drawing/2014/main" id="{ACA189BD-11FA-0709-597C-E3EF2743BF8C}"/>
                </a:ext>
              </a:extLst>
            </p:cNvPr>
            <p:cNvPicPr>
              <a:picLocks noChangeAspect="1"/>
            </p:cNvPicPr>
            <p:nvPr/>
          </p:nvPicPr>
          <p:blipFill>
            <a:blip r:embed="rId11"/>
            <a:stretch>
              <a:fillRect/>
            </a:stretch>
          </p:blipFill>
          <p:spPr>
            <a:xfrm>
              <a:off x="11377215" y="120087"/>
              <a:ext cx="670241" cy="606130"/>
            </a:xfrm>
            <a:prstGeom prst="rect">
              <a:avLst/>
            </a:prstGeom>
          </p:spPr>
        </p:pic>
      </p:grpSp>
    </p:spTree>
    <p:extLst>
      <p:ext uri="{BB962C8B-B14F-4D97-AF65-F5344CB8AC3E}">
        <p14:creationId xmlns:p14="http://schemas.microsoft.com/office/powerpoint/2010/main" val="2198426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6" name="Conector recto de flecha 55">
            <a:extLst>
              <a:ext uri="{FF2B5EF4-FFF2-40B4-BE49-F238E27FC236}">
                <a16:creationId xmlns:a16="http://schemas.microsoft.com/office/drawing/2014/main" id="{77871950-6C95-1F54-32B3-348232B2FD3B}"/>
              </a:ext>
            </a:extLst>
          </p:cNvPr>
          <p:cNvCxnSpPr/>
          <p:nvPr/>
        </p:nvCxnSpPr>
        <p:spPr>
          <a:xfrm>
            <a:off x="4341180" y="2233401"/>
            <a:ext cx="0" cy="4266988"/>
          </a:xfrm>
          <a:prstGeom prst="straightConnector1">
            <a:avLst/>
          </a:prstGeom>
          <a:ln w="19050">
            <a:solidFill>
              <a:schemeClr val="bg1">
                <a:lumMod val="65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19" name="Grupo 18"/>
          <p:cNvGrpSpPr/>
          <p:nvPr/>
        </p:nvGrpSpPr>
        <p:grpSpPr>
          <a:xfrm>
            <a:off x="0" y="0"/>
            <a:ext cx="12217400" cy="6858001"/>
            <a:chOff x="0" y="0"/>
            <a:chExt cx="12217400" cy="6858001"/>
          </a:xfrm>
        </p:grpSpPr>
        <p:cxnSp>
          <p:nvCxnSpPr>
            <p:cNvPr id="6" name="Conector recto 5"/>
            <p:cNvCxnSpPr/>
            <p:nvPr/>
          </p:nvCxnSpPr>
          <p:spPr>
            <a:xfrm flipV="1">
              <a:off x="0" y="434500"/>
              <a:ext cx="12192000" cy="1"/>
            </a:xfrm>
            <a:prstGeom prst="line">
              <a:avLst/>
            </a:prstGeom>
            <a:ln w="889000">
              <a:solidFill>
                <a:srgbClr val="B1B1B1"/>
              </a:solidFill>
            </a:ln>
          </p:spPr>
          <p:style>
            <a:lnRef idx="1">
              <a:schemeClr val="accent2"/>
            </a:lnRef>
            <a:fillRef idx="0">
              <a:schemeClr val="accent2"/>
            </a:fillRef>
            <a:effectRef idx="0">
              <a:schemeClr val="accent2"/>
            </a:effectRef>
            <a:fontRef idx="minor">
              <a:schemeClr val="tx1"/>
            </a:fontRef>
          </p:style>
        </p:cxnSp>
        <p:cxnSp>
          <p:nvCxnSpPr>
            <p:cNvPr id="7" name="Conector recto 6"/>
            <p:cNvCxnSpPr/>
            <p:nvPr/>
          </p:nvCxnSpPr>
          <p:spPr>
            <a:xfrm flipV="1">
              <a:off x="12172544" y="0"/>
              <a:ext cx="0" cy="6858001"/>
            </a:xfrm>
            <a:prstGeom prst="line">
              <a:avLst/>
            </a:prstGeom>
            <a:ln w="88900">
              <a:solidFill>
                <a:srgbClr val="002F6C"/>
              </a:solidFill>
            </a:ln>
          </p:spPr>
          <p:style>
            <a:lnRef idx="1">
              <a:schemeClr val="accent2"/>
            </a:lnRef>
            <a:fillRef idx="0">
              <a:schemeClr val="accent2"/>
            </a:fillRef>
            <a:effectRef idx="0">
              <a:schemeClr val="accent2"/>
            </a:effectRef>
            <a:fontRef idx="minor">
              <a:schemeClr val="tx1"/>
            </a:fontRef>
          </p:style>
        </p:cxnSp>
        <p:cxnSp>
          <p:nvCxnSpPr>
            <p:cNvPr id="3" name="Conector recto 2"/>
            <p:cNvCxnSpPr/>
            <p:nvPr/>
          </p:nvCxnSpPr>
          <p:spPr>
            <a:xfrm>
              <a:off x="0" y="6819092"/>
              <a:ext cx="12217400" cy="0"/>
            </a:xfrm>
            <a:prstGeom prst="line">
              <a:avLst/>
            </a:prstGeom>
            <a:ln w="82550">
              <a:solidFill>
                <a:srgbClr val="EA7600"/>
              </a:solidFill>
            </a:ln>
          </p:spPr>
          <p:style>
            <a:lnRef idx="1">
              <a:schemeClr val="accent2"/>
            </a:lnRef>
            <a:fillRef idx="0">
              <a:schemeClr val="accent2"/>
            </a:fillRef>
            <a:effectRef idx="0">
              <a:schemeClr val="accent2"/>
            </a:effectRef>
            <a:fontRef idx="minor">
              <a:schemeClr val="tx1"/>
            </a:fontRef>
          </p:style>
        </p:cxnSp>
      </p:grpSp>
      <p:sp>
        <p:nvSpPr>
          <p:cNvPr id="13" name="Rectángulo 12">
            <a:extLst>
              <a:ext uri="{FF2B5EF4-FFF2-40B4-BE49-F238E27FC236}">
                <a16:creationId xmlns:a16="http://schemas.microsoft.com/office/drawing/2014/main" id="{05C9BE95-4D30-4E17-98B9-B376C2E13FBC}"/>
              </a:ext>
            </a:extLst>
          </p:cNvPr>
          <p:cNvSpPr/>
          <p:nvPr/>
        </p:nvSpPr>
        <p:spPr>
          <a:xfrm>
            <a:off x="2202939" y="269560"/>
            <a:ext cx="6096000" cy="461665"/>
          </a:xfrm>
          <a:prstGeom prst="rect">
            <a:avLst/>
          </a:prstGeom>
        </p:spPr>
        <p:txBody>
          <a:bodyPr>
            <a:spAutoFit/>
          </a:bodyPr>
          <a:lstStyle/>
          <a:p>
            <a:r>
              <a:rPr lang="en-US" sz="2400" i="1" dirty="0">
                <a:solidFill>
                  <a:srgbClr val="002F6C"/>
                </a:solidFill>
                <a:latin typeface="Gill Sans MT" panose="020B0502020104020203" pitchFamily="34" charset="0"/>
              </a:rPr>
              <a:t>Chilean</a:t>
            </a:r>
            <a:r>
              <a:rPr lang="es-ES" sz="2400" i="1" dirty="0">
                <a:solidFill>
                  <a:srgbClr val="002F6C"/>
                </a:solidFill>
                <a:latin typeface="Gill Sans MT" panose="020B0502020104020203" pitchFamily="34" charset="0"/>
              </a:rPr>
              <a:t> Mining. The </a:t>
            </a:r>
            <a:r>
              <a:rPr lang="es-ES" sz="2400" i="1" dirty="0" err="1">
                <a:solidFill>
                  <a:srgbClr val="002F6C"/>
                </a:solidFill>
                <a:latin typeface="Gill Sans MT" panose="020B0502020104020203" pitchFamily="34" charset="0"/>
              </a:rPr>
              <a:t>context</a:t>
            </a:r>
            <a:endParaRPr lang="es-ES" sz="2400" i="1" dirty="0">
              <a:solidFill>
                <a:srgbClr val="002F6C"/>
              </a:solidFill>
              <a:latin typeface="Gill Sans MT" panose="020B0502020104020203" pitchFamily="34" charset="0"/>
            </a:endParaRPr>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70" y="55695"/>
            <a:ext cx="1515224" cy="757612"/>
          </a:xfrm>
          <a:prstGeom prst="rect">
            <a:avLst/>
          </a:prstGeom>
        </p:spPr>
      </p:pic>
      <p:graphicFrame>
        <p:nvGraphicFramePr>
          <p:cNvPr id="4" name="Tabla 3">
            <a:extLst>
              <a:ext uri="{FF2B5EF4-FFF2-40B4-BE49-F238E27FC236}">
                <a16:creationId xmlns:a16="http://schemas.microsoft.com/office/drawing/2014/main" id="{3BA9AF1A-5205-6B96-A4AE-3B0884F86432}"/>
              </a:ext>
            </a:extLst>
          </p:cNvPr>
          <p:cNvGraphicFramePr>
            <a:graphicFrameLocks noGrp="1"/>
          </p:cNvGraphicFramePr>
          <p:nvPr>
            <p:extLst>
              <p:ext uri="{D42A27DB-BD31-4B8C-83A1-F6EECF244321}">
                <p14:modId xmlns:p14="http://schemas.microsoft.com/office/powerpoint/2010/main" val="56476663"/>
              </p:ext>
            </p:extLst>
          </p:nvPr>
        </p:nvGraphicFramePr>
        <p:xfrm>
          <a:off x="79467" y="2454488"/>
          <a:ext cx="11698189" cy="1714500"/>
        </p:xfrm>
        <a:graphic>
          <a:graphicData uri="http://schemas.openxmlformats.org/drawingml/2006/table">
            <a:tbl>
              <a:tblPr>
                <a:effectLst/>
                <a:tableStyleId>{6E25E649-3F16-4E02-A733-19D2CDBF48F0}</a:tableStyleId>
              </a:tblPr>
              <a:tblGrid>
                <a:gridCol w="1178925">
                  <a:extLst>
                    <a:ext uri="{9D8B030D-6E8A-4147-A177-3AD203B41FA5}">
                      <a16:colId xmlns:a16="http://schemas.microsoft.com/office/drawing/2014/main" val="1850642497"/>
                    </a:ext>
                  </a:extLst>
                </a:gridCol>
                <a:gridCol w="3082789">
                  <a:extLst>
                    <a:ext uri="{9D8B030D-6E8A-4147-A177-3AD203B41FA5}">
                      <a16:colId xmlns:a16="http://schemas.microsoft.com/office/drawing/2014/main" val="2812261361"/>
                    </a:ext>
                  </a:extLst>
                </a:gridCol>
                <a:gridCol w="4361796">
                  <a:extLst>
                    <a:ext uri="{9D8B030D-6E8A-4147-A177-3AD203B41FA5}">
                      <a16:colId xmlns:a16="http://schemas.microsoft.com/office/drawing/2014/main" val="920938566"/>
                    </a:ext>
                  </a:extLst>
                </a:gridCol>
                <a:gridCol w="3074679">
                  <a:extLst>
                    <a:ext uri="{9D8B030D-6E8A-4147-A177-3AD203B41FA5}">
                      <a16:colId xmlns:a16="http://schemas.microsoft.com/office/drawing/2014/main" val="4222617114"/>
                    </a:ext>
                  </a:extLst>
                </a:gridCol>
              </a:tblGrid>
              <a:tr h="365760">
                <a:tc>
                  <a:txBody>
                    <a:bodyPr/>
                    <a:lstStyle/>
                    <a:p>
                      <a:pPr algn="ctr" fontAlgn="ctr"/>
                      <a:r>
                        <a:rPr lang="en-US" sz="1100" b="1" u="none" strike="noStrike" dirty="0">
                          <a:effectLst/>
                          <a:latin typeface="Gill Sans MT" panose="020B0502020104020203" pitchFamily="34" charset="0"/>
                        </a:rPr>
                        <a:t>REGULATIONS</a:t>
                      </a:r>
                      <a:endParaRPr lang="en-US" sz="1100" b="1" i="0" u="none" strike="noStrike" dirty="0">
                        <a:solidFill>
                          <a:srgbClr val="000000"/>
                        </a:solidFill>
                        <a:effectLst/>
                        <a:latin typeface="Gill Sans MT" panose="020B0502020104020203"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100" b="1" u="none" strike="noStrike" dirty="0">
                          <a:effectLst/>
                          <a:latin typeface="Gill Sans MT" panose="020B0502020104020203" pitchFamily="34" charset="0"/>
                        </a:rPr>
                        <a:t>MINING CODE 1932</a:t>
                      </a:r>
                      <a:endParaRPr lang="en-US" sz="1100" b="1" i="0" u="none" strike="noStrike" dirty="0">
                        <a:solidFill>
                          <a:srgbClr val="000000"/>
                        </a:solidFill>
                        <a:effectLst/>
                        <a:latin typeface="Gill Sans MT" panose="020B0502020104020203"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100" b="1" u="none" strike="noStrike" dirty="0">
                          <a:effectLst/>
                          <a:latin typeface="Gill Sans MT" panose="020B0502020104020203" pitchFamily="34" charset="0"/>
                        </a:rPr>
                        <a:t>MINING CODE 1983</a:t>
                      </a:r>
                      <a:endParaRPr lang="en-US" sz="1100" b="1" i="0" u="none" strike="noStrike" dirty="0">
                        <a:solidFill>
                          <a:srgbClr val="000000"/>
                        </a:solidFill>
                        <a:effectLst/>
                        <a:latin typeface="Gill Sans MT" panose="020B0502020104020203"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100" b="1" u="none" strike="noStrike" dirty="0">
                          <a:effectLst/>
                          <a:latin typeface="Gill Sans MT" panose="020B0502020104020203" pitchFamily="34" charset="0"/>
                        </a:rPr>
                        <a:t>LAW 21420(2022)</a:t>
                      </a:r>
                      <a:endParaRPr lang="en-US" sz="1100" b="1" i="0" u="none" strike="noStrike" dirty="0">
                        <a:solidFill>
                          <a:srgbClr val="000000"/>
                        </a:solidFill>
                        <a:effectLst/>
                        <a:latin typeface="Gill Sans MT" panose="020B0502020104020203"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46287767"/>
                  </a:ext>
                </a:extLst>
              </a:tr>
              <a:tr h="182880">
                <a:tc>
                  <a:txBody>
                    <a:bodyPr/>
                    <a:lstStyle/>
                    <a:p>
                      <a:pPr algn="ctr" fontAlgn="ctr"/>
                      <a:r>
                        <a:rPr lang="en-US" sz="1100" u="none" strike="noStrike" dirty="0">
                          <a:effectLst/>
                          <a:latin typeface="Gill Sans MT" panose="020B0502020104020203" pitchFamily="34" charset="0"/>
                        </a:rPr>
                        <a:t>Reference Frame</a:t>
                      </a:r>
                      <a:endParaRPr lang="en-US" sz="1100" b="0" i="0" u="none" strike="noStrike" dirty="0">
                        <a:solidFill>
                          <a:srgbClr val="000000"/>
                        </a:solidFill>
                        <a:effectLst/>
                        <a:latin typeface="Gill Sans MT" panose="020B0502020104020203" pitchFamily="34" charset="0"/>
                      </a:endParaRPr>
                    </a:p>
                  </a:txBody>
                  <a:tcPr marL="7620" marR="7620" marT="762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lang="en-US" sz="1100" u="none" strike="noStrike" dirty="0">
                          <a:effectLst/>
                          <a:latin typeface="Gill Sans MT" panose="020B0502020104020203" pitchFamily="34" charset="0"/>
                        </a:rPr>
                        <a:t>Topocentric coordinates</a:t>
                      </a:r>
                      <a:endParaRPr lang="en-US" sz="1100" b="0" i="0" u="none" strike="noStrike" dirty="0">
                        <a:solidFill>
                          <a:srgbClr val="000000"/>
                        </a:solidFill>
                        <a:effectLst/>
                        <a:latin typeface="Gill Sans MT" panose="020B0502020104020203"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Gill Sans MT" panose="020B0502020104020203" pitchFamily="34" charset="0"/>
                        </a:rPr>
                        <a:t>PSAD56-SAD69</a:t>
                      </a:r>
                      <a:endParaRPr lang="en-US" sz="1100" b="0" i="0" u="none" strike="noStrike" dirty="0">
                        <a:solidFill>
                          <a:srgbClr val="000000"/>
                        </a:solidFill>
                        <a:effectLst/>
                        <a:latin typeface="Gill Sans MT" panose="020B0502020104020203" pitchFamily="34" charset="0"/>
                      </a:endParaRPr>
                    </a:p>
                  </a:txBody>
                  <a:tcPr marL="7620" marR="7620" marT="762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Gill Sans MT" panose="020B0502020104020203" pitchFamily="34" charset="0"/>
                        </a:rPr>
                        <a:t>SIRGAS-REDGEOMIN</a:t>
                      </a:r>
                      <a:endParaRPr lang="en-US" sz="1100" b="0" i="0" u="none" strike="noStrike" dirty="0">
                        <a:solidFill>
                          <a:srgbClr val="000000"/>
                        </a:solidFill>
                        <a:effectLst/>
                        <a:latin typeface="Gill Sans MT" panose="020B0502020104020203" pitchFamily="34" charset="0"/>
                      </a:endParaRPr>
                    </a:p>
                  </a:txBody>
                  <a:tcPr marL="7620" marR="7620" marT="762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9998235"/>
                  </a:ext>
                </a:extLst>
              </a:tr>
              <a:tr h="640080">
                <a:tc>
                  <a:txBody>
                    <a:bodyPr/>
                    <a:lstStyle/>
                    <a:p>
                      <a:pPr algn="ctr" fontAlgn="ctr"/>
                      <a:r>
                        <a:rPr lang="en-US" sz="1100" u="none" strike="noStrike" dirty="0">
                          <a:effectLst/>
                          <a:latin typeface="Gill Sans MT" panose="020B0502020104020203" pitchFamily="34" charset="0"/>
                        </a:rPr>
                        <a:t>Coordinates System</a:t>
                      </a:r>
                      <a:endParaRPr lang="en-US" sz="1100" b="0" i="0" u="none" strike="noStrike" dirty="0">
                        <a:solidFill>
                          <a:srgbClr val="000000"/>
                        </a:solidFill>
                        <a:effectLst/>
                        <a:latin typeface="Gill Sans MT" panose="020B0502020104020203" pitchFamily="34" charset="0"/>
                      </a:endParaRPr>
                    </a:p>
                  </a:txBody>
                  <a:tcPr marL="7620" marR="7620" marT="7620" marB="0" anchor="ctr">
                    <a:lnR w="12700" cap="flat" cmpd="sng" algn="ctr">
                      <a:noFill/>
                      <a:prstDash val="solid"/>
                      <a:round/>
                      <a:headEnd type="none" w="med" len="med"/>
                      <a:tailEnd type="none" w="med" len="med"/>
                    </a:lnR>
                    <a:solidFill>
                      <a:schemeClr val="bg1">
                        <a:lumMod val="85000"/>
                      </a:schemeClr>
                    </a:solidFill>
                  </a:tcPr>
                </a:tc>
                <a:tc>
                  <a:txBody>
                    <a:bodyPr/>
                    <a:lstStyle/>
                    <a:p>
                      <a:pPr algn="ctr" fontAlgn="ctr"/>
                      <a:r>
                        <a:rPr lang="en-US" sz="1100" u="none" strike="noStrike" dirty="0">
                          <a:effectLst/>
                          <a:latin typeface="Gill Sans MT" panose="020B0502020104020203" pitchFamily="34" charset="0"/>
                        </a:rPr>
                        <a:t>abscissa axis according to astronomical meridian or magnetic north (plus declination)</a:t>
                      </a:r>
                      <a:endParaRPr lang="en-US" sz="1100" b="0" i="0" u="none" strike="noStrike" dirty="0">
                        <a:solidFill>
                          <a:srgbClr val="000000"/>
                        </a:solidFill>
                        <a:effectLst/>
                        <a:latin typeface="Gill Sans MT" panose="020B0502020104020203"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Gill Sans MT" panose="020B0502020104020203" pitchFamily="34" charset="0"/>
                        </a:rPr>
                        <a:t>UTM projection</a:t>
                      </a:r>
                      <a:endParaRPr lang="en-US" sz="1100" b="0" i="0" u="none" strike="noStrike" dirty="0">
                        <a:solidFill>
                          <a:srgbClr val="000000"/>
                        </a:solidFill>
                        <a:effectLst/>
                        <a:latin typeface="Gill Sans MT" panose="020B0502020104020203" pitchFamily="34" charset="0"/>
                      </a:endParaRPr>
                    </a:p>
                  </a:txBody>
                  <a:tcPr marL="7620" marR="7620" marT="762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Gill Sans MT" panose="020B0502020104020203" pitchFamily="34" charset="0"/>
                        </a:rPr>
                        <a:t>UTM projection</a:t>
                      </a:r>
                      <a:endParaRPr lang="en-US" sz="1100" b="0" i="0" u="none" strike="noStrike" dirty="0">
                        <a:solidFill>
                          <a:srgbClr val="000000"/>
                        </a:solidFill>
                        <a:effectLst/>
                        <a:latin typeface="Gill Sans MT" panose="020B0502020104020203" pitchFamily="34" charset="0"/>
                      </a:endParaRPr>
                    </a:p>
                  </a:txBody>
                  <a:tcPr marL="7620" marR="7620" marT="762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3259953"/>
                  </a:ext>
                </a:extLst>
              </a:tr>
              <a:tr h="168062">
                <a:tc>
                  <a:txBody>
                    <a:bodyPr/>
                    <a:lstStyle/>
                    <a:p>
                      <a:pPr algn="ctr" fontAlgn="ctr"/>
                      <a:r>
                        <a:rPr lang="en-US" sz="1100" b="0" i="0" u="none" strike="noStrike" dirty="0">
                          <a:solidFill>
                            <a:srgbClr val="000000"/>
                          </a:solidFill>
                          <a:effectLst/>
                          <a:latin typeface="Gill Sans MT" panose="020B0502020104020203" pitchFamily="34" charset="0"/>
                        </a:rPr>
                        <a:t>Monumentation</a:t>
                      </a:r>
                    </a:p>
                  </a:txBody>
                  <a:tcPr marL="7620" marR="7620" marT="7620" marB="0" anchor="ctr">
                    <a:lnR w="12700" cap="flat" cmpd="sng" algn="ctr">
                      <a:noFill/>
                      <a:prstDash val="solid"/>
                      <a:round/>
                      <a:headEnd type="none" w="med" len="med"/>
                      <a:tailEnd type="none" w="med" len="med"/>
                    </a:lnR>
                    <a:solidFill>
                      <a:schemeClr val="bg1">
                        <a:lumMod val="85000"/>
                      </a:schemeClr>
                    </a:solidFill>
                  </a:tcPr>
                </a:tc>
                <a:tc>
                  <a:txBody>
                    <a:bodyPr/>
                    <a:lstStyle/>
                    <a:p>
                      <a:pPr algn="ctr" fontAlgn="ctr"/>
                      <a:r>
                        <a:rPr lang="en-US" sz="1100" b="0" i="0" u="none" strike="noStrike" dirty="0">
                          <a:solidFill>
                            <a:srgbClr val="000000"/>
                          </a:solidFill>
                          <a:effectLst/>
                          <a:latin typeface="Gill Sans MT" panose="020B0502020104020203" pitchFamily="34" charset="0"/>
                        </a:rPr>
                        <a:t>Benchmark(Hito </a:t>
                      </a:r>
                      <a:r>
                        <a:rPr lang="en-US" sz="1100" b="0" i="0" u="none" strike="noStrike" dirty="0" err="1">
                          <a:solidFill>
                            <a:srgbClr val="000000"/>
                          </a:solidFill>
                          <a:effectLst/>
                          <a:latin typeface="Gill Sans MT" panose="020B0502020104020203" pitchFamily="34" charset="0"/>
                        </a:rPr>
                        <a:t>Referencia</a:t>
                      </a:r>
                      <a:r>
                        <a:rPr lang="en-US" sz="1100" b="0" i="0" u="none" strike="noStrike" dirty="0">
                          <a:solidFill>
                            <a:srgbClr val="000000"/>
                          </a:solidFill>
                          <a:effectLst/>
                          <a:latin typeface="Gill Sans MT" panose="020B0502020104020203" pitchFamily="34" charset="0"/>
                        </a:rPr>
                        <a:t>)</a:t>
                      </a:r>
                    </a:p>
                    <a:p>
                      <a:pPr algn="ctr" fontAlgn="ctr"/>
                      <a:r>
                        <a:rPr lang="en-US" sz="1100" b="0" i="0" u="none" strike="noStrike" dirty="0">
                          <a:solidFill>
                            <a:srgbClr val="000000"/>
                          </a:solidFill>
                          <a:effectLst/>
                          <a:latin typeface="Gill Sans MT" panose="020B0502020104020203" pitchFamily="34" charset="0"/>
                        </a:rPr>
                        <a:t>+</a:t>
                      </a:r>
                      <a:r>
                        <a:rPr lang="es-MX" sz="1100" b="0" i="0" u="none" strike="noStrike" dirty="0" err="1">
                          <a:solidFill>
                            <a:srgbClr val="000000"/>
                          </a:solidFill>
                          <a:effectLst/>
                          <a:latin typeface="Gill Sans MT" panose="020B0502020104020203" pitchFamily="34" charset="0"/>
                        </a:rPr>
                        <a:t>truncated</a:t>
                      </a:r>
                      <a:r>
                        <a:rPr lang="es-MX" sz="1100" b="0" i="0" u="none" strike="noStrike" dirty="0">
                          <a:solidFill>
                            <a:srgbClr val="000000"/>
                          </a:solidFill>
                          <a:effectLst/>
                          <a:latin typeface="Gill Sans MT" panose="020B0502020104020203" pitchFamily="34" charset="0"/>
                        </a:rPr>
                        <a:t> </a:t>
                      </a:r>
                      <a:r>
                        <a:rPr lang="es-MX" sz="1100" b="0" i="0" u="none" strike="noStrike" dirty="0" err="1">
                          <a:solidFill>
                            <a:srgbClr val="000000"/>
                          </a:solidFill>
                          <a:effectLst/>
                          <a:latin typeface="Gill Sans MT" panose="020B0502020104020203" pitchFamily="34" charset="0"/>
                        </a:rPr>
                        <a:t>pyramid</a:t>
                      </a:r>
                      <a:r>
                        <a:rPr lang="es-MX" sz="1100" b="0" i="0" u="none" strike="noStrike" dirty="0">
                          <a:solidFill>
                            <a:srgbClr val="000000"/>
                          </a:solidFill>
                          <a:effectLst/>
                          <a:latin typeface="Gill Sans MT" panose="020B0502020104020203" pitchFamily="34" charset="0"/>
                        </a:rPr>
                        <a:t> (40cmx20cmx80cm)</a:t>
                      </a:r>
                      <a:endParaRPr lang="en-US" sz="1100" b="0" i="0" u="none" strike="noStrike" dirty="0">
                        <a:solidFill>
                          <a:srgbClr val="000000"/>
                        </a:solidFill>
                        <a:effectLst/>
                        <a:latin typeface="Gill Sans MT" panose="020B0502020104020203"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a:solidFill>
                            <a:srgbClr val="000000"/>
                          </a:solidFill>
                          <a:effectLst/>
                          <a:latin typeface="Gill Sans MT" panose="020B0502020104020203" pitchFamily="34" charset="0"/>
                        </a:rPr>
                        <a:t>Benchmark(Hito mensura)+Boundary(</a:t>
                      </a:r>
                      <a:r>
                        <a:rPr lang="en-US" sz="1100" b="0" i="0" u="none" strike="noStrike" dirty="0" err="1">
                          <a:solidFill>
                            <a:srgbClr val="000000"/>
                          </a:solidFill>
                          <a:effectLst/>
                          <a:latin typeface="Gill Sans MT" panose="020B0502020104020203" pitchFamily="34" charset="0"/>
                        </a:rPr>
                        <a:t>lindero</a:t>
                      </a:r>
                      <a:r>
                        <a:rPr lang="en-US" sz="1100" b="0" i="0" u="none" strike="noStrike" dirty="0">
                          <a:solidFill>
                            <a:srgbClr val="000000"/>
                          </a:solidFill>
                          <a:effectLst/>
                          <a:latin typeface="Gill Sans MT" panose="020B0502020104020203" pitchFamily="34" charset="0"/>
                        </a:rPr>
                        <a:t>)</a:t>
                      </a:r>
                    </a:p>
                  </a:txBody>
                  <a:tcPr marL="7620" marR="7620" marT="762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a:solidFill>
                            <a:srgbClr val="000000"/>
                          </a:solidFill>
                          <a:effectLst/>
                          <a:latin typeface="Gill Sans MT" panose="020B0502020104020203" pitchFamily="34" charset="0"/>
                        </a:rPr>
                        <a:t>CORS and digital </a:t>
                      </a:r>
                      <a:r>
                        <a:rPr lang="en-US" sz="1100" b="0" i="0" u="none" strike="noStrike" dirty="0" err="1">
                          <a:solidFill>
                            <a:srgbClr val="000000"/>
                          </a:solidFill>
                          <a:effectLst/>
                          <a:latin typeface="Gill Sans MT" panose="020B0502020104020203" pitchFamily="34" charset="0"/>
                        </a:rPr>
                        <a:t>cadastre</a:t>
                      </a:r>
                      <a:endParaRPr lang="en-US" sz="1100" b="0" i="0" u="none" strike="noStrike" dirty="0">
                        <a:solidFill>
                          <a:srgbClr val="000000"/>
                        </a:solidFill>
                        <a:effectLst/>
                        <a:latin typeface="Gill Sans MT" panose="020B0502020104020203" pitchFamily="34" charset="0"/>
                      </a:endParaRPr>
                    </a:p>
                  </a:txBody>
                  <a:tcPr marL="7620" marR="7620" marT="762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1008590"/>
                  </a:ext>
                </a:extLst>
              </a:tr>
              <a:tr h="182880">
                <a:tc>
                  <a:txBody>
                    <a:bodyPr/>
                    <a:lstStyle/>
                    <a:p>
                      <a:pPr algn="ctr" fontAlgn="ctr"/>
                      <a:r>
                        <a:rPr lang="en-US" sz="1100" u="none" strike="noStrike" dirty="0">
                          <a:effectLst/>
                          <a:latin typeface="Gill Sans MT" panose="020B0502020104020203" pitchFamily="34" charset="0"/>
                        </a:rPr>
                        <a:t>Status</a:t>
                      </a:r>
                      <a:endParaRPr lang="en-US" sz="1100" b="0" i="0" u="none" strike="noStrike" dirty="0">
                        <a:solidFill>
                          <a:srgbClr val="000000"/>
                        </a:solidFill>
                        <a:effectLst/>
                        <a:latin typeface="Gill Sans MT" panose="020B0502020104020203" pitchFamily="34" charset="0"/>
                      </a:endParaRPr>
                    </a:p>
                  </a:txBody>
                  <a:tcPr marL="7620" marR="7620" marT="7620" marB="0" anchor="ctr">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100" u="none" strike="noStrike" dirty="0">
                          <a:effectLst/>
                          <a:latin typeface="Gill Sans MT" panose="020B0502020104020203" pitchFamily="34" charset="0"/>
                        </a:rPr>
                        <a:t>Repealed</a:t>
                      </a:r>
                      <a:endParaRPr lang="en-US" sz="1100" b="0" i="0" u="none" strike="noStrike" dirty="0">
                        <a:solidFill>
                          <a:srgbClr val="000000"/>
                        </a:solidFill>
                        <a:effectLst/>
                        <a:latin typeface="Gill Sans MT" panose="020B0502020104020203" pitchFamily="34" charset="0"/>
                      </a:endParaRPr>
                    </a:p>
                  </a:txBody>
                  <a:tcPr marL="7620" marR="7620" marT="762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Gill Sans MT" panose="020B0502020104020203" pitchFamily="34" charset="0"/>
                        </a:rPr>
                        <a:t>Repeal underway</a:t>
                      </a:r>
                      <a:endParaRPr lang="en-US" sz="1100" b="0" i="0" u="none" strike="noStrike" dirty="0">
                        <a:solidFill>
                          <a:srgbClr val="000000"/>
                        </a:solidFill>
                        <a:effectLst/>
                        <a:latin typeface="Gill Sans MT" panose="020B0502020104020203" pitchFamily="34" charset="0"/>
                      </a:endParaRPr>
                    </a:p>
                  </a:txBody>
                  <a:tcPr marL="7620" marR="7620" marT="762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Gill Sans MT" panose="020B0502020104020203" pitchFamily="34" charset="0"/>
                        </a:rPr>
                        <a:t>on going</a:t>
                      </a:r>
                      <a:endParaRPr lang="en-US" sz="1100" b="0" i="0" u="none" strike="noStrike" dirty="0">
                        <a:solidFill>
                          <a:srgbClr val="000000"/>
                        </a:solidFill>
                        <a:effectLst/>
                        <a:latin typeface="Gill Sans MT" panose="020B0502020104020203" pitchFamily="34" charset="0"/>
                      </a:endParaRPr>
                    </a:p>
                  </a:txBody>
                  <a:tcPr marL="7620" marR="7620" marT="762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6418759"/>
                  </a:ext>
                </a:extLst>
              </a:tr>
            </a:tbl>
          </a:graphicData>
        </a:graphic>
      </p:graphicFrame>
      <p:grpSp>
        <p:nvGrpSpPr>
          <p:cNvPr id="18" name="Grupo 17">
            <a:extLst>
              <a:ext uri="{FF2B5EF4-FFF2-40B4-BE49-F238E27FC236}">
                <a16:creationId xmlns:a16="http://schemas.microsoft.com/office/drawing/2014/main" id="{CBAB975B-8C3B-E652-E832-C7E5C18982A8}"/>
              </a:ext>
            </a:extLst>
          </p:cNvPr>
          <p:cNvGrpSpPr/>
          <p:nvPr/>
        </p:nvGrpSpPr>
        <p:grpSpPr>
          <a:xfrm>
            <a:off x="669451" y="978247"/>
            <a:ext cx="2643514" cy="1255154"/>
            <a:chOff x="273378" y="905002"/>
            <a:chExt cx="2643514" cy="1255154"/>
          </a:xfrm>
        </p:grpSpPr>
        <p:pic>
          <p:nvPicPr>
            <p:cNvPr id="10" name="Gráfico 9" descr="Libro cerrado contorno">
              <a:extLst>
                <a:ext uri="{FF2B5EF4-FFF2-40B4-BE49-F238E27FC236}">
                  <a16:creationId xmlns:a16="http://schemas.microsoft.com/office/drawing/2014/main" id="{56BF2E73-F729-FF79-BC9D-ABA8E2BE5CD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69851" y="905002"/>
              <a:ext cx="914400" cy="914400"/>
            </a:xfrm>
            <a:prstGeom prst="rect">
              <a:avLst/>
            </a:prstGeom>
          </p:spPr>
        </p:pic>
        <p:sp>
          <p:nvSpPr>
            <p:cNvPr id="16" name="CuadroTexto 15">
              <a:extLst>
                <a:ext uri="{FF2B5EF4-FFF2-40B4-BE49-F238E27FC236}">
                  <a16:creationId xmlns:a16="http://schemas.microsoft.com/office/drawing/2014/main" id="{9818B775-6E45-BD31-F2EC-6A1F3047C8E1}"/>
                </a:ext>
              </a:extLst>
            </p:cNvPr>
            <p:cNvSpPr txBox="1"/>
            <p:nvPr/>
          </p:nvSpPr>
          <p:spPr>
            <a:xfrm>
              <a:off x="273378" y="1883158"/>
              <a:ext cx="2643514" cy="276998"/>
            </a:xfrm>
            <a:prstGeom prst="rect">
              <a:avLst/>
            </a:prstGeom>
            <a:noFill/>
          </p:spPr>
          <p:txBody>
            <a:bodyPr wrap="square">
              <a:spAutoFit/>
            </a:bodyPr>
            <a:lstStyle/>
            <a:p>
              <a:pPr algn="ctr" fontAlgn="ctr"/>
              <a:r>
                <a:rPr lang="en-US" sz="1200" b="1" u="none" strike="noStrike" dirty="0">
                  <a:effectLst/>
                  <a:latin typeface="Gill Sans MT" panose="020B0502020104020203" pitchFamily="34" charset="0"/>
                </a:rPr>
                <a:t>MINING CODE 1932</a:t>
              </a:r>
              <a:endParaRPr lang="en-US" sz="1200" b="1" i="0" u="none" strike="noStrike" dirty="0">
                <a:solidFill>
                  <a:srgbClr val="000000"/>
                </a:solidFill>
                <a:effectLst/>
                <a:latin typeface="Gill Sans MT" panose="020B0502020104020203" pitchFamily="34" charset="0"/>
              </a:endParaRPr>
            </a:p>
          </p:txBody>
        </p:sp>
        <p:pic>
          <p:nvPicPr>
            <p:cNvPr id="11" name="Gráfico 10" descr="Juez con relleno sólido">
              <a:extLst>
                <a:ext uri="{FF2B5EF4-FFF2-40B4-BE49-F238E27FC236}">
                  <a16:creationId xmlns:a16="http://schemas.microsoft.com/office/drawing/2014/main" id="{6A343FEB-1D78-DF20-9439-91FF96F690FF}"/>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372934" y="905002"/>
              <a:ext cx="914400" cy="914400"/>
            </a:xfrm>
            <a:prstGeom prst="rect">
              <a:avLst/>
            </a:prstGeom>
          </p:spPr>
        </p:pic>
      </p:grpSp>
      <p:grpSp>
        <p:nvGrpSpPr>
          <p:cNvPr id="21" name="Grupo 20">
            <a:extLst>
              <a:ext uri="{FF2B5EF4-FFF2-40B4-BE49-F238E27FC236}">
                <a16:creationId xmlns:a16="http://schemas.microsoft.com/office/drawing/2014/main" id="{7276CD33-7682-3D85-6A8C-5DE92D3BDDD1}"/>
              </a:ext>
            </a:extLst>
          </p:cNvPr>
          <p:cNvGrpSpPr/>
          <p:nvPr/>
        </p:nvGrpSpPr>
        <p:grpSpPr>
          <a:xfrm>
            <a:off x="4829006" y="888332"/>
            <a:ext cx="3240552" cy="1284286"/>
            <a:chOff x="273378" y="905002"/>
            <a:chExt cx="3240552" cy="1284286"/>
          </a:xfrm>
        </p:grpSpPr>
        <p:pic>
          <p:nvPicPr>
            <p:cNvPr id="23" name="Gráfico 22" descr="Libro cerrado contorno">
              <a:extLst>
                <a:ext uri="{FF2B5EF4-FFF2-40B4-BE49-F238E27FC236}">
                  <a16:creationId xmlns:a16="http://schemas.microsoft.com/office/drawing/2014/main" id="{AFFF2F89-3651-3A81-4179-4365D10636D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69851" y="905002"/>
              <a:ext cx="914400" cy="914400"/>
            </a:xfrm>
            <a:prstGeom prst="rect">
              <a:avLst/>
            </a:prstGeom>
          </p:spPr>
        </p:pic>
        <p:sp>
          <p:nvSpPr>
            <p:cNvPr id="24" name="CuadroTexto 23">
              <a:extLst>
                <a:ext uri="{FF2B5EF4-FFF2-40B4-BE49-F238E27FC236}">
                  <a16:creationId xmlns:a16="http://schemas.microsoft.com/office/drawing/2014/main" id="{06235B05-297D-B840-5092-9107A36E1412}"/>
                </a:ext>
              </a:extLst>
            </p:cNvPr>
            <p:cNvSpPr txBox="1"/>
            <p:nvPr/>
          </p:nvSpPr>
          <p:spPr>
            <a:xfrm>
              <a:off x="273378" y="1727623"/>
              <a:ext cx="3240552" cy="461665"/>
            </a:xfrm>
            <a:prstGeom prst="rect">
              <a:avLst/>
            </a:prstGeom>
            <a:noFill/>
          </p:spPr>
          <p:txBody>
            <a:bodyPr wrap="square">
              <a:spAutoFit/>
            </a:bodyPr>
            <a:lstStyle/>
            <a:p>
              <a:pPr marL="171450" indent="-171450">
                <a:buFont typeface="Arial" panose="020B0604020202020204" pitchFamily="34" charset="0"/>
                <a:buChar char="•"/>
              </a:pPr>
              <a:r>
                <a:rPr lang="en-US" sz="1200" b="1" u="none" strike="noStrike" dirty="0">
                  <a:effectLst/>
                  <a:latin typeface="Gill Sans MT" panose="020B0502020104020203" pitchFamily="34" charset="0"/>
                </a:rPr>
                <a:t>MINING CODE </a:t>
              </a:r>
              <a:r>
                <a:rPr lang="es-ES" sz="1200" b="1" dirty="0">
                  <a:latin typeface="Gill Sans MT" panose="020B0502020104020203" pitchFamily="34" charset="0"/>
                  <a:cs typeface="Arial" panose="020B0604020202020204" pitchFamily="34" charset="0"/>
                </a:rPr>
                <a:t>1983</a:t>
              </a:r>
            </a:p>
            <a:p>
              <a:pPr marL="171450" indent="-171450">
                <a:buFont typeface="Arial" panose="020B0604020202020204" pitchFamily="34" charset="0"/>
                <a:buChar char="•"/>
              </a:pPr>
              <a:r>
                <a:rPr lang="es-ES" sz="1200" b="1" dirty="0">
                  <a:latin typeface="Gill Sans MT" panose="020B0502020104020203" pitchFamily="34" charset="0"/>
                  <a:cs typeface="Arial" panose="020B0604020202020204" pitchFamily="34" charset="0"/>
                </a:rPr>
                <a:t>MINING CODE REGULATIONS 1983</a:t>
              </a:r>
            </a:p>
          </p:txBody>
        </p:sp>
        <p:pic>
          <p:nvPicPr>
            <p:cNvPr id="25" name="Gráfico 24" descr="Juez con relleno sólido">
              <a:extLst>
                <a:ext uri="{FF2B5EF4-FFF2-40B4-BE49-F238E27FC236}">
                  <a16:creationId xmlns:a16="http://schemas.microsoft.com/office/drawing/2014/main" id="{4E07D2CF-BAC9-D289-A4F0-857412F7637D}"/>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372934" y="905002"/>
              <a:ext cx="914400" cy="914400"/>
            </a:xfrm>
            <a:prstGeom prst="rect">
              <a:avLst/>
            </a:prstGeom>
          </p:spPr>
        </p:pic>
      </p:grpSp>
      <p:grpSp>
        <p:nvGrpSpPr>
          <p:cNvPr id="33" name="Grupo 32">
            <a:extLst>
              <a:ext uri="{FF2B5EF4-FFF2-40B4-BE49-F238E27FC236}">
                <a16:creationId xmlns:a16="http://schemas.microsoft.com/office/drawing/2014/main" id="{8395DF28-317F-52E1-7494-0A5B93CF5BB8}"/>
              </a:ext>
            </a:extLst>
          </p:cNvPr>
          <p:cNvGrpSpPr/>
          <p:nvPr/>
        </p:nvGrpSpPr>
        <p:grpSpPr>
          <a:xfrm>
            <a:off x="8872641" y="970035"/>
            <a:ext cx="3321607" cy="1284028"/>
            <a:chOff x="273377" y="905002"/>
            <a:chExt cx="3321607" cy="1284028"/>
          </a:xfrm>
        </p:grpSpPr>
        <p:pic>
          <p:nvPicPr>
            <p:cNvPr id="34" name="Gráfico 33" descr="Libro cerrado contorno">
              <a:extLst>
                <a:ext uri="{FF2B5EF4-FFF2-40B4-BE49-F238E27FC236}">
                  <a16:creationId xmlns:a16="http://schemas.microsoft.com/office/drawing/2014/main" id="{D29046E8-FE40-0A59-6E36-028F1FF1184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569851" y="905002"/>
              <a:ext cx="914400" cy="914400"/>
            </a:xfrm>
            <a:prstGeom prst="rect">
              <a:avLst/>
            </a:prstGeom>
          </p:spPr>
        </p:pic>
        <p:sp>
          <p:nvSpPr>
            <p:cNvPr id="35" name="CuadroTexto 34">
              <a:extLst>
                <a:ext uri="{FF2B5EF4-FFF2-40B4-BE49-F238E27FC236}">
                  <a16:creationId xmlns:a16="http://schemas.microsoft.com/office/drawing/2014/main" id="{EEB995A5-F7AF-1612-6D9C-38ACC38543F9}"/>
                </a:ext>
              </a:extLst>
            </p:cNvPr>
            <p:cNvSpPr txBox="1"/>
            <p:nvPr/>
          </p:nvSpPr>
          <p:spPr>
            <a:xfrm>
              <a:off x="273377" y="1727365"/>
              <a:ext cx="3321607" cy="461665"/>
            </a:xfrm>
            <a:prstGeom prst="rect">
              <a:avLst/>
            </a:prstGeom>
            <a:noFill/>
          </p:spPr>
          <p:txBody>
            <a:bodyPr wrap="square">
              <a:spAutoFit/>
            </a:bodyPr>
            <a:lstStyle/>
            <a:p>
              <a:pPr marL="171450" indent="-171450">
                <a:buFont typeface="Arial" panose="020B0604020202020204" pitchFamily="34" charset="0"/>
                <a:buChar char="•"/>
              </a:pPr>
              <a:r>
                <a:rPr lang="es-ES" sz="1200" b="1" dirty="0">
                  <a:latin typeface="Gill Sans MT" panose="020B0502020104020203" pitchFamily="34" charset="0"/>
                  <a:cs typeface="Arial" panose="020B0604020202020204" pitchFamily="34" charset="0"/>
                </a:rPr>
                <a:t>LAW 21420</a:t>
              </a:r>
            </a:p>
            <a:p>
              <a:pPr marL="171450" indent="-171450">
                <a:buFont typeface="Arial" panose="020B0604020202020204" pitchFamily="34" charset="0"/>
                <a:buChar char="•"/>
              </a:pPr>
              <a:r>
                <a:rPr lang="es-ES" sz="1200" b="1" dirty="0">
                  <a:latin typeface="Gill Sans MT" panose="020B0502020104020203" pitchFamily="34" charset="0"/>
                  <a:cs typeface="Arial" panose="020B0604020202020204" pitchFamily="34" charset="0"/>
                </a:rPr>
                <a:t>REGULATIONS 2023…ON GOING</a:t>
              </a:r>
            </a:p>
          </p:txBody>
        </p:sp>
        <p:pic>
          <p:nvPicPr>
            <p:cNvPr id="36" name="Gráfico 35" descr="Juez con relleno sólido">
              <a:extLst>
                <a:ext uri="{FF2B5EF4-FFF2-40B4-BE49-F238E27FC236}">
                  <a16:creationId xmlns:a16="http://schemas.microsoft.com/office/drawing/2014/main" id="{3CB74230-D38D-F496-81FD-B53634DDE7D6}"/>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372934" y="905002"/>
              <a:ext cx="914400" cy="914400"/>
            </a:xfrm>
            <a:prstGeom prst="rect">
              <a:avLst/>
            </a:prstGeom>
          </p:spPr>
        </p:pic>
      </p:grpSp>
      <p:pic>
        <p:nvPicPr>
          <p:cNvPr id="37" name="Imagen 36">
            <a:extLst>
              <a:ext uri="{FF2B5EF4-FFF2-40B4-BE49-F238E27FC236}">
                <a16:creationId xmlns:a16="http://schemas.microsoft.com/office/drawing/2014/main" id="{48D40F44-8DA2-D840-ACA4-004B41A0CDAA}"/>
              </a:ext>
            </a:extLst>
          </p:cNvPr>
          <p:cNvPicPr>
            <a:picLocks noChangeAspect="1"/>
          </p:cNvPicPr>
          <p:nvPr/>
        </p:nvPicPr>
        <p:blipFill rotWithShape="1">
          <a:blip r:embed="rId8"/>
          <a:srcRect l="16888" t="39175" r="12917" b="13223"/>
          <a:stretch/>
        </p:blipFill>
        <p:spPr>
          <a:xfrm>
            <a:off x="4623298" y="4698877"/>
            <a:ext cx="1907357" cy="1724623"/>
          </a:xfrm>
          <a:prstGeom prst="rect">
            <a:avLst/>
          </a:prstGeom>
        </p:spPr>
      </p:pic>
      <p:pic>
        <p:nvPicPr>
          <p:cNvPr id="39" name="Imagen 38">
            <a:extLst>
              <a:ext uri="{FF2B5EF4-FFF2-40B4-BE49-F238E27FC236}">
                <a16:creationId xmlns:a16="http://schemas.microsoft.com/office/drawing/2014/main" id="{594BB70F-F4A9-8B21-51FB-62BADB5CA30B}"/>
              </a:ext>
            </a:extLst>
          </p:cNvPr>
          <p:cNvPicPr>
            <a:picLocks noChangeAspect="1"/>
          </p:cNvPicPr>
          <p:nvPr/>
        </p:nvPicPr>
        <p:blipFill rotWithShape="1">
          <a:blip r:embed="rId9"/>
          <a:srcRect l="20007" t="23636" r="27254" b="18462"/>
          <a:stretch/>
        </p:blipFill>
        <p:spPr>
          <a:xfrm>
            <a:off x="6584111" y="4555212"/>
            <a:ext cx="1041833" cy="2033228"/>
          </a:xfrm>
          <a:prstGeom prst="rect">
            <a:avLst/>
          </a:prstGeom>
        </p:spPr>
      </p:pic>
      <p:pic>
        <p:nvPicPr>
          <p:cNvPr id="1026" name="Picture 2">
            <a:extLst>
              <a:ext uri="{FF2B5EF4-FFF2-40B4-BE49-F238E27FC236}">
                <a16:creationId xmlns:a16="http://schemas.microsoft.com/office/drawing/2014/main" id="{2B25F1D9-7063-DEF0-3CAA-A2E54301B8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5453" y="4626189"/>
            <a:ext cx="1159787" cy="1546860"/>
          </a:xfrm>
          <a:prstGeom prst="rect">
            <a:avLst/>
          </a:prstGeom>
          <a:noFill/>
          <a:extLst>
            <a:ext uri="{909E8E84-426E-40DD-AFC4-6F175D3DCCD1}">
              <a14:hiddenFill xmlns:a14="http://schemas.microsoft.com/office/drawing/2010/main">
                <a:solidFill>
                  <a:srgbClr val="FFFFFF"/>
                </a:solidFill>
              </a14:hiddenFill>
            </a:ext>
          </a:extLst>
        </p:spPr>
      </p:pic>
      <p:pic>
        <p:nvPicPr>
          <p:cNvPr id="43" name="Imagen 42">
            <a:extLst>
              <a:ext uri="{FF2B5EF4-FFF2-40B4-BE49-F238E27FC236}">
                <a16:creationId xmlns:a16="http://schemas.microsoft.com/office/drawing/2014/main" id="{2630CA59-27D8-2C66-72D6-D5B8AF4D0626}"/>
              </a:ext>
            </a:extLst>
          </p:cNvPr>
          <p:cNvPicPr>
            <a:picLocks noChangeAspect="1"/>
          </p:cNvPicPr>
          <p:nvPr/>
        </p:nvPicPr>
        <p:blipFill>
          <a:blip r:embed="rId11"/>
          <a:stretch>
            <a:fillRect/>
          </a:stretch>
        </p:blipFill>
        <p:spPr>
          <a:xfrm>
            <a:off x="10938282" y="4651121"/>
            <a:ext cx="773696" cy="1738444"/>
          </a:xfrm>
          <a:prstGeom prst="rect">
            <a:avLst/>
          </a:prstGeom>
        </p:spPr>
      </p:pic>
      <p:grpSp>
        <p:nvGrpSpPr>
          <p:cNvPr id="44" name="Grupo 43">
            <a:extLst>
              <a:ext uri="{FF2B5EF4-FFF2-40B4-BE49-F238E27FC236}">
                <a16:creationId xmlns:a16="http://schemas.microsoft.com/office/drawing/2014/main" id="{CFD4098D-BB6C-6860-E69C-228D7C1C8FD5}"/>
              </a:ext>
            </a:extLst>
          </p:cNvPr>
          <p:cNvGrpSpPr/>
          <p:nvPr/>
        </p:nvGrpSpPr>
        <p:grpSpPr>
          <a:xfrm>
            <a:off x="7639987" y="4780953"/>
            <a:ext cx="1885023" cy="1608612"/>
            <a:chOff x="-88325" y="4038805"/>
            <a:chExt cx="3553458" cy="2723945"/>
          </a:xfrm>
        </p:grpSpPr>
        <p:grpSp>
          <p:nvGrpSpPr>
            <p:cNvPr id="45" name="Grupo 44">
              <a:extLst>
                <a:ext uri="{FF2B5EF4-FFF2-40B4-BE49-F238E27FC236}">
                  <a16:creationId xmlns:a16="http://schemas.microsoft.com/office/drawing/2014/main" id="{BB83430D-F2FB-2568-03F7-2A7095643BD1}"/>
                </a:ext>
              </a:extLst>
            </p:cNvPr>
            <p:cNvGrpSpPr/>
            <p:nvPr/>
          </p:nvGrpSpPr>
          <p:grpSpPr>
            <a:xfrm>
              <a:off x="1580110" y="4517596"/>
              <a:ext cx="896202" cy="1905904"/>
              <a:chOff x="570509" y="4520748"/>
              <a:chExt cx="2213369" cy="2019300"/>
            </a:xfrm>
            <a:effectLst/>
          </p:grpSpPr>
          <p:sp>
            <p:nvSpPr>
              <p:cNvPr id="50" name="Rectángulo 49">
                <a:extLst>
                  <a:ext uri="{FF2B5EF4-FFF2-40B4-BE49-F238E27FC236}">
                    <a16:creationId xmlns:a16="http://schemas.microsoft.com/office/drawing/2014/main" id="{3438E03B-2B0E-9CE8-AF20-706D516D9FB9}"/>
                  </a:ext>
                </a:extLst>
              </p:cNvPr>
              <p:cNvSpPr/>
              <p:nvPr/>
            </p:nvSpPr>
            <p:spPr>
              <a:xfrm>
                <a:off x="570509" y="5530398"/>
                <a:ext cx="1105891" cy="1009650"/>
              </a:xfrm>
              <a:prstGeom prst="rect">
                <a:avLst/>
              </a:prstGeom>
              <a:noFill/>
              <a:ln w="28575">
                <a:solidFill>
                  <a:srgbClr val="002F6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51" name="Rectángulo 50">
                <a:extLst>
                  <a:ext uri="{FF2B5EF4-FFF2-40B4-BE49-F238E27FC236}">
                    <a16:creationId xmlns:a16="http://schemas.microsoft.com/office/drawing/2014/main" id="{E37999D5-FB29-1D2F-BEE4-9FDAD225431B}"/>
                  </a:ext>
                </a:extLst>
              </p:cNvPr>
              <p:cNvSpPr/>
              <p:nvPr/>
            </p:nvSpPr>
            <p:spPr>
              <a:xfrm>
                <a:off x="1677987" y="5530398"/>
                <a:ext cx="1105891" cy="1009650"/>
              </a:xfrm>
              <a:prstGeom prst="rect">
                <a:avLst/>
              </a:prstGeom>
              <a:noFill/>
              <a:ln w="28575">
                <a:solidFill>
                  <a:srgbClr val="002F6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52" name="Rectángulo 51">
                <a:extLst>
                  <a:ext uri="{FF2B5EF4-FFF2-40B4-BE49-F238E27FC236}">
                    <a16:creationId xmlns:a16="http://schemas.microsoft.com/office/drawing/2014/main" id="{DAF5F141-C873-D8C9-FD78-2A91F233201B}"/>
                  </a:ext>
                </a:extLst>
              </p:cNvPr>
              <p:cNvSpPr/>
              <p:nvPr/>
            </p:nvSpPr>
            <p:spPr>
              <a:xfrm>
                <a:off x="570509" y="4520748"/>
                <a:ext cx="1105891" cy="1009650"/>
              </a:xfrm>
              <a:prstGeom prst="rect">
                <a:avLst/>
              </a:prstGeom>
              <a:noFill/>
              <a:ln w="28575">
                <a:solidFill>
                  <a:srgbClr val="002F6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53" name="Rectángulo 52">
                <a:extLst>
                  <a:ext uri="{FF2B5EF4-FFF2-40B4-BE49-F238E27FC236}">
                    <a16:creationId xmlns:a16="http://schemas.microsoft.com/office/drawing/2014/main" id="{6FF4D0E1-92EF-9B66-392F-67086F49F482}"/>
                  </a:ext>
                </a:extLst>
              </p:cNvPr>
              <p:cNvSpPr/>
              <p:nvPr/>
            </p:nvSpPr>
            <p:spPr>
              <a:xfrm>
                <a:off x="1677987" y="4520748"/>
                <a:ext cx="1105891" cy="1009650"/>
              </a:xfrm>
              <a:prstGeom prst="rect">
                <a:avLst/>
              </a:prstGeom>
              <a:noFill/>
              <a:ln w="28575">
                <a:solidFill>
                  <a:srgbClr val="002F6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grpSp>
        <p:cxnSp>
          <p:nvCxnSpPr>
            <p:cNvPr id="46" name="Conector recto de flecha 45">
              <a:extLst>
                <a:ext uri="{FF2B5EF4-FFF2-40B4-BE49-F238E27FC236}">
                  <a16:creationId xmlns:a16="http://schemas.microsoft.com/office/drawing/2014/main" id="{ADB6B0FC-C3AD-1AE9-70B6-F12FA31EBB69}"/>
                </a:ext>
              </a:extLst>
            </p:cNvPr>
            <p:cNvCxnSpPr>
              <a:cxnSpLocks/>
            </p:cNvCxnSpPr>
            <p:nvPr/>
          </p:nvCxnSpPr>
          <p:spPr>
            <a:xfrm>
              <a:off x="788887" y="5472661"/>
              <a:ext cx="2676246" cy="0"/>
            </a:xfrm>
            <a:prstGeom prst="straightConnector1">
              <a:avLst/>
            </a:prstGeom>
            <a:ln w="9525">
              <a:prstDash val="sysDot"/>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7" name="CuadroTexto 46">
              <a:extLst>
                <a:ext uri="{FF2B5EF4-FFF2-40B4-BE49-F238E27FC236}">
                  <a16:creationId xmlns:a16="http://schemas.microsoft.com/office/drawing/2014/main" id="{CD03C2CB-76EC-F3AB-3177-BEE173504B17}"/>
                </a:ext>
              </a:extLst>
            </p:cNvPr>
            <p:cNvSpPr txBox="1"/>
            <p:nvPr/>
          </p:nvSpPr>
          <p:spPr>
            <a:xfrm>
              <a:off x="-88325" y="5344848"/>
              <a:ext cx="1545651" cy="312704"/>
            </a:xfrm>
            <a:prstGeom prst="rect">
              <a:avLst/>
            </a:prstGeom>
            <a:noFill/>
          </p:spPr>
          <p:txBody>
            <a:bodyPr wrap="square">
              <a:spAutoFit/>
            </a:bodyPr>
            <a:lstStyle/>
            <a:p>
              <a:r>
                <a:rPr lang="en-US" sz="600" dirty="0">
                  <a:solidFill>
                    <a:srgbClr val="A6BFDD"/>
                  </a:solidFill>
                  <a:latin typeface="Gill Sans MT" panose="020B0502020104020203" pitchFamily="34" charset="0"/>
                  <a:cs typeface="Arial" panose="020B0604020202020204" pitchFamily="34" charset="0"/>
                </a:rPr>
                <a:t>West UTM</a:t>
              </a:r>
              <a:endParaRPr lang="en-US" sz="600" dirty="0">
                <a:solidFill>
                  <a:srgbClr val="A6BFDD"/>
                </a:solidFill>
              </a:endParaRPr>
            </a:p>
          </p:txBody>
        </p:sp>
        <p:cxnSp>
          <p:nvCxnSpPr>
            <p:cNvPr id="48" name="Conector recto de flecha 47">
              <a:extLst>
                <a:ext uri="{FF2B5EF4-FFF2-40B4-BE49-F238E27FC236}">
                  <a16:creationId xmlns:a16="http://schemas.microsoft.com/office/drawing/2014/main" id="{57EB2E30-DEF7-39E0-A50B-ADA3C9E65F48}"/>
                </a:ext>
              </a:extLst>
            </p:cNvPr>
            <p:cNvCxnSpPr>
              <a:cxnSpLocks/>
            </p:cNvCxnSpPr>
            <p:nvPr/>
          </p:nvCxnSpPr>
          <p:spPr>
            <a:xfrm flipH="1" flipV="1">
              <a:off x="2032040" y="4287633"/>
              <a:ext cx="1101" cy="2475117"/>
            </a:xfrm>
            <a:prstGeom prst="straightConnector1">
              <a:avLst/>
            </a:prstGeom>
            <a:ln w="9525">
              <a:prstDash val="sysDot"/>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9" name="CuadroTexto 48">
              <a:extLst>
                <a:ext uri="{FF2B5EF4-FFF2-40B4-BE49-F238E27FC236}">
                  <a16:creationId xmlns:a16="http://schemas.microsoft.com/office/drawing/2014/main" id="{A8AE66AD-730E-9E37-1BCF-4D7B2E70F159}"/>
                </a:ext>
              </a:extLst>
            </p:cNvPr>
            <p:cNvSpPr txBox="1"/>
            <p:nvPr/>
          </p:nvSpPr>
          <p:spPr>
            <a:xfrm>
              <a:off x="1637652" y="4038805"/>
              <a:ext cx="1118700" cy="312704"/>
            </a:xfrm>
            <a:prstGeom prst="rect">
              <a:avLst/>
            </a:prstGeom>
            <a:noFill/>
          </p:spPr>
          <p:txBody>
            <a:bodyPr wrap="square">
              <a:spAutoFit/>
            </a:bodyPr>
            <a:lstStyle/>
            <a:p>
              <a:r>
                <a:rPr lang="en-US" sz="600" dirty="0">
                  <a:solidFill>
                    <a:srgbClr val="A6BFDD"/>
                  </a:solidFill>
                  <a:latin typeface="Gill Sans MT" panose="020B0502020104020203" pitchFamily="34" charset="0"/>
                  <a:cs typeface="Arial" panose="020B0604020202020204" pitchFamily="34" charset="0"/>
                </a:rPr>
                <a:t>North UTM</a:t>
              </a:r>
              <a:endParaRPr lang="en-US" sz="600" dirty="0">
                <a:solidFill>
                  <a:srgbClr val="A6BFDD"/>
                </a:solidFill>
              </a:endParaRPr>
            </a:p>
          </p:txBody>
        </p:sp>
      </p:grpSp>
      <p:sp>
        <p:nvSpPr>
          <p:cNvPr id="58" name="Rectángulo 57">
            <a:extLst>
              <a:ext uri="{FF2B5EF4-FFF2-40B4-BE49-F238E27FC236}">
                <a16:creationId xmlns:a16="http://schemas.microsoft.com/office/drawing/2014/main" id="{2BAC0526-FDBE-EB50-0AC7-99DF34936251}"/>
              </a:ext>
            </a:extLst>
          </p:cNvPr>
          <p:cNvSpPr/>
          <p:nvPr/>
        </p:nvSpPr>
        <p:spPr>
          <a:xfrm>
            <a:off x="0" y="6503712"/>
            <a:ext cx="12210222" cy="365124"/>
          </a:xfrm>
          <a:prstGeom prst="rect">
            <a:avLst/>
          </a:prstGeom>
          <a:solidFill>
            <a:srgbClr val="EA7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0" name="Grupo 59">
            <a:extLst>
              <a:ext uri="{FF2B5EF4-FFF2-40B4-BE49-F238E27FC236}">
                <a16:creationId xmlns:a16="http://schemas.microsoft.com/office/drawing/2014/main" id="{E764C915-BD7D-450D-13F5-13CC27B20F08}"/>
              </a:ext>
            </a:extLst>
          </p:cNvPr>
          <p:cNvGrpSpPr/>
          <p:nvPr/>
        </p:nvGrpSpPr>
        <p:grpSpPr>
          <a:xfrm>
            <a:off x="10526476" y="6315593"/>
            <a:ext cx="798653" cy="741362"/>
            <a:chOff x="10400912" y="6973350"/>
            <a:chExt cx="798653" cy="741362"/>
          </a:xfrm>
        </p:grpSpPr>
        <p:sp>
          <p:nvSpPr>
            <p:cNvPr id="61" name="Titel 1">
              <a:extLst>
                <a:ext uri="{FF2B5EF4-FFF2-40B4-BE49-F238E27FC236}">
                  <a16:creationId xmlns:a16="http://schemas.microsoft.com/office/drawing/2014/main" id="{F552EDAB-6A58-B412-8EAB-BA14D72CCECA}"/>
                </a:ext>
              </a:extLst>
            </p:cNvPr>
            <p:cNvSpPr txBox="1">
              <a:spLocks/>
            </p:cNvSpPr>
            <p:nvPr/>
          </p:nvSpPr>
          <p:spPr>
            <a:xfrm>
              <a:off x="10400912" y="6973350"/>
              <a:ext cx="798653" cy="741362"/>
            </a:xfrm>
            <a:prstGeom prst="rect">
              <a:avLst/>
            </a:prstGeom>
          </p:spPr>
          <p:txBody>
            <a:bodyPr vert="horz" lIns="91440" tIns="45720" rIns="91440" bIns="45720" rtlCol="0" anchor="ctr">
              <a:noAutofit/>
            </a:bodyPr>
            <a:lstStyle>
              <a:lvl1pPr algn="l" defTabSz="756026" rtl="0" eaLnBrk="1" latinLnBrk="0" hangingPunct="1">
                <a:lnSpc>
                  <a:spcPct val="90000"/>
                </a:lnSpc>
                <a:spcBef>
                  <a:spcPct val="0"/>
                </a:spcBef>
                <a:buNone/>
                <a:defRPr sz="3638" kern="1200">
                  <a:solidFill>
                    <a:schemeClr val="tx1"/>
                  </a:solidFill>
                  <a:latin typeface="+mj-lt"/>
                  <a:ea typeface="+mj-ea"/>
                  <a:cs typeface="+mj-cs"/>
                </a:defRPr>
              </a:lvl1pPr>
            </a:lstStyle>
            <a:p>
              <a:pPr fontAlgn="auto">
                <a:spcAft>
                  <a:spcPts val="0"/>
                </a:spcAft>
                <a:buClrTx/>
                <a:buSzTx/>
                <a:buFontTx/>
              </a:pPr>
              <a:endParaRPr lang="es-ES" sz="1400" b="1" i="1" dirty="0">
                <a:solidFill>
                  <a:srgbClr val="002F6C"/>
                </a:solidFill>
                <a:latin typeface="Gill Sans MT" panose="020B0502020104020203" pitchFamily="34" charset="0"/>
                <a:ea typeface="Tahoma" pitchFamily="34" charset="0"/>
                <a:cs typeface="Tahoma" pitchFamily="34" charset="0"/>
              </a:endParaRPr>
            </a:p>
          </p:txBody>
        </p:sp>
        <p:sp>
          <p:nvSpPr>
            <p:cNvPr id="62" name="Elipse 61">
              <a:extLst>
                <a:ext uri="{FF2B5EF4-FFF2-40B4-BE49-F238E27FC236}">
                  <a16:creationId xmlns:a16="http://schemas.microsoft.com/office/drawing/2014/main" id="{503A2C21-2441-F833-BB3F-F1DF218B4A49}"/>
                </a:ext>
              </a:extLst>
            </p:cNvPr>
            <p:cNvSpPr/>
            <p:nvPr/>
          </p:nvSpPr>
          <p:spPr>
            <a:xfrm>
              <a:off x="10721874" y="7283615"/>
              <a:ext cx="104172" cy="1041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F6C"/>
                </a:solidFill>
                <a:latin typeface="Gill Sans MT" panose="020B0502020104020203" pitchFamily="34" charset="0"/>
              </a:endParaRPr>
            </a:p>
          </p:txBody>
        </p:sp>
      </p:grpSp>
      <p:sp>
        <p:nvSpPr>
          <p:cNvPr id="63" name="Elipse 62">
            <a:extLst>
              <a:ext uri="{FF2B5EF4-FFF2-40B4-BE49-F238E27FC236}">
                <a16:creationId xmlns:a16="http://schemas.microsoft.com/office/drawing/2014/main" id="{3168C150-7801-2E06-08A0-FAF6F03F7674}"/>
              </a:ext>
            </a:extLst>
          </p:cNvPr>
          <p:cNvSpPr/>
          <p:nvPr/>
        </p:nvSpPr>
        <p:spPr>
          <a:xfrm>
            <a:off x="11058736" y="6626986"/>
            <a:ext cx="104172" cy="1041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sp>
        <p:nvSpPr>
          <p:cNvPr id="1024" name="Elipse 1023">
            <a:extLst>
              <a:ext uri="{FF2B5EF4-FFF2-40B4-BE49-F238E27FC236}">
                <a16:creationId xmlns:a16="http://schemas.microsoft.com/office/drawing/2014/main" id="{EE139EF2-13A3-9BCD-2634-BAC309DA66CD}"/>
              </a:ext>
            </a:extLst>
          </p:cNvPr>
          <p:cNvSpPr/>
          <p:nvPr/>
        </p:nvSpPr>
        <p:spPr>
          <a:xfrm>
            <a:off x="11273043" y="6626986"/>
            <a:ext cx="104172" cy="1041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cxnSp>
        <p:nvCxnSpPr>
          <p:cNvPr id="1025" name="Conector recto 1024">
            <a:extLst>
              <a:ext uri="{FF2B5EF4-FFF2-40B4-BE49-F238E27FC236}">
                <a16:creationId xmlns:a16="http://schemas.microsoft.com/office/drawing/2014/main" id="{84E4A8B4-6AC4-8239-B759-E6BFE6D047CD}"/>
              </a:ext>
            </a:extLst>
          </p:cNvPr>
          <p:cNvCxnSpPr>
            <a:cxnSpLocks/>
          </p:cNvCxnSpPr>
          <p:nvPr/>
        </p:nvCxnSpPr>
        <p:spPr>
          <a:xfrm flipH="1" flipV="1">
            <a:off x="12165366" y="0"/>
            <a:ext cx="7178" cy="6868836"/>
          </a:xfrm>
          <a:prstGeom prst="line">
            <a:avLst/>
          </a:prstGeom>
          <a:ln w="88900">
            <a:solidFill>
              <a:srgbClr val="002F6C"/>
            </a:solidFill>
          </a:ln>
        </p:spPr>
        <p:style>
          <a:lnRef idx="1">
            <a:schemeClr val="accent2"/>
          </a:lnRef>
          <a:fillRef idx="0">
            <a:schemeClr val="accent2"/>
          </a:fillRef>
          <a:effectRef idx="0">
            <a:schemeClr val="accent2"/>
          </a:effectRef>
          <a:fontRef idx="minor">
            <a:schemeClr val="tx1"/>
          </a:fontRef>
        </p:style>
      </p:cxnSp>
      <p:sp>
        <p:nvSpPr>
          <p:cNvPr id="1027" name="Marcador de número de diapositiva 1">
            <a:extLst>
              <a:ext uri="{FF2B5EF4-FFF2-40B4-BE49-F238E27FC236}">
                <a16:creationId xmlns:a16="http://schemas.microsoft.com/office/drawing/2014/main" id="{7085F33F-BDDD-AB7B-8AEE-01CA55326920}"/>
              </a:ext>
            </a:extLst>
          </p:cNvPr>
          <p:cNvSpPr>
            <a:spLocks noGrp="1"/>
          </p:cNvSpPr>
          <p:nvPr>
            <p:ph type="sldNum" sz="quarter" idx="12"/>
          </p:nvPr>
        </p:nvSpPr>
        <p:spPr>
          <a:xfrm>
            <a:off x="9789821" y="6492875"/>
            <a:ext cx="2327969" cy="365125"/>
          </a:xfrm>
        </p:spPr>
        <p:txBody>
          <a:bodyPr/>
          <a:lstStyle/>
          <a:p>
            <a:pPr algn="l"/>
            <a:r>
              <a:rPr lang="es-ES" sz="1200" b="1" i="1" dirty="0">
                <a:solidFill>
                  <a:srgbClr val="002F6C"/>
                </a:solidFill>
                <a:latin typeface="Gill Sans MT" panose="020B0502020104020203" pitchFamily="34" charset="0"/>
                <a:ea typeface="Tahoma" pitchFamily="34" charset="0"/>
                <a:cs typeface="Tahoma" pitchFamily="34" charset="0"/>
              </a:rPr>
              <a:t>Sec.1.1              	      </a:t>
            </a:r>
            <a:r>
              <a:rPr lang="en-US" altLang="en-US" dirty="0">
                <a:solidFill>
                  <a:srgbClr val="002F6C"/>
                </a:solidFill>
                <a:latin typeface="Gill Sans MT" panose="020B0502020104020203" pitchFamily="34" charset="0"/>
              </a:rPr>
              <a:t> Pag.</a:t>
            </a:r>
            <a:fld id="{53527F9B-CE56-4C90-A571-D2AADAD5F7FB}" type="slidenum">
              <a:rPr lang="en-US" altLang="en-US" smtClean="0">
                <a:solidFill>
                  <a:srgbClr val="002F6C"/>
                </a:solidFill>
                <a:latin typeface="Gill Sans MT" panose="020B0502020104020203" pitchFamily="34" charset="0"/>
              </a:rPr>
              <a:pPr algn="l"/>
              <a:t>5</a:t>
            </a:fld>
            <a:endParaRPr lang="en-US" altLang="en-US" dirty="0">
              <a:solidFill>
                <a:srgbClr val="002F6C"/>
              </a:solidFill>
              <a:latin typeface="Gill Sans MT" panose="020B0502020104020203" pitchFamily="34" charset="0"/>
            </a:endParaRPr>
          </a:p>
        </p:txBody>
      </p:sp>
      <p:grpSp>
        <p:nvGrpSpPr>
          <p:cNvPr id="2" name="Grupo 1">
            <a:extLst>
              <a:ext uri="{FF2B5EF4-FFF2-40B4-BE49-F238E27FC236}">
                <a16:creationId xmlns:a16="http://schemas.microsoft.com/office/drawing/2014/main" id="{2AF30163-7CD5-3CCB-0CA6-095F55A5EC72}"/>
              </a:ext>
            </a:extLst>
          </p:cNvPr>
          <p:cNvGrpSpPr/>
          <p:nvPr/>
        </p:nvGrpSpPr>
        <p:grpSpPr>
          <a:xfrm>
            <a:off x="9978770" y="85000"/>
            <a:ext cx="2068686" cy="646225"/>
            <a:chOff x="9978770" y="85000"/>
            <a:chExt cx="2068686" cy="646225"/>
          </a:xfrm>
        </p:grpSpPr>
        <p:pic>
          <p:nvPicPr>
            <p:cNvPr id="5" name="Imagen 4">
              <a:extLst>
                <a:ext uri="{FF2B5EF4-FFF2-40B4-BE49-F238E27FC236}">
                  <a16:creationId xmlns:a16="http://schemas.microsoft.com/office/drawing/2014/main" id="{17F0F809-65FD-8822-AB3F-246A2C77D095}"/>
                </a:ext>
              </a:extLst>
            </p:cNvPr>
            <p:cNvPicPr>
              <a:picLocks noChangeAspect="1"/>
            </p:cNvPicPr>
            <p:nvPr/>
          </p:nvPicPr>
          <p:blipFill>
            <a:blip r:embed="rId12">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tretch>
              <a:fillRect/>
            </a:stretch>
          </p:blipFill>
          <p:spPr>
            <a:xfrm>
              <a:off x="9978770" y="85000"/>
              <a:ext cx="1270138" cy="646225"/>
            </a:xfrm>
            <a:prstGeom prst="rect">
              <a:avLst/>
            </a:prstGeom>
          </p:spPr>
        </p:pic>
        <p:pic>
          <p:nvPicPr>
            <p:cNvPr id="8" name="Imagen 7">
              <a:extLst>
                <a:ext uri="{FF2B5EF4-FFF2-40B4-BE49-F238E27FC236}">
                  <a16:creationId xmlns:a16="http://schemas.microsoft.com/office/drawing/2014/main" id="{78030FE0-B7D5-21E6-D7CA-3185A733624A}"/>
                </a:ext>
              </a:extLst>
            </p:cNvPr>
            <p:cNvPicPr>
              <a:picLocks noChangeAspect="1"/>
            </p:cNvPicPr>
            <p:nvPr/>
          </p:nvPicPr>
          <p:blipFill>
            <a:blip r:embed="rId14"/>
            <a:stretch>
              <a:fillRect/>
            </a:stretch>
          </p:blipFill>
          <p:spPr>
            <a:xfrm>
              <a:off x="11377215" y="120087"/>
              <a:ext cx="670241" cy="606130"/>
            </a:xfrm>
            <a:prstGeom prst="rect">
              <a:avLst/>
            </a:prstGeom>
          </p:spPr>
        </p:pic>
      </p:grpSp>
      <p:pic>
        <p:nvPicPr>
          <p:cNvPr id="12" name="Imagen 11">
            <a:extLst>
              <a:ext uri="{FF2B5EF4-FFF2-40B4-BE49-F238E27FC236}">
                <a16:creationId xmlns:a16="http://schemas.microsoft.com/office/drawing/2014/main" id="{942F6874-C68B-A5BE-C03E-143D90D18AC7}"/>
              </a:ext>
            </a:extLst>
          </p:cNvPr>
          <p:cNvPicPr>
            <a:picLocks noChangeAspect="1"/>
          </p:cNvPicPr>
          <p:nvPr/>
        </p:nvPicPr>
        <p:blipFill rotWithShape="1">
          <a:blip r:embed="rId15"/>
          <a:srcRect l="31131" t="35790" r="21627" b="26164"/>
          <a:stretch/>
        </p:blipFill>
        <p:spPr>
          <a:xfrm>
            <a:off x="2168054" y="4622665"/>
            <a:ext cx="1432002" cy="1537706"/>
          </a:xfrm>
          <a:prstGeom prst="rect">
            <a:avLst/>
          </a:prstGeom>
        </p:spPr>
      </p:pic>
      <p:sp>
        <p:nvSpPr>
          <p:cNvPr id="17" name="Rectángulo 16">
            <a:extLst>
              <a:ext uri="{FF2B5EF4-FFF2-40B4-BE49-F238E27FC236}">
                <a16:creationId xmlns:a16="http://schemas.microsoft.com/office/drawing/2014/main" id="{C5847B20-AD98-50D9-FEFE-D9A4E3F63A0F}"/>
              </a:ext>
            </a:extLst>
          </p:cNvPr>
          <p:cNvSpPr/>
          <p:nvPr/>
        </p:nvSpPr>
        <p:spPr>
          <a:xfrm rot="17952436">
            <a:off x="8471881" y="3163631"/>
            <a:ext cx="3881255" cy="954107"/>
          </a:xfrm>
          <a:prstGeom prst="rect">
            <a:avLst/>
          </a:prstGeom>
          <a:noFill/>
        </p:spPr>
        <p:txBody>
          <a:bodyPr wrap="none" lIns="91440" tIns="45720" rIns="91440" bIns="45720">
            <a:spAutoFit/>
          </a:bodyPr>
          <a:lstStyle/>
          <a:p>
            <a:pPr algn="ctr"/>
            <a:r>
              <a:rPr lang="es-ES" sz="2800" b="0" cap="none" spc="0" dirty="0">
                <a:ln w="0"/>
                <a:solidFill>
                  <a:srgbClr val="FF0000"/>
                </a:solidFill>
              </a:rPr>
              <a:t>The first </a:t>
            </a:r>
            <a:r>
              <a:rPr lang="es-ES" sz="2800" b="0" cap="none" spc="0" dirty="0" err="1">
                <a:ln w="0"/>
                <a:solidFill>
                  <a:srgbClr val="FF0000"/>
                </a:solidFill>
              </a:rPr>
              <a:t>law</a:t>
            </a:r>
            <a:r>
              <a:rPr lang="es-ES" sz="2800" b="0" cap="none" spc="0" dirty="0">
                <a:ln w="0"/>
                <a:solidFill>
                  <a:srgbClr val="FF0000"/>
                </a:solidFill>
              </a:rPr>
              <a:t> in Chile that </a:t>
            </a:r>
          </a:p>
          <a:p>
            <a:pPr algn="ctr"/>
            <a:r>
              <a:rPr lang="es-ES" sz="2800" b="0" cap="none" spc="0" dirty="0" err="1">
                <a:ln w="0"/>
                <a:solidFill>
                  <a:srgbClr val="FF0000"/>
                </a:solidFill>
              </a:rPr>
              <a:t>includes</a:t>
            </a:r>
            <a:r>
              <a:rPr lang="es-ES" sz="2800" b="0" cap="none" spc="0" dirty="0">
                <a:ln w="0"/>
                <a:solidFill>
                  <a:srgbClr val="FF0000"/>
                </a:solidFill>
              </a:rPr>
              <a:t> SIRGAS as RF</a:t>
            </a:r>
          </a:p>
        </p:txBody>
      </p:sp>
    </p:spTree>
    <p:extLst>
      <p:ext uri="{BB962C8B-B14F-4D97-AF65-F5344CB8AC3E}">
        <p14:creationId xmlns:p14="http://schemas.microsoft.com/office/powerpoint/2010/main" val="226565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2CAFB284-8393-4698-8CF0-DD695553E04F}"/>
              </a:ext>
            </a:extLst>
          </p:cNvPr>
          <p:cNvSpPr/>
          <p:nvPr/>
        </p:nvSpPr>
        <p:spPr>
          <a:xfrm>
            <a:off x="0" y="6503712"/>
            <a:ext cx="12210222" cy="365124"/>
          </a:xfrm>
          <a:prstGeom prst="rect">
            <a:avLst/>
          </a:prstGeom>
          <a:solidFill>
            <a:srgbClr val="EA7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upo 18"/>
          <p:cNvGrpSpPr/>
          <p:nvPr/>
        </p:nvGrpSpPr>
        <p:grpSpPr>
          <a:xfrm>
            <a:off x="0" y="434500"/>
            <a:ext cx="12217400" cy="6384592"/>
            <a:chOff x="0" y="434500"/>
            <a:chExt cx="12217400" cy="6384592"/>
          </a:xfrm>
        </p:grpSpPr>
        <p:cxnSp>
          <p:nvCxnSpPr>
            <p:cNvPr id="6" name="Conector recto 5"/>
            <p:cNvCxnSpPr/>
            <p:nvPr/>
          </p:nvCxnSpPr>
          <p:spPr>
            <a:xfrm flipV="1">
              <a:off x="0" y="434500"/>
              <a:ext cx="12192000" cy="1"/>
            </a:xfrm>
            <a:prstGeom prst="line">
              <a:avLst/>
            </a:prstGeom>
            <a:ln w="889000">
              <a:solidFill>
                <a:srgbClr val="B1B1B1"/>
              </a:solidFill>
            </a:ln>
          </p:spPr>
          <p:style>
            <a:lnRef idx="1">
              <a:schemeClr val="accent2"/>
            </a:lnRef>
            <a:fillRef idx="0">
              <a:schemeClr val="accent2"/>
            </a:fillRef>
            <a:effectRef idx="0">
              <a:schemeClr val="accent2"/>
            </a:effectRef>
            <a:fontRef idx="minor">
              <a:schemeClr val="tx1"/>
            </a:fontRef>
          </p:style>
        </p:cxnSp>
        <p:cxnSp>
          <p:nvCxnSpPr>
            <p:cNvPr id="3" name="Conector recto 2"/>
            <p:cNvCxnSpPr/>
            <p:nvPr/>
          </p:nvCxnSpPr>
          <p:spPr>
            <a:xfrm>
              <a:off x="0" y="6819092"/>
              <a:ext cx="12217400" cy="0"/>
            </a:xfrm>
            <a:prstGeom prst="line">
              <a:avLst/>
            </a:prstGeom>
            <a:ln w="82550">
              <a:solidFill>
                <a:srgbClr val="EA7600"/>
              </a:solidFill>
            </a:ln>
          </p:spPr>
          <p:style>
            <a:lnRef idx="1">
              <a:schemeClr val="accent2"/>
            </a:lnRef>
            <a:fillRef idx="0">
              <a:schemeClr val="accent2"/>
            </a:fillRef>
            <a:effectRef idx="0">
              <a:schemeClr val="accent2"/>
            </a:effectRef>
            <a:fontRef idx="minor">
              <a:schemeClr val="tx1"/>
            </a:fontRef>
          </p:style>
        </p:cxnSp>
      </p:grpSp>
      <p:sp>
        <p:nvSpPr>
          <p:cNvPr id="13" name="Rectángulo 12">
            <a:extLst>
              <a:ext uri="{FF2B5EF4-FFF2-40B4-BE49-F238E27FC236}">
                <a16:creationId xmlns:a16="http://schemas.microsoft.com/office/drawing/2014/main" id="{05C9BE95-4D30-4E17-98B9-B376C2E13FBC}"/>
              </a:ext>
            </a:extLst>
          </p:cNvPr>
          <p:cNvSpPr/>
          <p:nvPr/>
        </p:nvSpPr>
        <p:spPr>
          <a:xfrm>
            <a:off x="2202939" y="269560"/>
            <a:ext cx="6096000" cy="461665"/>
          </a:xfrm>
          <a:prstGeom prst="rect">
            <a:avLst/>
          </a:prstGeom>
        </p:spPr>
        <p:txBody>
          <a:bodyPr>
            <a:spAutoFit/>
          </a:bodyPr>
          <a:lstStyle/>
          <a:p>
            <a:r>
              <a:rPr lang="en-US" sz="2400" i="1" dirty="0">
                <a:solidFill>
                  <a:srgbClr val="002F6C"/>
                </a:solidFill>
                <a:latin typeface="Gill Sans MT" panose="020B0502020104020203" pitchFamily="34" charset="0"/>
              </a:rPr>
              <a:t>Chilean</a:t>
            </a:r>
            <a:r>
              <a:rPr lang="es-ES" sz="2400" i="1" dirty="0">
                <a:solidFill>
                  <a:srgbClr val="002F6C"/>
                </a:solidFill>
                <a:latin typeface="Gill Sans MT" panose="020B0502020104020203" pitchFamily="34" charset="0"/>
              </a:rPr>
              <a:t> Mining. The </a:t>
            </a:r>
            <a:r>
              <a:rPr lang="es-ES" sz="2400" i="1" dirty="0" err="1">
                <a:solidFill>
                  <a:srgbClr val="002F6C"/>
                </a:solidFill>
                <a:latin typeface="Gill Sans MT" panose="020B0502020104020203" pitchFamily="34" charset="0"/>
              </a:rPr>
              <a:t>problematic</a:t>
            </a:r>
            <a:endParaRPr lang="es-ES" sz="2400" i="1" dirty="0">
              <a:solidFill>
                <a:srgbClr val="002F6C"/>
              </a:solidFill>
              <a:latin typeface="Gill Sans MT" panose="020B0502020104020203" pitchFamily="34" charset="0"/>
            </a:endParaRPr>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70" y="55695"/>
            <a:ext cx="1515224" cy="757612"/>
          </a:xfrm>
          <a:prstGeom prst="rect">
            <a:avLst/>
          </a:prstGeom>
        </p:spPr>
      </p:pic>
      <p:sp>
        <p:nvSpPr>
          <p:cNvPr id="9" name="Rectángulo 8">
            <a:extLst>
              <a:ext uri="{FF2B5EF4-FFF2-40B4-BE49-F238E27FC236}">
                <a16:creationId xmlns:a16="http://schemas.microsoft.com/office/drawing/2014/main" id="{D37B3D4B-48C3-634A-21E4-18FD2A44A841}"/>
              </a:ext>
            </a:extLst>
          </p:cNvPr>
          <p:cNvSpPr/>
          <p:nvPr/>
        </p:nvSpPr>
        <p:spPr>
          <a:xfrm>
            <a:off x="74209" y="1026363"/>
            <a:ext cx="6502427" cy="4540474"/>
          </a:xfrm>
          <a:prstGeom prst="rect">
            <a:avLst/>
          </a:prstGeom>
          <a:ln>
            <a:noFill/>
          </a:ln>
        </p:spPr>
        <p:txBody>
          <a:bodyPr wrap="square">
            <a:spAutoFit/>
          </a:bodyPr>
          <a:lstStyle/>
          <a:p>
            <a:pPr marL="342900" lvl="0" indent="-342900">
              <a:lnSpc>
                <a:spcPct val="107000"/>
              </a:lnSpc>
              <a:spcAft>
                <a:spcPts val="800"/>
              </a:spcAft>
              <a:buFont typeface="+mj-lt"/>
              <a:buAutoNum type="arabicPeriod"/>
              <a:tabLst>
                <a:tab pos="457200" algn="l"/>
              </a:tabLst>
            </a:pPr>
            <a:r>
              <a:rPr lang="en-US" sz="1600" dirty="0">
                <a:effectLst/>
                <a:latin typeface="Gill Sans MT" panose="020B0502020104020203" pitchFamily="34" charset="0"/>
                <a:ea typeface="Calibri" panose="020F0502020204030204" pitchFamily="34" charset="0"/>
                <a:cs typeface="Arial" panose="020B0604020202020204" pitchFamily="34" charset="0"/>
              </a:rPr>
              <a:t>The geodetic measurements of PSAD56 and SAD69 were made in the 50s to 70s by the IGM (Military Geographic Institute) and IAGS (Inter-American Geodetic Survey) of the United States.</a:t>
            </a:r>
          </a:p>
          <a:p>
            <a:pPr marL="342900" lvl="0" indent="-342900">
              <a:lnSpc>
                <a:spcPct val="107000"/>
              </a:lnSpc>
              <a:spcAft>
                <a:spcPts val="800"/>
              </a:spcAft>
              <a:buFont typeface="+mj-lt"/>
              <a:buAutoNum type="arabicPeriod"/>
              <a:tabLst>
                <a:tab pos="457200" algn="l"/>
              </a:tabLst>
            </a:pPr>
            <a:r>
              <a:rPr lang="en-US" sz="1600" dirty="0">
                <a:effectLst/>
                <a:latin typeface="Gill Sans MT" panose="020B0502020104020203" pitchFamily="34" charset="0"/>
                <a:ea typeface="Calibri" panose="020F0502020204030204" pitchFamily="34" charset="0"/>
                <a:cs typeface="Arial" panose="020B0604020202020204" pitchFamily="34" charset="0"/>
              </a:rPr>
              <a:t>In Chile, the transformation parameters between classic and modern RF, like SIRGAS, are made available only for cartography, scale 1:25000. The accuracy is ± 17 m (according to EPSG).</a:t>
            </a:r>
          </a:p>
          <a:p>
            <a:pPr marL="342900" lvl="0" indent="-342900">
              <a:lnSpc>
                <a:spcPct val="107000"/>
              </a:lnSpc>
              <a:spcAft>
                <a:spcPts val="800"/>
              </a:spcAft>
              <a:buFont typeface="+mj-lt"/>
              <a:buAutoNum type="arabicPeriod"/>
              <a:tabLst>
                <a:tab pos="457200" algn="l"/>
              </a:tabLst>
            </a:pPr>
            <a:r>
              <a:rPr lang="en-US" sz="1600" dirty="0">
                <a:effectLst/>
                <a:latin typeface="Gill Sans MT" panose="020B0502020104020203" pitchFamily="34" charset="0"/>
                <a:ea typeface="Calibri" panose="020F0502020204030204" pitchFamily="34" charset="0"/>
                <a:cs typeface="Arial" panose="020B0604020202020204" pitchFamily="34" charset="0"/>
              </a:rPr>
              <a:t>Since 1970 happened in Chile, several earthquakes have deteriorated the classics RF at the metric level.</a:t>
            </a:r>
          </a:p>
          <a:p>
            <a:pPr marL="342900" lvl="0" indent="-342900">
              <a:lnSpc>
                <a:spcPct val="107000"/>
              </a:lnSpc>
              <a:spcAft>
                <a:spcPts val="800"/>
              </a:spcAft>
              <a:buFont typeface="+mj-lt"/>
              <a:buAutoNum type="arabicPeriod"/>
              <a:tabLst>
                <a:tab pos="457200" algn="l"/>
              </a:tabLst>
            </a:pPr>
            <a:r>
              <a:rPr lang="en-US" sz="1600" dirty="0">
                <a:effectLst/>
                <a:latin typeface="Gill Sans MT" panose="020B0502020104020203" pitchFamily="34" charset="0"/>
                <a:ea typeface="Calibri" panose="020F0502020204030204" pitchFamily="34" charset="0"/>
                <a:cs typeface="Arial" panose="020B0604020202020204" pitchFamily="34" charset="0"/>
              </a:rPr>
              <a:t>Currently, PSAD56 and SAD69 are classic reference frames without maintenance by the IGM.</a:t>
            </a:r>
          </a:p>
          <a:p>
            <a:pPr marL="342900" lvl="0" indent="-342900">
              <a:lnSpc>
                <a:spcPct val="107000"/>
              </a:lnSpc>
              <a:spcAft>
                <a:spcPts val="800"/>
              </a:spcAft>
              <a:buFont typeface="+mj-lt"/>
              <a:buAutoNum type="arabicPeriod"/>
              <a:tabLst>
                <a:tab pos="457200" algn="l"/>
              </a:tabLst>
            </a:pPr>
            <a:r>
              <a:rPr lang="en-US" sz="1600" dirty="0">
                <a:effectLst/>
                <a:latin typeface="Gill Sans MT" panose="020B0502020104020203" pitchFamily="34" charset="0"/>
                <a:ea typeface="Calibri" panose="020F0502020204030204" pitchFamily="34" charset="0"/>
                <a:cs typeface="Arial" panose="020B0604020202020204" pitchFamily="34" charset="0"/>
              </a:rPr>
              <a:t>PSAD56 and SAD69 do not consider Chile's crustal deformation</a:t>
            </a:r>
          </a:p>
          <a:p>
            <a:pPr marL="342900" lvl="0" indent="-342900">
              <a:lnSpc>
                <a:spcPct val="107000"/>
              </a:lnSpc>
              <a:spcAft>
                <a:spcPts val="800"/>
              </a:spcAft>
              <a:buFont typeface="+mj-lt"/>
              <a:buAutoNum type="arabicPeriod"/>
              <a:tabLst>
                <a:tab pos="457200" algn="l"/>
              </a:tabLst>
            </a:pPr>
            <a:r>
              <a:rPr lang="en-US" sz="1600" dirty="0">
                <a:effectLst/>
                <a:latin typeface="Gill Sans MT" panose="020B0502020104020203" pitchFamily="34" charset="0"/>
                <a:ea typeface="Calibri" panose="020F0502020204030204" pitchFamily="34" charset="0"/>
                <a:cs typeface="Arial" panose="020B0604020202020204" pitchFamily="34" charset="0"/>
              </a:rPr>
              <a:t>The current modern RF for Chile (</a:t>
            </a:r>
            <a:r>
              <a:rPr lang="en-US" sz="1600" dirty="0" err="1">
                <a:effectLst/>
                <a:latin typeface="Gill Sans MT" panose="020B0502020104020203" pitchFamily="34" charset="0"/>
                <a:ea typeface="Calibri" panose="020F0502020204030204" pitchFamily="34" charset="0"/>
                <a:cs typeface="Arial" panose="020B0604020202020204" pitchFamily="34" charset="0"/>
              </a:rPr>
              <a:t>SIRGASChile</a:t>
            </a:r>
            <a:r>
              <a:rPr lang="en-US" sz="1600" dirty="0">
                <a:effectLst/>
                <a:latin typeface="Gill Sans MT" panose="020B0502020104020203" pitchFamily="34" charset="0"/>
                <a:ea typeface="Calibri" panose="020F0502020204030204" pitchFamily="34" charset="0"/>
                <a:cs typeface="Arial" panose="020B0604020202020204" pitchFamily="34" charset="0"/>
              </a:rPr>
              <a:t>) is a SIRGAS densification at the observation epoch (</a:t>
            </a:r>
            <a:r>
              <a:rPr lang="en-US" sz="1100" dirty="0">
                <a:effectLst/>
                <a:latin typeface="Gill Sans MT" panose="020B0502020104020203" pitchFamily="34" charset="0"/>
                <a:ea typeface="Calibri" panose="020F0502020204030204" pitchFamily="34" charset="0"/>
                <a:cs typeface="Arial" panose="020B0604020202020204" pitchFamily="34" charset="0"/>
              </a:rPr>
              <a:t>2002.00,2010.00, 2013.00, 2016.00, 2021.00</a:t>
            </a:r>
            <a:r>
              <a:rPr lang="en-US" sz="1600" dirty="0">
                <a:effectLst/>
                <a:latin typeface="Gill Sans MT" panose="020B0502020104020203" pitchFamily="34" charset="0"/>
                <a:ea typeface="Calibri" panose="020F0502020204030204" pitchFamily="34" charset="0"/>
                <a:cs typeface="Arial" panose="020B0604020202020204" pitchFamily="34" charset="0"/>
              </a:rPr>
              <a:t>). The transformations between these realizations have only parameters at the cartographic level (</a:t>
            </a:r>
            <a:r>
              <a:rPr lang="en-US" sz="1600" dirty="0">
                <a:effectLst/>
                <a:latin typeface="Gill Sans MT" panose="020B0502020104020203" pitchFamily="34" charset="0"/>
                <a:ea typeface="Calibri" panose="020F0502020204030204" pitchFamily="34" charset="0"/>
                <a:cs typeface="Arial" panose="020B0604020202020204" pitchFamily="34" charset="0"/>
                <a:hlinkClick r:id="rId4"/>
              </a:rPr>
              <a:t>Rozas et al. 2021</a:t>
            </a:r>
            <a:r>
              <a:rPr lang="en-US" sz="1600" dirty="0">
                <a:effectLst/>
                <a:latin typeface="Gill Sans MT" panose="020B0502020104020203" pitchFamily="34" charset="0"/>
                <a:ea typeface="Calibri" panose="020F0502020204030204" pitchFamily="34" charset="0"/>
                <a:cs typeface="Arial" panose="020B0604020202020204" pitchFamily="34" charset="0"/>
              </a:rPr>
              <a:t>)</a:t>
            </a:r>
          </a:p>
        </p:txBody>
      </p:sp>
      <p:pic>
        <p:nvPicPr>
          <p:cNvPr id="21" name="Imagen 20">
            <a:extLst>
              <a:ext uri="{FF2B5EF4-FFF2-40B4-BE49-F238E27FC236}">
                <a16:creationId xmlns:a16="http://schemas.microsoft.com/office/drawing/2014/main" id="{B2E17F4D-64E8-A7FD-D3C4-89DF125CE588}"/>
              </a:ext>
            </a:extLst>
          </p:cNvPr>
          <p:cNvPicPr>
            <a:picLocks noChangeAspect="1"/>
          </p:cNvPicPr>
          <p:nvPr/>
        </p:nvPicPr>
        <p:blipFill>
          <a:blip r:embed="rId5"/>
          <a:stretch>
            <a:fillRect/>
          </a:stretch>
        </p:blipFill>
        <p:spPr>
          <a:xfrm>
            <a:off x="6641288" y="1022739"/>
            <a:ext cx="5486400" cy="4667250"/>
          </a:xfrm>
          <a:prstGeom prst="rect">
            <a:avLst/>
          </a:prstGeom>
        </p:spPr>
      </p:pic>
      <p:grpSp>
        <p:nvGrpSpPr>
          <p:cNvPr id="24" name="Grupo 23">
            <a:extLst>
              <a:ext uri="{FF2B5EF4-FFF2-40B4-BE49-F238E27FC236}">
                <a16:creationId xmlns:a16="http://schemas.microsoft.com/office/drawing/2014/main" id="{FBDD9630-8824-FEE2-732E-1D8614D61B73}"/>
              </a:ext>
            </a:extLst>
          </p:cNvPr>
          <p:cNvGrpSpPr/>
          <p:nvPr/>
        </p:nvGrpSpPr>
        <p:grpSpPr>
          <a:xfrm>
            <a:off x="10526476" y="6315593"/>
            <a:ext cx="798653" cy="741362"/>
            <a:chOff x="10400912" y="6973350"/>
            <a:chExt cx="798653" cy="741362"/>
          </a:xfrm>
        </p:grpSpPr>
        <p:sp>
          <p:nvSpPr>
            <p:cNvPr id="25" name="Titel 1">
              <a:extLst>
                <a:ext uri="{FF2B5EF4-FFF2-40B4-BE49-F238E27FC236}">
                  <a16:creationId xmlns:a16="http://schemas.microsoft.com/office/drawing/2014/main" id="{4F0D32D5-EC98-A72C-021E-E5A20EC2E062}"/>
                </a:ext>
              </a:extLst>
            </p:cNvPr>
            <p:cNvSpPr txBox="1">
              <a:spLocks/>
            </p:cNvSpPr>
            <p:nvPr/>
          </p:nvSpPr>
          <p:spPr>
            <a:xfrm>
              <a:off x="10400912" y="6973350"/>
              <a:ext cx="798653" cy="741362"/>
            </a:xfrm>
            <a:prstGeom prst="rect">
              <a:avLst/>
            </a:prstGeom>
          </p:spPr>
          <p:txBody>
            <a:bodyPr vert="horz" lIns="91440" tIns="45720" rIns="91440" bIns="45720" rtlCol="0" anchor="ctr">
              <a:noAutofit/>
            </a:bodyPr>
            <a:lstStyle>
              <a:lvl1pPr algn="l" defTabSz="756026" rtl="0" eaLnBrk="1" latinLnBrk="0" hangingPunct="1">
                <a:lnSpc>
                  <a:spcPct val="90000"/>
                </a:lnSpc>
                <a:spcBef>
                  <a:spcPct val="0"/>
                </a:spcBef>
                <a:buNone/>
                <a:defRPr sz="3638" kern="1200">
                  <a:solidFill>
                    <a:schemeClr val="tx1"/>
                  </a:solidFill>
                  <a:latin typeface="+mj-lt"/>
                  <a:ea typeface="+mj-ea"/>
                  <a:cs typeface="+mj-cs"/>
                </a:defRPr>
              </a:lvl1pPr>
            </a:lstStyle>
            <a:p>
              <a:pPr fontAlgn="auto">
                <a:spcAft>
                  <a:spcPts val="0"/>
                </a:spcAft>
                <a:buClrTx/>
                <a:buSzTx/>
                <a:buFontTx/>
              </a:pPr>
              <a:endParaRPr lang="es-ES" sz="1400" b="1" i="1" dirty="0">
                <a:solidFill>
                  <a:srgbClr val="002F6C"/>
                </a:solidFill>
                <a:latin typeface="Gill Sans MT" panose="020B0502020104020203" pitchFamily="34" charset="0"/>
                <a:ea typeface="Tahoma" pitchFamily="34" charset="0"/>
                <a:cs typeface="Tahoma" pitchFamily="34" charset="0"/>
              </a:endParaRPr>
            </a:p>
          </p:txBody>
        </p:sp>
        <p:sp>
          <p:nvSpPr>
            <p:cNvPr id="26" name="Elipse 25">
              <a:extLst>
                <a:ext uri="{FF2B5EF4-FFF2-40B4-BE49-F238E27FC236}">
                  <a16:creationId xmlns:a16="http://schemas.microsoft.com/office/drawing/2014/main" id="{FE6B53CD-E5DA-CBCB-D14A-05B1C6DA4096}"/>
                </a:ext>
              </a:extLst>
            </p:cNvPr>
            <p:cNvSpPr/>
            <p:nvPr/>
          </p:nvSpPr>
          <p:spPr>
            <a:xfrm>
              <a:off x="10721874" y="7283615"/>
              <a:ext cx="104172" cy="1041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F6C"/>
                </a:solidFill>
                <a:latin typeface="Gill Sans MT" panose="020B0502020104020203" pitchFamily="34" charset="0"/>
              </a:endParaRPr>
            </a:p>
          </p:txBody>
        </p:sp>
      </p:grpSp>
      <p:sp>
        <p:nvSpPr>
          <p:cNvPr id="27" name="Elipse 26">
            <a:extLst>
              <a:ext uri="{FF2B5EF4-FFF2-40B4-BE49-F238E27FC236}">
                <a16:creationId xmlns:a16="http://schemas.microsoft.com/office/drawing/2014/main" id="{FCE6657E-568E-1AEC-8F3B-F815066C4E92}"/>
              </a:ext>
            </a:extLst>
          </p:cNvPr>
          <p:cNvSpPr/>
          <p:nvPr/>
        </p:nvSpPr>
        <p:spPr>
          <a:xfrm>
            <a:off x="11058736" y="6626986"/>
            <a:ext cx="104172" cy="1041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sp>
        <p:nvSpPr>
          <p:cNvPr id="28" name="Elipse 27">
            <a:extLst>
              <a:ext uri="{FF2B5EF4-FFF2-40B4-BE49-F238E27FC236}">
                <a16:creationId xmlns:a16="http://schemas.microsoft.com/office/drawing/2014/main" id="{21220DAF-44CD-6A20-3DBA-08B706BD0F49}"/>
              </a:ext>
            </a:extLst>
          </p:cNvPr>
          <p:cNvSpPr/>
          <p:nvPr/>
        </p:nvSpPr>
        <p:spPr>
          <a:xfrm>
            <a:off x="11273043" y="6626986"/>
            <a:ext cx="104172" cy="1041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sp>
        <p:nvSpPr>
          <p:cNvPr id="29" name="Marcador de número de diapositiva 1">
            <a:extLst>
              <a:ext uri="{FF2B5EF4-FFF2-40B4-BE49-F238E27FC236}">
                <a16:creationId xmlns:a16="http://schemas.microsoft.com/office/drawing/2014/main" id="{03CC804C-CB78-5796-01BE-F2C1A7808A9D}"/>
              </a:ext>
            </a:extLst>
          </p:cNvPr>
          <p:cNvSpPr>
            <a:spLocks noGrp="1"/>
          </p:cNvSpPr>
          <p:nvPr>
            <p:ph type="sldNum" sz="quarter" idx="12"/>
          </p:nvPr>
        </p:nvSpPr>
        <p:spPr>
          <a:xfrm>
            <a:off x="9789821" y="6492875"/>
            <a:ext cx="2327969" cy="365125"/>
          </a:xfrm>
        </p:spPr>
        <p:txBody>
          <a:bodyPr/>
          <a:lstStyle/>
          <a:p>
            <a:pPr algn="l"/>
            <a:r>
              <a:rPr lang="es-ES" sz="1200" b="1" i="1" dirty="0">
                <a:solidFill>
                  <a:srgbClr val="002F6C"/>
                </a:solidFill>
                <a:latin typeface="Gill Sans MT" panose="020B0502020104020203" pitchFamily="34" charset="0"/>
                <a:ea typeface="Tahoma" pitchFamily="34" charset="0"/>
                <a:cs typeface="Tahoma" pitchFamily="34" charset="0"/>
              </a:rPr>
              <a:t>Sec.1.2             	      </a:t>
            </a:r>
            <a:r>
              <a:rPr lang="en-US" altLang="en-US" dirty="0">
                <a:solidFill>
                  <a:srgbClr val="002F6C"/>
                </a:solidFill>
                <a:latin typeface="Gill Sans MT" panose="020B0502020104020203" pitchFamily="34" charset="0"/>
              </a:rPr>
              <a:t> Pag.</a:t>
            </a:r>
            <a:fld id="{53527F9B-CE56-4C90-A571-D2AADAD5F7FB}" type="slidenum">
              <a:rPr lang="en-US" altLang="en-US" smtClean="0">
                <a:solidFill>
                  <a:srgbClr val="002F6C"/>
                </a:solidFill>
                <a:latin typeface="Gill Sans MT" panose="020B0502020104020203" pitchFamily="34" charset="0"/>
              </a:rPr>
              <a:pPr algn="l"/>
              <a:t>6</a:t>
            </a:fld>
            <a:endParaRPr lang="en-US" altLang="en-US" dirty="0">
              <a:solidFill>
                <a:srgbClr val="002F6C"/>
              </a:solidFill>
              <a:latin typeface="Gill Sans MT" panose="020B0502020104020203" pitchFamily="34" charset="0"/>
            </a:endParaRPr>
          </a:p>
        </p:txBody>
      </p:sp>
      <p:cxnSp>
        <p:nvCxnSpPr>
          <p:cNvPr id="31" name="Conector recto 30">
            <a:extLst>
              <a:ext uri="{FF2B5EF4-FFF2-40B4-BE49-F238E27FC236}">
                <a16:creationId xmlns:a16="http://schemas.microsoft.com/office/drawing/2014/main" id="{4C10BF12-6092-174B-2181-459B85404254}"/>
              </a:ext>
            </a:extLst>
          </p:cNvPr>
          <p:cNvCxnSpPr>
            <a:cxnSpLocks/>
          </p:cNvCxnSpPr>
          <p:nvPr/>
        </p:nvCxnSpPr>
        <p:spPr>
          <a:xfrm flipH="1" flipV="1">
            <a:off x="12165366" y="0"/>
            <a:ext cx="7178" cy="6868836"/>
          </a:xfrm>
          <a:prstGeom prst="line">
            <a:avLst/>
          </a:prstGeom>
          <a:ln w="88900">
            <a:solidFill>
              <a:srgbClr val="002F6C"/>
            </a:solidFill>
          </a:ln>
        </p:spPr>
        <p:style>
          <a:lnRef idx="1">
            <a:schemeClr val="accent2"/>
          </a:lnRef>
          <a:fillRef idx="0">
            <a:schemeClr val="accent2"/>
          </a:fillRef>
          <a:effectRef idx="0">
            <a:schemeClr val="accent2"/>
          </a:effectRef>
          <a:fontRef idx="minor">
            <a:schemeClr val="tx1"/>
          </a:fontRef>
        </p:style>
      </p:cxnSp>
      <p:grpSp>
        <p:nvGrpSpPr>
          <p:cNvPr id="7" name="Grupo 6">
            <a:extLst>
              <a:ext uri="{FF2B5EF4-FFF2-40B4-BE49-F238E27FC236}">
                <a16:creationId xmlns:a16="http://schemas.microsoft.com/office/drawing/2014/main" id="{78E31D6C-2EF4-53CE-B3D6-59EDBFB7D355}"/>
              </a:ext>
            </a:extLst>
          </p:cNvPr>
          <p:cNvGrpSpPr/>
          <p:nvPr/>
        </p:nvGrpSpPr>
        <p:grpSpPr>
          <a:xfrm>
            <a:off x="9978770" y="85000"/>
            <a:ext cx="2068686" cy="646225"/>
            <a:chOff x="9978770" y="85000"/>
            <a:chExt cx="2068686" cy="646225"/>
          </a:xfrm>
        </p:grpSpPr>
        <p:pic>
          <p:nvPicPr>
            <p:cNvPr id="8" name="Imagen 7">
              <a:extLst>
                <a:ext uri="{FF2B5EF4-FFF2-40B4-BE49-F238E27FC236}">
                  <a16:creationId xmlns:a16="http://schemas.microsoft.com/office/drawing/2014/main" id="{633EBE3A-F4B2-EF23-4D8E-EDC1F8EC6CF0}"/>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tretch>
              <a:fillRect/>
            </a:stretch>
          </p:blipFill>
          <p:spPr>
            <a:xfrm>
              <a:off x="9978770" y="85000"/>
              <a:ext cx="1270138" cy="646225"/>
            </a:xfrm>
            <a:prstGeom prst="rect">
              <a:avLst/>
            </a:prstGeom>
          </p:spPr>
        </p:pic>
        <p:pic>
          <p:nvPicPr>
            <p:cNvPr id="10" name="Imagen 9">
              <a:extLst>
                <a:ext uri="{FF2B5EF4-FFF2-40B4-BE49-F238E27FC236}">
                  <a16:creationId xmlns:a16="http://schemas.microsoft.com/office/drawing/2014/main" id="{F5A389CE-22EF-EB4C-5041-1D47BABFEC84}"/>
                </a:ext>
              </a:extLst>
            </p:cNvPr>
            <p:cNvPicPr>
              <a:picLocks noChangeAspect="1"/>
            </p:cNvPicPr>
            <p:nvPr/>
          </p:nvPicPr>
          <p:blipFill>
            <a:blip r:embed="rId8"/>
            <a:stretch>
              <a:fillRect/>
            </a:stretch>
          </p:blipFill>
          <p:spPr>
            <a:xfrm>
              <a:off x="11377215" y="120087"/>
              <a:ext cx="670241" cy="606130"/>
            </a:xfrm>
            <a:prstGeom prst="rect">
              <a:avLst/>
            </a:prstGeom>
          </p:spPr>
        </p:pic>
      </p:grpSp>
      <p:sp>
        <p:nvSpPr>
          <p:cNvPr id="4" name="CuadroTexto 3">
            <a:extLst>
              <a:ext uri="{FF2B5EF4-FFF2-40B4-BE49-F238E27FC236}">
                <a16:creationId xmlns:a16="http://schemas.microsoft.com/office/drawing/2014/main" id="{CA4E9804-78C8-4273-2A16-29B06A44C209}"/>
              </a:ext>
            </a:extLst>
          </p:cNvPr>
          <p:cNvSpPr txBox="1"/>
          <p:nvPr/>
        </p:nvSpPr>
        <p:spPr>
          <a:xfrm>
            <a:off x="711200" y="5796801"/>
            <a:ext cx="10613929" cy="646331"/>
          </a:xfrm>
          <a:prstGeom prst="rect">
            <a:avLst/>
          </a:prstGeom>
          <a:solidFill>
            <a:srgbClr val="FF0000"/>
          </a:solidFill>
        </p:spPr>
        <p:txBody>
          <a:bodyPr wrap="square">
            <a:spAutoFit/>
          </a:bodyPr>
          <a:lstStyle/>
          <a:p>
            <a:pPr algn="ctr"/>
            <a:r>
              <a:rPr lang="en-US" dirty="0">
                <a:solidFill>
                  <a:schemeClr val="bg1"/>
                </a:solidFill>
                <a:latin typeface="Gill Sans MT" panose="020B0502020104020203" pitchFamily="34" charset="0"/>
                <a:ea typeface="Calibri" panose="020F0502020204030204" pitchFamily="34" charset="0"/>
                <a:cs typeface="Arial" panose="020B0604020202020204" pitchFamily="34" charset="0"/>
              </a:rPr>
              <a:t>Due to the above, we have found in the field some intersections of two concessions that</a:t>
            </a:r>
          </a:p>
          <a:p>
            <a:pPr algn="ctr"/>
            <a:r>
              <a:rPr lang="en-US" dirty="0">
                <a:solidFill>
                  <a:schemeClr val="bg1"/>
                </a:solidFill>
                <a:latin typeface="Gill Sans MT" panose="020B0502020104020203" pitchFamily="34" charset="0"/>
                <a:ea typeface="Calibri" panose="020F0502020204030204" pitchFamily="34" charset="0"/>
                <a:cs typeface="Arial" panose="020B0604020202020204" pitchFamily="34" charset="0"/>
              </a:rPr>
              <a:t>does not </a:t>
            </a:r>
            <a:r>
              <a:rPr lang="en-US" dirty="0" err="1">
                <a:solidFill>
                  <a:schemeClr val="bg1"/>
                </a:solidFill>
                <a:latin typeface="Gill Sans MT" panose="020B0502020104020203" pitchFamily="34" charset="0"/>
                <a:ea typeface="Calibri" panose="020F0502020204030204" pitchFamily="34" charset="0"/>
                <a:cs typeface="Arial" panose="020B0604020202020204" pitchFamily="34" charset="0"/>
              </a:rPr>
              <a:t>materialise</a:t>
            </a:r>
            <a:r>
              <a:rPr lang="en-US" dirty="0">
                <a:solidFill>
                  <a:schemeClr val="bg1"/>
                </a:solidFill>
                <a:latin typeface="Gill Sans MT" panose="020B0502020104020203" pitchFamily="34" charset="0"/>
                <a:ea typeface="Calibri" panose="020F0502020204030204" pitchFamily="34" charset="0"/>
                <a:cs typeface="Arial" panose="020B0604020202020204" pitchFamily="34" charset="0"/>
              </a:rPr>
              <a:t> with one boundary but with several</a:t>
            </a:r>
            <a:endParaRPr lang="en-US" dirty="0">
              <a:solidFill>
                <a:schemeClr val="bg1"/>
              </a:solidFill>
            </a:endParaRPr>
          </a:p>
        </p:txBody>
      </p:sp>
      <p:grpSp>
        <p:nvGrpSpPr>
          <p:cNvPr id="23" name="Grupo 22">
            <a:extLst>
              <a:ext uri="{FF2B5EF4-FFF2-40B4-BE49-F238E27FC236}">
                <a16:creationId xmlns:a16="http://schemas.microsoft.com/office/drawing/2014/main" id="{0DB8B386-34BD-2A9B-54D8-D9C3AA73D62A}"/>
              </a:ext>
            </a:extLst>
          </p:cNvPr>
          <p:cNvGrpSpPr/>
          <p:nvPr/>
        </p:nvGrpSpPr>
        <p:grpSpPr>
          <a:xfrm>
            <a:off x="7022237" y="1168011"/>
            <a:ext cx="3591602" cy="2260989"/>
            <a:chOff x="7022237" y="1168011"/>
            <a:chExt cx="3591602" cy="2260989"/>
          </a:xfrm>
        </p:grpSpPr>
        <p:cxnSp>
          <p:nvCxnSpPr>
            <p:cNvPr id="5" name="Conector recto 4">
              <a:extLst>
                <a:ext uri="{FF2B5EF4-FFF2-40B4-BE49-F238E27FC236}">
                  <a16:creationId xmlns:a16="http://schemas.microsoft.com/office/drawing/2014/main" id="{FBA52E46-3957-89C8-5D58-D907B780879C}"/>
                </a:ext>
              </a:extLst>
            </p:cNvPr>
            <p:cNvCxnSpPr>
              <a:cxnSpLocks/>
            </p:cNvCxnSpPr>
            <p:nvPr/>
          </p:nvCxnSpPr>
          <p:spPr>
            <a:xfrm flipH="1">
              <a:off x="8298939" y="1168011"/>
              <a:ext cx="774040" cy="226098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 name="Conector recto 11">
              <a:extLst>
                <a:ext uri="{FF2B5EF4-FFF2-40B4-BE49-F238E27FC236}">
                  <a16:creationId xmlns:a16="http://schemas.microsoft.com/office/drawing/2014/main" id="{BF9242E8-893D-FEDF-F324-AC3F04313027}"/>
                </a:ext>
              </a:extLst>
            </p:cNvPr>
            <p:cNvCxnSpPr>
              <a:cxnSpLocks/>
            </p:cNvCxnSpPr>
            <p:nvPr/>
          </p:nvCxnSpPr>
          <p:spPr>
            <a:xfrm>
              <a:off x="7022237" y="2298505"/>
              <a:ext cx="3591602" cy="0"/>
            </a:xfrm>
            <a:prstGeom prst="line">
              <a:avLst/>
            </a:prstGeom>
            <a:effectLst/>
          </p:spPr>
          <p:style>
            <a:lnRef idx="2">
              <a:schemeClr val="accent1"/>
            </a:lnRef>
            <a:fillRef idx="0">
              <a:schemeClr val="accent1"/>
            </a:fillRef>
            <a:effectRef idx="1">
              <a:schemeClr val="accent1"/>
            </a:effectRef>
            <a:fontRef idx="minor">
              <a:schemeClr val="tx1"/>
            </a:fontRef>
          </p:style>
        </p:cxnSp>
      </p:grpSp>
      <p:sp>
        <p:nvSpPr>
          <p:cNvPr id="33" name="CuadroTexto 32">
            <a:extLst>
              <a:ext uri="{FF2B5EF4-FFF2-40B4-BE49-F238E27FC236}">
                <a16:creationId xmlns:a16="http://schemas.microsoft.com/office/drawing/2014/main" id="{B03519E0-16D6-7AEA-4EE5-F06E8142658E}"/>
              </a:ext>
            </a:extLst>
          </p:cNvPr>
          <p:cNvSpPr txBox="1"/>
          <p:nvPr/>
        </p:nvSpPr>
        <p:spPr>
          <a:xfrm>
            <a:off x="8996003" y="2516809"/>
            <a:ext cx="1447060" cy="400110"/>
          </a:xfrm>
          <a:prstGeom prst="rect">
            <a:avLst/>
          </a:prstGeom>
          <a:solidFill>
            <a:srgbClr val="FF0000"/>
          </a:solidFill>
        </p:spPr>
        <p:txBody>
          <a:bodyPr wrap="square">
            <a:spAutoFit/>
          </a:bodyPr>
          <a:lstStyle/>
          <a:p>
            <a:pPr algn="ctr"/>
            <a:r>
              <a:rPr lang="en-US" sz="1000" dirty="0">
                <a:solidFill>
                  <a:schemeClr val="bg1"/>
                </a:solidFill>
                <a:latin typeface="Gill Sans MT" panose="020B0502020104020203" pitchFamily="34" charset="0"/>
                <a:ea typeface="Calibri" panose="020F0502020204030204" pitchFamily="34" charset="0"/>
                <a:cs typeface="Arial" panose="020B0604020202020204" pitchFamily="34" charset="0"/>
              </a:rPr>
              <a:t>1 intersection with 3 or more boundaries</a:t>
            </a:r>
            <a:endParaRPr lang="en-US" sz="1000" dirty="0">
              <a:solidFill>
                <a:schemeClr val="bg1"/>
              </a:solidFill>
            </a:endParaRPr>
          </a:p>
        </p:txBody>
      </p:sp>
    </p:spTree>
    <p:extLst>
      <p:ext uri="{BB962C8B-B14F-4D97-AF65-F5344CB8AC3E}">
        <p14:creationId xmlns:p14="http://schemas.microsoft.com/office/powerpoint/2010/main" val="50976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AA9DD8B4-75A0-0723-A906-F6F5C848A596}"/>
              </a:ext>
            </a:extLst>
          </p:cNvPr>
          <p:cNvSpPr/>
          <p:nvPr/>
        </p:nvSpPr>
        <p:spPr>
          <a:xfrm>
            <a:off x="0" y="6503712"/>
            <a:ext cx="12210222" cy="365124"/>
          </a:xfrm>
          <a:prstGeom prst="rect">
            <a:avLst/>
          </a:prstGeom>
          <a:solidFill>
            <a:srgbClr val="EA7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upo 18"/>
          <p:cNvGrpSpPr/>
          <p:nvPr/>
        </p:nvGrpSpPr>
        <p:grpSpPr>
          <a:xfrm>
            <a:off x="0" y="434500"/>
            <a:ext cx="12217400" cy="6384592"/>
            <a:chOff x="0" y="434500"/>
            <a:chExt cx="12217400" cy="6384592"/>
          </a:xfrm>
        </p:grpSpPr>
        <p:cxnSp>
          <p:nvCxnSpPr>
            <p:cNvPr id="6" name="Conector recto 5"/>
            <p:cNvCxnSpPr/>
            <p:nvPr/>
          </p:nvCxnSpPr>
          <p:spPr>
            <a:xfrm flipV="1">
              <a:off x="0" y="434500"/>
              <a:ext cx="12192000" cy="1"/>
            </a:xfrm>
            <a:prstGeom prst="line">
              <a:avLst/>
            </a:prstGeom>
            <a:ln w="889000">
              <a:solidFill>
                <a:srgbClr val="B1B1B1"/>
              </a:solidFill>
            </a:ln>
          </p:spPr>
          <p:style>
            <a:lnRef idx="1">
              <a:schemeClr val="accent2"/>
            </a:lnRef>
            <a:fillRef idx="0">
              <a:schemeClr val="accent2"/>
            </a:fillRef>
            <a:effectRef idx="0">
              <a:schemeClr val="accent2"/>
            </a:effectRef>
            <a:fontRef idx="minor">
              <a:schemeClr val="tx1"/>
            </a:fontRef>
          </p:style>
        </p:cxnSp>
        <p:cxnSp>
          <p:nvCxnSpPr>
            <p:cNvPr id="3" name="Conector recto 2"/>
            <p:cNvCxnSpPr/>
            <p:nvPr/>
          </p:nvCxnSpPr>
          <p:spPr>
            <a:xfrm>
              <a:off x="0" y="6819092"/>
              <a:ext cx="12217400" cy="0"/>
            </a:xfrm>
            <a:prstGeom prst="line">
              <a:avLst/>
            </a:prstGeom>
            <a:ln w="82550">
              <a:solidFill>
                <a:srgbClr val="EA7600"/>
              </a:solidFill>
            </a:ln>
          </p:spPr>
          <p:style>
            <a:lnRef idx="1">
              <a:schemeClr val="accent2"/>
            </a:lnRef>
            <a:fillRef idx="0">
              <a:schemeClr val="accent2"/>
            </a:fillRef>
            <a:effectRef idx="0">
              <a:schemeClr val="accent2"/>
            </a:effectRef>
            <a:fontRef idx="minor">
              <a:schemeClr val="tx1"/>
            </a:fontRef>
          </p:style>
        </p:cxnSp>
      </p:grpSp>
      <p:sp>
        <p:nvSpPr>
          <p:cNvPr id="13" name="Rectángulo 12">
            <a:extLst>
              <a:ext uri="{FF2B5EF4-FFF2-40B4-BE49-F238E27FC236}">
                <a16:creationId xmlns:a16="http://schemas.microsoft.com/office/drawing/2014/main" id="{05C9BE95-4D30-4E17-98B9-B376C2E13FBC}"/>
              </a:ext>
            </a:extLst>
          </p:cNvPr>
          <p:cNvSpPr/>
          <p:nvPr/>
        </p:nvSpPr>
        <p:spPr>
          <a:xfrm>
            <a:off x="2202939" y="269560"/>
            <a:ext cx="6096000" cy="461665"/>
          </a:xfrm>
          <a:prstGeom prst="rect">
            <a:avLst/>
          </a:prstGeom>
        </p:spPr>
        <p:txBody>
          <a:bodyPr>
            <a:spAutoFit/>
          </a:bodyPr>
          <a:lstStyle/>
          <a:p>
            <a:r>
              <a:rPr lang="en-US" sz="2400" i="1" dirty="0">
                <a:solidFill>
                  <a:srgbClr val="002F6C"/>
                </a:solidFill>
                <a:latin typeface="Gill Sans MT" panose="020B0502020104020203" pitchFamily="34" charset="0"/>
              </a:rPr>
              <a:t>Chilean</a:t>
            </a:r>
            <a:r>
              <a:rPr lang="es-ES" sz="2400" i="1" dirty="0">
                <a:solidFill>
                  <a:srgbClr val="002F6C"/>
                </a:solidFill>
                <a:latin typeface="Gill Sans MT" panose="020B0502020104020203" pitchFamily="34" charset="0"/>
              </a:rPr>
              <a:t> Mining. Datum </a:t>
            </a:r>
            <a:r>
              <a:rPr lang="es-ES" sz="2400" i="1" dirty="0" err="1">
                <a:solidFill>
                  <a:srgbClr val="002F6C"/>
                </a:solidFill>
                <a:latin typeface="Gill Sans MT" panose="020B0502020104020203" pitchFamily="34" charset="0"/>
              </a:rPr>
              <a:t>Update</a:t>
            </a:r>
            <a:r>
              <a:rPr lang="es-ES" sz="2400" i="1" dirty="0">
                <a:solidFill>
                  <a:srgbClr val="002F6C"/>
                </a:solidFill>
                <a:latin typeface="Gill Sans MT" panose="020B0502020104020203" pitchFamily="34" charset="0"/>
              </a:rPr>
              <a:t> Project</a:t>
            </a:r>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70" y="55695"/>
            <a:ext cx="1515224" cy="757612"/>
          </a:xfrm>
          <a:prstGeom prst="rect">
            <a:avLst/>
          </a:prstGeom>
        </p:spPr>
      </p:pic>
      <p:sp>
        <p:nvSpPr>
          <p:cNvPr id="4" name="Rectángulo 3">
            <a:extLst>
              <a:ext uri="{FF2B5EF4-FFF2-40B4-BE49-F238E27FC236}">
                <a16:creationId xmlns:a16="http://schemas.microsoft.com/office/drawing/2014/main" id="{E81AA78C-AE1A-9803-4914-BA24865BE76D}"/>
              </a:ext>
            </a:extLst>
          </p:cNvPr>
          <p:cNvSpPr/>
          <p:nvPr/>
        </p:nvSpPr>
        <p:spPr>
          <a:xfrm>
            <a:off x="16140" y="964097"/>
            <a:ext cx="11041239" cy="5504071"/>
          </a:xfrm>
          <a:prstGeom prst="rect">
            <a:avLst/>
          </a:prstGeom>
          <a:ln>
            <a:noFill/>
          </a:ln>
        </p:spPr>
        <p:txBody>
          <a:bodyPr wrap="square">
            <a:spAutoFit/>
          </a:bodyPr>
          <a:lstStyle/>
          <a:p>
            <a:pPr lvl="0">
              <a:spcAft>
                <a:spcPts val="800"/>
              </a:spcAft>
              <a:tabLst>
                <a:tab pos="457200" algn="l"/>
              </a:tabLst>
            </a:pPr>
            <a:r>
              <a:rPr lang="en-US" sz="1500" dirty="0">
                <a:effectLst/>
                <a:latin typeface="Gill Sans MT" panose="020B0502020104020203" pitchFamily="34" charset="0"/>
                <a:ea typeface="Calibri" panose="020F0502020204030204" pitchFamily="34" charset="0"/>
                <a:cs typeface="Arial" panose="020B0604020202020204" pitchFamily="34" charset="0"/>
              </a:rPr>
              <a:t>OBJECTIVE: </a:t>
            </a:r>
          </a:p>
          <a:p>
            <a:pPr marL="342900" indent="-342900">
              <a:spcAft>
                <a:spcPts val="800"/>
              </a:spcAft>
              <a:buFont typeface="+mj-lt"/>
              <a:buAutoNum type="arabicPeriod"/>
              <a:tabLst>
                <a:tab pos="457200" algn="l"/>
              </a:tabLst>
            </a:pPr>
            <a:r>
              <a:rPr lang="en-US" sz="1500" dirty="0">
                <a:latin typeface="Gill Sans MT" panose="020B0502020104020203" pitchFamily="34" charset="0"/>
                <a:cs typeface="Arial" panose="020B0604020202020204" pitchFamily="34" charset="0"/>
              </a:rPr>
              <a:t>To Implement a modern RF for Chile's mining, ideally a kinematic RF.</a:t>
            </a:r>
          </a:p>
          <a:p>
            <a:pPr marL="342900" lvl="0" indent="-342900">
              <a:spcAft>
                <a:spcPts val="800"/>
              </a:spcAft>
              <a:buFont typeface="+mj-lt"/>
              <a:buAutoNum type="arabicPeriod"/>
              <a:tabLst>
                <a:tab pos="457200" algn="l"/>
              </a:tabLst>
            </a:pPr>
            <a:r>
              <a:rPr lang="en-US" sz="1500" dirty="0">
                <a:latin typeface="Gill Sans MT" panose="020B0502020104020203" pitchFamily="34" charset="0"/>
                <a:ea typeface="Calibri" panose="020F0502020204030204" pitchFamily="34" charset="0"/>
                <a:cs typeface="Arial" panose="020B0604020202020204" pitchFamily="34" charset="0"/>
              </a:rPr>
              <a:t>T</a:t>
            </a:r>
            <a:r>
              <a:rPr lang="en-US" sz="1500" dirty="0">
                <a:effectLst/>
                <a:latin typeface="Gill Sans MT" panose="020B0502020104020203" pitchFamily="34" charset="0"/>
                <a:ea typeface="Calibri" panose="020F0502020204030204" pitchFamily="34" charset="0"/>
                <a:cs typeface="Arial" panose="020B0604020202020204" pitchFamily="34" charset="0"/>
              </a:rPr>
              <a:t>o calculate the </a:t>
            </a:r>
            <a:r>
              <a:rPr lang="en-US" sz="1500" dirty="0">
                <a:latin typeface="Gill Sans MT" panose="020B0502020104020203" pitchFamily="34" charset="0"/>
                <a:ea typeface="Calibri" panose="020F0502020204030204" pitchFamily="34" charset="0"/>
                <a:cs typeface="Arial" panose="020B0604020202020204" pitchFamily="34" charset="0"/>
              </a:rPr>
              <a:t>optimal </a:t>
            </a:r>
            <a:r>
              <a:rPr lang="en-US" sz="1500" dirty="0">
                <a:effectLst/>
                <a:latin typeface="Gill Sans MT" panose="020B0502020104020203" pitchFamily="34" charset="0"/>
                <a:ea typeface="Calibri" panose="020F0502020204030204" pitchFamily="34" charset="0"/>
                <a:cs typeface="Arial" panose="020B0604020202020204" pitchFamily="34" charset="0"/>
              </a:rPr>
              <a:t>transformation parameters between classic (PSAD56-SAD69) and modern reference systems for mining in Chile. </a:t>
            </a:r>
            <a:r>
              <a:rPr lang="en-US" sz="1500" b="1" dirty="0">
                <a:effectLst/>
                <a:latin typeface="Gill Sans MT" panose="020B0502020104020203" pitchFamily="34" charset="0"/>
                <a:ea typeface="Calibri" panose="020F0502020204030204" pitchFamily="34" charset="0"/>
                <a:cs typeface="Arial" panose="020B0604020202020204" pitchFamily="34" charset="0"/>
              </a:rPr>
              <a:t>The parameters must maintain the mining concession's shape, size and orientation in the digital cadaster</a:t>
            </a:r>
            <a:r>
              <a:rPr lang="en-US" sz="1500" b="1" dirty="0">
                <a:latin typeface="Gill Sans MT" panose="020B0502020104020203" pitchFamily="34" charset="0"/>
                <a:ea typeface="Calibri" panose="020F0502020204030204" pitchFamily="34" charset="0"/>
                <a:cs typeface="Arial" panose="020B0604020202020204" pitchFamily="34" charset="0"/>
              </a:rPr>
              <a:t> and must be unique for all of Chile without splitting the country.</a:t>
            </a:r>
            <a:endParaRPr lang="en-US" sz="1500" b="1" dirty="0">
              <a:effectLst/>
              <a:latin typeface="Gill Sans MT" panose="020B0502020104020203" pitchFamily="34" charset="0"/>
              <a:ea typeface="Calibri" panose="020F0502020204030204" pitchFamily="34" charset="0"/>
              <a:cs typeface="Arial" panose="020B0604020202020204" pitchFamily="34" charset="0"/>
            </a:endParaRPr>
          </a:p>
          <a:p>
            <a:pPr lvl="0">
              <a:spcAft>
                <a:spcPts val="800"/>
              </a:spcAft>
              <a:tabLst>
                <a:tab pos="457200" algn="l"/>
              </a:tabLst>
            </a:pPr>
            <a:r>
              <a:rPr lang="en-US" sz="1500" dirty="0">
                <a:effectLst/>
                <a:latin typeface="Gill Sans MT" panose="020B0502020104020203" pitchFamily="34" charset="0"/>
                <a:ea typeface="Calibri" panose="020F0502020204030204" pitchFamily="34" charset="0"/>
                <a:cs typeface="Arial" panose="020B0604020202020204" pitchFamily="34" charset="0"/>
              </a:rPr>
              <a:t>STAGE 1: </a:t>
            </a:r>
          </a:p>
          <a:p>
            <a:pPr lvl="0">
              <a:spcAft>
                <a:spcPts val="800"/>
              </a:spcAft>
              <a:tabLst>
                <a:tab pos="457200" algn="l"/>
              </a:tabLst>
            </a:pPr>
            <a:r>
              <a:rPr lang="en-US" sz="1500" b="1" dirty="0">
                <a:effectLst/>
                <a:latin typeface="Gill Sans MT" panose="020B0502020104020203" pitchFamily="34" charset="0"/>
                <a:ea typeface="Calibri" panose="020F0502020204030204" pitchFamily="34" charset="0"/>
                <a:cs typeface="Arial" panose="020B0604020202020204" pitchFamily="34" charset="0"/>
              </a:rPr>
              <a:t>Primary Geodetic Network (Active):</a:t>
            </a:r>
            <a:r>
              <a:rPr lang="en-US" sz="1500" dirty="0">
                <a:effectLst/>
                <a:latin typeface="Gill Sans MT" panose="020B0502020104020203" pitchFamily="34" charset="0"/>
                <a:ea typeface="Calibri" panose="020F0502020204030204" pitchFamily="34" charset="0"/>
                <a:cs typeface="Arial" panose="020B0604020202020204" pitchFamily="34" charset="0"/>
              </a:rPr>
              <a:t> Observation, calculation and adjustment of a national geodetic network compose exclusively with </a:t>
            </a:r>
            <a:r>
              <a:rPr lang="en-US" sz="1500" b="1" dirty="0">
                <a:effectLst/>
                <a:latin typeface="Gill Sans MT" panose="020B0502020104020203" pitchFamily="34" charset="0"/>
                <a:ea typeface="Calibri" panose="020F0502020204030204" pitchFamily="34" charset="0"/>
                <a:cs typeface="Arial" panose="020B0604020202020204" pitchFamily="34" charset="0"/>
              </a:rPr>
              <a:t>open-access CORS</a:t>
            </a:r>
            <a:r>
              <a:rPr lang="en-US" sz="1500" dirty="0">
                <a:effectLst/>
                <a:latin typeface="Gill Sans MT" panose="020B0502020104020203" pitchFamily="34" charset="0"/>
                <a:ea typeface="Calibri" panose="020F0502020204030204" pitchFamily="34" charset="0"/>
                <a:cs typeface="Arial" panose="020B0604020202020204" pitchFamily="34" charset="0"/>
              </a:rPr>
              <a:t>. The processing will be with IGS and SIRGAS standards, and the network name is REDGEOMIN (</a:t>
            </a:r>
            <a:r>
              <a:rPr lang="en-US" sz="1500" i="1" dirty="0">
                <a:effectLst/>
                <a:latin typeface="Gill Sans MT" panose="020B0502020104020203" pitchFamily="34" charset="0"/>
                <a:ea typeface="Calibri" panose="020F0502020204030204" pitchFamily="34" charset="0"/>
                <a:cs typeface="Arial" panose="020B0604020202020204" pitchFamily="34" charset="0"/>
              </a:rPr>
              <a:t>Red </a:t>
            </a:r>
            <a:r>
              <a:rPr lang="en-US" sz="1500" i="1" dirty="0" err="1">
                <a:effectLst/>
                <a:latin typeface="Gill Sans MT" panose="020B0502020104020203" pitchFamily="34" charset="0"/>
                <a:ea typeface="Calibri" panose="020F0502020204030204" pitchFamily="34" charset="0"/>
                <a:cs typeface="Arial" panose="020B0604020202020204" pitchFamily="34" charset="0"/>
              </a:rPr>
              <a:t>Geodésica</a:t>
            </a:r>
            <a:r>
              <a:rPr lang="en-US" sz="1500" i="1" dirty="0">
                <a:effectLst/>
                <a:latin typeface="Gill Sans MT" panose="020B0502020104020203" pitchFamily="34" charset="0"/>
                <a:ea typeface="Calibri" panose="020F0502020204030204" pitchFamily="34" charset="0"/>
                <a:cs typeface="Arial" panose="020B0604020202020204" pitchFamily="34" charset="0"/>
              </a:rPr>
              <a:t> para </a:t>
            </a:r>
            <a:r>
              <a:rPr lang="en-US" sz="1500" i="1" dirty="0" err="1">
                <a:effectLst/>
                <a:latin typeface="Gill Sans MT" panose="020B0502020104020203" pitchFamily="34" charset="0"/>
                <a:ea typeface="Calibri" panose="020F0502020204030204" pitchFamily="34" charset="0"/>
                <a:cs typeface="Arial" panose="020B0604020202020204" pitchFamily="34" charset="0"/>
              </a:rPr>
              <a:t>Minería</a:t>
            </a:r>
            <a:r>
              <a:rPr lang="en-US" sz="1500" i="1" dirty="0">
                <a:effectLst/>
                <a:latin typeface="Gill Sans MT" panose="020B0502020104020203" pitchFamily="34" charset="0"/>
                <a:ea typeface="Calibri" panose="020F0502020204030204" pitchFamily="34" charset="0"/>
                <a:cs typeface="Arial" panose="020B0604020202020204" pitchFamily="34" charset="0"/>
              </a:rPr>
              <a:t> EPSG:9694</a:t>
            </a:r>
            <a:r>
              <a:rPr lang="en-US" sz="1500" dirty="0">
                <a:effectLst/>
                <a:latin typeface="Gill Sans MT" panose="020B0502020104020203" pitchFamily="34" charset="0"/>
                <a:ea typeface="Calibri" panose="020F0502020204030204" pitchFamily="34" charset="0"/>
                <a:cs typeface="Arial" panose="020B0604020202020204" pitchFamily="34" charset="0"/>
              </a:rPr>
              <a:t>), in English </a:t>
            </a:r>
            <a:r>
              <a:rPr lang="en-US" sz="1500" i="1" dirty="0">
                <a:effectLst/>
                <a:latin typeface="Gill Sans MT" panose="020B0502020104020203" pitchFamily="34" charset="0"/>
                <a:ea typeface="Calibri" panose="020F0502020204030204" pitchFamily="34" charset="0"/>
                <a:cs typeface="Arial" panose="020B0604020202020204" pitchFamily="34" charset="0"/>
              </a:rPr>
              <a:t>Geodetic Network for Mining. </a:t>
            </a:r>
            <a:r>
              <a:rPr lang="en-US" sz="1500" dirty="0">
                <a:effectLst/>
                <a:latin typeface="Gill Sans MT" panose="020B0502020104020203" pitchFamily="34" charset="0"/>
                <a:ea typeface="Calibri" panose="020F0502020204030204" pitchFamily="34" charset="0"/>
                <a:cs typeface="Arial" panose="020B0604020202020204" pitchFamily="34" charset="0"/>
              </a:rPr>
              <a:t>Also, we perform a deformation model named </a:t>
            </a:r>
            <a:r>
              <a:rPr lang="en-GB" sz="1500" dirty="0">
                <a:latin typeface="Gill Sans MT" panose="020B0502020104020203" pitchFamily="34" charset="0"/>
                <a:ea typeface="Calibri" panose="020F0502020204030204" pitchFamily="34" charset="0"/>
                <a:cs typeface="Arial" panose="020B0604020202020204" pitchFamily="34" charset="0"/>
              </a:rPr>
              <a:t>ADELA: (Analysis of </a:t>
            </a:r>
            <a:r>
              <a:rPr lang="en-GB" sz="1500" dirty="0" err="1">
                <a:latin typeface="Gill Sans MT" panose="020B0502020104020203" pitchFamily="34" charset="0"/>
                <a:ea typeface="Calibri" panose="020F0502020204030204" pitchFamily="34" charset="0"/>
                <a:cs typeface="Arial" panose="020B0604020202020204" pitchFamily="34" charset="0"/>
              </a:rPr>
              <a:t>DEformation</a:t>
            </a:r>
            <a:r>
              <a:rPr lang="en-GB" sz="1500" dirty="0">
                <a:latin typeface="Gill Sans MT" panose="020B0502020104020203" pitchFamily="34" charset="0"/>
                <a:ea typeface="Calibri" panose="020F0502020204030204" pitchFamily="34" charset="0"/>
                <a:cs typeface="Arial" panose="020B0604020202020204" pitchFamily="34" charset="0"/>
              </a:rPr>
              <a:t> beyond Los Andes, 2009-2022)</a:t>
            </a:r>
            <a:endParaRPr lang="en-US" sz="1500" dirty="0">
              <a:effectLst/>
              <a:latin typeface="Gill Sans MT" panose="020B0502020104020203" pitchFamily="34" charset="0"/>
              <a:ea typeface="Calibri" panose="020F0502020204030204" pitchFamily="34" charset="0"/>
              <a:cs typeface="Arial" panose="020B0604020202020204" pitchFamily="34" charset="0"/>
            </a:endParaRPr>
          </a:p>
          <a:p>
            <a:pPr marL="342900" indent="-342900">
              <a:spcAft>
                <a:spcPts val="800"/>
              </a:spcAft>
              <a:buFont typeface="+mj-lt"/>
              <a:buAutoNum type="arabicPeriod" startAt="2"/>
              <a:tabLst>
                <a:tab pos="457200" algn="l"/>
              </a:tabLst>
            </a:pPr>
            <a:r>
              <a:rPr lang="en-US" sz="1500" dirty="0">
                <a:effectLst/>
                <a:latin typeface="Gill Sans MT" panose="020B0502020104020203" pitchFamily="34" charset="0"/>
                <a:ea typeface="Calibri" panose="020F0502020204030204" pitchFamily="34" charset="0"/>
                <a:cs typeface="Arial" panose="020B0604020202020204" pitchFamily="34" charset="0"/>
              </a:rPr>
              <a:t>STAGE 2:</a:t>
            </a:r>
          </a:p>
          <a:p>
            <a:pPr>
              <a:spcAft>
                <a:spcPts val="800"/>
              </a:spcAft>
              <a:tabLst>
                <a:tab pos="457200" algn="l"/>
              </a:tabLst>
            </a:pPr>
            <a:r>
              <a:rPr lang="en-US" sz="1500" b="1" dirty="0">
                <a:effectLst/>
                <a:latin typeface="Gill Sans MT" panose="020B0502020104020203" pitchFamily="34" charset="0"/>
                <a:ea typeface="Calibri" panose="020F0502020204030204" pitchFamily="34" charset="0"/>
                <a:cs typeface="Arial" panose="020B0604020202020204" pitchFamily="34" charset="0"/>
              </a:rPr>
              <a:t>Secondary Geodetic Network (Passive): </a:t>
            </a:r>
            <a:r>
              <a:rPr lang="en-US" sz="1500" dirty="0">
                <a:effectLst/>
                <a:latin typeface="Gill Sans MT" panose="020B0502020104020203" pitchFamily="34" charset="0"/>
                <a:ea typeface="Calibri" panose="020F0502020204030204" pitchFamily="34" charset="0"/>
                <a:cs typeface="Arial" panose="020B0604020202020204" pitchFamily="34" charset="0"/>
              </a:rPr>
              <a:t>New Coordinates are obtained tied to REDGEOMIN RF, and we measure with GNSS over the benchmarks of the primary network PSAD56-SAD69. The above allows getting coordinates couples in both systems for the next step.</a:t>
            </a:r>
          </a:p>
          <a:p>
            <a:pPr marL="342900" indent="-342900">
              <a:spcAft>
                <a:spcPts val="800"/>
              </a:spcAft>
              <a:buFont typeface="+mj-lt"/>
              <a:buAutoNum type="arabicPeriod" startAt="3"/>
              <a:tabLst>
                <a:tab pos="457200" algn="l"/>
              </a:tabLst>
            </a:pPr>
            <a:r>
              <a:rPr lang="en-US" sz="1500" dirty="0">
                <a:latin typeface="Gill Sans MT" panose="020B0502020104020203" pitchFamily="34" charset="0"/>
                <a:cs typeface="Arial" panose="020B0604020202020204" pitchFamily="34" charset="0"/>
              </a:rPr>
              <a:t>STAGE</a:t>
            </a:r>
            <a:r>
              <a:rPr lang="en-US" sz="1500" dirty="0">
                <a:effectLst/>
                <a:latin typeface="Gill Sans MT" panose="020B0502020104020203" pitchFamily="34" charset="0"/>
                <a:ea typeface="Calibri" panose="020F0502020204030204" pitchFamily="34" charset="0"/>
                <a:cs typeface="Arial" panose="020B0604020202020204" pitchFamily="34" charset="0"/>
              </a:rPr>
              <a:t> </a:t>
            </a:r>
            <a:r>
              <a:rPr lang="en-US" sz="1500" dirty="0">
                <a:latin typeface="Gill Sans MT" panose="020B0502020104020203" pitchFamily="34" charset="0"/>
                <a:ea typeface="Calibri" panose="020F0502020204030204" pitchFamily="34" charset="0"/>
                <a:cs typeface="Arial" panose="020B0604020202020204" pitchFamily="34" charset="0"/>
              </a:rPr>
              <a:t>3</a:t>
            </a:r>
            <a:r>
              <a:rPr lang="en-US" sz="1500" dirty="0">
                <a:effectLst/>
                <a:latin typeface="Gill Sans MT" panose="020B0502020104020203" pitchFamily="34" charset="0"/>
                <a:ea typeface="Calibri" panose="020F0502020204030204" pitchFamily="34" charset="0"/>
                <a:cs typeface="Arial" panose="020B0604020202020204" pitchFamily="34" charset="0"/>
              </a:rPr>
              <a:t>:</a:t>
            </a:r>
          </a:p>
          <a:p>
            <a:pPr>
              <a:spcAft>
                <a:spcPts val="800"/>
              </a:spcAft>
              <a:tabLst>
                <a:tab pos="457200" algn="l"/>
              </a:tabLst>
            </a:pPr>
            <a:r>
              <a:rPr lang="en-US" sz="1500" b="1" dirty="0">
                <a:effectLst/>
                <a:latin typeface="Gill Sans MT" panose="020B0502020104020203" pitchFamily="34" charset="0"/>
                <a:ea typeface="Calibri" panose="020F0502020204030204" pitchFamily="34" charset="0"/>
                <a:cs typeface="Arial" panose="020B0604020202020204" pitchFamily="34" charset="0"/>
              </a:rPr>
              <a:t>Transformation parameters: </a:t>
            </a:r>
            <a:r>
              <a:rPr lang="en-US" sz="1500" dirty="0">
                <a:effectLst/>
                <a:latin typeface="Gill Sans MT" panose="020B0502020104020203" pitchFamily="34" charset="0"/>
                <a:ea typeface="Calibri" panose="020F0502020204030204" pitchFamily="34" charset="0"/>
                <a:cs typeface="Arial" panose="020B0604020202020204" pitchFamily="34" charset="0"/>
              </a:rPr>
              <a:t>Calculate the transformation parameters with the lowest RMS throughout Chile, which do not modify the concession's shape, orientation and size.</a:t>
            </a:r>
          </a:p>
          <a:p>
            <a:pPr>
              <a:spcAft>
                <a:spcPts val="800"/>
              </a:spcAft>
              <a:tabLst>
                <a:tab pos="457200" algn="l"/>
              </a:tabLst>
            </a:pPr>
            <a:r>
              <a:rPr lang="en-US" sz="1500" dirty="0">
                <a:latin typeface="Gill Sans MT" panose="020B0502020104020203" pitchFamily="34" charset="0"/>
                <a:cs typeface="Arial" panose="020B0604020202020204" pitchFamily="34" charset="0"/>
              </a:rPr>
              <a:t>STAGE</a:t>
            </a:r>
            <a:r>
              <a:rPr lang="en-US" sz="1500" dirty="0">
                <a:latin typeface="Gill Sans MT" panose="020B0502020104020203" pitchFamily="34" charset="0"/>
                <a:ea typeface="Calibri" panose="020F0502020204030204" pitchFamily="34" charset="0"/>
                <a:cs typeface="Arial" panose="020B0604020202020204" pitchFamily="34" charset="0"/>
              </a:rPr>
              <a:t> 4:</a:t>
            </a:r>
          </a:p>
          <a:p>
            <a:pPr>
              <a:spcAft>
                <a:spcPts val="800"/>
              </a:spcAft>
              <a:tabLst>
                <a:tab pos="457200" algn="l"/>
              </a:tabLst>
            </a:pPr>
            <a:r>
              <a:rPr lang="en-US" sz="1500" b="1" dirty="0">
                <a:effectLst/>
                <a:latin typeface="Gill Sans MT" panose="020B0502020104020203" pitchFamily="34" charset="0"/>
                <a:ea typeface="Calibri" panose="020F0502020204030204" pitchFamily="34" charset="0"/>
                <a:cs typeface="Arial" panose="020B0604020202020204" pitchFamily="34" charset="0"/>
              </a:rPr>
              <a:t>Commissioning of REDGEOMIN and parameters </a:t>
            </a:r>
            <a:r>
              <a:rPr lang="en-US" sz="1500" dirty="0">
                <a:effectLst/>
                <a:latin typeface="Gill Sans MT" panose="020B0502020104020203" pitchFamily="34" charset="0"/>
                <a:ea typeface="Calibri" panose="020F0502020204030204" pitchFamily="34" charset="0"/>
                <a:cs typeface="Arial" panose="020B0604020202020204" pitchFamily="34" charset="0"/>
              </a:rPr>
              <a:t>to implement the transition from PSAD56-SAD69 to REDGEOMIN. Beginning of LAW 21420</a:t>
            </a:r>
          </a:p>
        </p:txBody>
      </p:sp>
      <p:grpSp>
        <p:nvGrpSpPr>
          <p:cNvPr id="18" name="Grupo 17">
            <a:extLst>
              <a:ext uri="{FF2B5EF4-FFF2-40B4-BE49-F238E27FC236}">
                <a16:creationId xmlns:a16="http://schemas.microsoft.com/office/drawing/2014/main" id="{C004DCE1-6DEC-CE83-37EB-461638E51B1A}"/>
              </a:ext>
            </a:extLst>
          </p:cNvPr>
          <p:cNvGrpSpPr/>
          <p:nvPr/>
        </p:nvGrpSpPr>
        <p:grpSpPr>
          <a:xfrm>
            <a:off x="10526476" y="6315593"/>
            <a:ext cx="798653" cy="741362"/>
            <a:chOff x="10400912" y="6973350"/>
            <a:chExt cx="798653" cy="741362"/>
          </a:xfrm>
        </p:grpSpPr>
        <p:sp>
          <p:nvSpPr>
            <p:cNvPr id="21" name="Titel 1">
              <a:extLst>
                <a:ext uri="{FF2B5EF4-FFF2-40B4-BE49-F238E27FC236}">
                  <a16:creationId xmlns:a16="http://schemas.microsoft.com/office/drawing/2014/main" id="{418C1563-3A2C-1E40-EC27-5D4C4C7C181F}"/>
                </a:ext>
              </a:extLst>
            </p:cNvPr>
            <p:cNvSpPr txBox="1">
              <a:spLocks/>
            </p:cNvSpPr>
            <p:nvPr/>
          </p:nvSpPr>
          <p:spPr>
            <a:xfrm>
              <a:off x="10400912" y="6973350"/>
              <a:ext cx="798653" cy="741362"/>
            </a:xfrm>
            <a:prstGeom prst="rect">
              <a:avLst/>
            </a:prstGeom>
          </p:spPr>
          <p:txBody>
            <a:bodyPr vert="horz" lIns="91440" tIns="45720" rIns="91440" bIns="45720" rtlCol="0" anchor="ctr">
              <a:noAutofit/>
            </a:bodyPr>
            <a:lstStyle>
              <a:lvl1pPr algn="l" defTabSz="756026" rtl="0" eaLnBrk="1" latinLnBrk="0" hangingPunct="1">
                <a:lnSpc>
                  <a:spcPct val="90000"/>
                </a:lnSpc>
                <a:spcBef>
                  <a:spcPct val="0"/>
                </a:spcBef>
                <a:buNone/>
                <a:defRPr sz="3638" kern="1200">
                  <a:solidFill>
                    <a:schemeClr val="tx1"/>
                  </a:solidFill>
                  <a:latin typeface="+mj-lt"/>
                  <a:ea typeface="+mj-ea"/>
                  <a:cs typeface="+mj-cs"/>
                </a:defRPr>
              </a:lvl1pPr>
            </a:lstStyle>
            <a:p>
              <a:pPr fontAlgn="auto">
                <a:spcAft>
                  <a:spcPts val="0"/>
                </a:spcAft>
                <a:buClrTx/>
                <a:buSzTx/>
                <a:buFontTx/>
              </a:pPr>
              <a:endParaRPr lang="es-ES" sz="1400" b="1" i="1" dirty="0">
                <a:solidFill>
                  <a:srgbClr val="002F6C"/>
                </a:solidFill>
                <a:latin typeface="Gill Sans MT" panose="020B0502020104020203" pitchFamily="34" charset="0"/>
                <a:ea typeface="Tahoma" pitchFamily="34" charset="0"/>
                <a:cs typeface="Tahoma" pitchFamily="34" charset="0"/>
              </a:endParaRPr>
            </a:p>
          </p:txBody>
        </p:sp>
        <p:sp>
          <p:nvSpPr>
            <p:cNvPr id="22" name="Elipse 21">
              <a:extLst>
                <a:ext uri="{FF2B5EF4-FFF2-40B4-BE49-F238E27FC236}">
                  <a16:creationId xmlns:a16="http://schemas.microsoft.com/office/drawing/2014/main" id="{B5EFEAA2-9945-6C0E-E80D-9ED512B16E7C}"/>
                </a:ext>
              </a:extLst>
            </p:cNvPr>
            <p:cNvSpPr/>
            <p:nvPr/>
          </p:nvSpPr>
          <p:spPr>
            <a:xfrm>
              <a:off x="10721874" y="7283615"/>
              <a:ext cx="104172" cy="1041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F6C"/>
                </a:solidFill>
              </a:endParaRPr>
            </a:p>
          </p:txBody>
        </p:sp>
      </p:grpSp>
      <p:sp>
        <p:nvSpPr>
          <p:cNvPr id="23" name="Elipse 22">
            <a:extLst>
              <a:ext uri="{FF2B5EF4-FFF2-40B4-BE49-F238E27FC236}">
                <a16:creationId xmlns:a16="http://schemas.microsoft.com/office/drawing/2014/main" id="{B14536B2-BAD8-22ED-2681-B9F82416FDCA}"/>
              </a:ext>
            </a:extLst>
          </p:cNvPr>
          <p:cNvSpPr/>
          <p:nvPr/>
        </p:nvSpPr>
        <p:spPr>
          <a:xfrm>
            <a:off x="11058736" y="6626986"/>
            <a:ext cx="104172" cy="1041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sp>
        <p:nvSpPr>
          <p:cNvPr id="24" name="Elipse 23">
            <a:extLst>
              <a:ext uri="{FF2B5EF4-FFF2-40B4-BE49-F238E27FC236}">
                <a16:creationId xmlns:a16="http://schemas.microsoft.com/office/drawing/2014/main" id="{F7523FE4-9540-317B-31A8-E492D01E288D}"/>
              </a:ext>
            </a:extLst>
          </p:cNvPr>
          <p:cNvSpPr/>
          <p:nvPr/>
        </p:nvSpPr>
        <p:spPr>
          <a:xfrm>
            <a:off x="11273043" y="6626986"/>
            <a:ext cx="104172" cy="1041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sp>
        <p:nvSpPr>
          <p:cNvPr id="25" name="Marcador de número de diapositiva 1">
            <a:extLst>
              <a:ext uri="{FF2B5EF4-FFF2-40B4-BE49-F238E27FC236}">
                <a16:creationId xmlns:a16="http://schemas.microsoft.com/office/drawing/2014/main" id="{E07EFE13-223A-C0C3-26A8-B814FA065410}"/>
              </a:ext>
            </a:extLst>
          </p:cNvPr>
          <p:cNvSpPr txBox="1">
            <a:spLocks/>
          </p:cNvSpPr>
          <p:nvPr/>
        </p:nvSpPr>
        <p:spPr>
          <a:xfrm>
            <a:off x="9789821" y="6492875"/>
            <a:ext cx="2327969"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rgbClr val="898989"/>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l"/>
            <a:r>
              <a:rPr lang="es-ES" b="1" i="1" dirty="0">
                <a:solidFill>
                  <a:srgbClr val="002F6C"/>
                </a:solidFill>
                <a:latin typeface="Gill Sans MT" panose="020B0502020104020203" pitchFamily="34" charset="0"/>
                <a:ea typeface="Tahoma" pitchFamily="34" charset="0"/>
                <a:cs typeface="Tahoma" pitchFamily="34" charset="0"/>
              </a:rPr>
              <a:t>Sec.1.3             	      </a:t>
            </a:r>
            <a:r>
              <a:rPr lang="en-US" altLang="en-US" dirty="0">
                <a:solidFill>
                  <a:srgbClr val="002F6C"/>
                </a:solidFill>
                <a:latin typeface="Gill Sans MT" panose="020B0502020104020203" pitchFamily="34" charset="0"/>
              </a:rPr>
              <a:t> Pag.</a:t>
            </a:r>
            <a:fld id="{53527F9B-CE56-4C90-A571-D2AADAD5F7FB}" type="slidenum">
              <a:rPr lang="en-US" altLang="en-US" smtClean="0">
                <a:solidFill>
                  <a:srgbClr val="002F6C"/>
                </a:solidFill>
                <a:latin typeface="Gill Sans MT" panose="020B0502020104020203" pitchFamily="34" charset="0"/>
              </a:rPr>
              <a:pPr algn="l"/>
              <a:t>7</a:t>
            </a:fld>
            <a:endParaRPr lang="en-US" altLang="en-US" dirty="0">
              <a:solidFill>
                <a:srgbClr val="002F6C"/>
              </a:solidFill>
              <a:latin typeface="Gill Sans MT" panose="020B0502020104020203" pitchFamily="34" charset="0"/>
            </a:endParaRPr>
          </a:p>
        </p:txBody>
      </p:sp>
      <p:cxnSp>
        <p:nvCxnSpPr>
          <p:cNvPr id="26" name="Conector recto 25">
            <a:extLst>
              <a:ext uri="{FF2B5EF4-FFF2-40B4-BE49-F238E27FC236}">
                <a16:creationId xmlns:a16="http://schemas.microsoft.com/office/drawing/2014/main" id="{55C813F0-3191-67E4-FDBE-D7FBBA42F32E}"/>
              </a:ext>
            </a:extLst>
          </p:cNvPr>
          <p:cNvCxnSpPr>
            <a:cxnSpLocks/>
          </p:cNvCxnSpPr>
          <p:nvPr/>
        </p:nvCxnSpPr>
        <p:spPr>
          <a:xfrm flipH="1" flipV="1">
            <a:off x="12165366" y="0"/>
            <a:ext cx="7178" cy="6868836"/>
          </a:xfrm>
          <a:prstGeom prst="line">
            <a:avLst/>
          </a:prstGeom>
          <a:ln w="88900">
            <a:solidFill>
              <a:srgbClr val="002F6C"/>
            </a:solidFill>
          </a:ln>
        </p:spPr>
        <p:style>
          <a:lnRef idx="1">
            <a:schemeClr val="accent2"/>
          </a:lnRef>
          <a:fillRef idx="0">
            <a:schemeClr val="accent2"/>
          </a:fillRef>
          <a:effectRef idx="0">
            <a:schemeClr val="accent2"/>
          </a:effectRef>
          <a:fontRef idx="minor">
            <a:schemeClr val="tx1"/>
          </a:fontRef>
        </p:style>
      </p:cxnSp>
      <p:grpSp>
        <p:nvGrpSpPr>
          <p:cNvPr id="2" name="Grupo 1">
            <a:extLst>
              <a:ext uri="{FF2B5EF4-FFF2-40B4-BE49-F238E27FC236}">
                <a16:creationId xmlns:a16="http://schemas.microsoft.com/office/drawing/2014/main" id="{4778E88E-92FA-311B-7550-36F7039EDA04}"/>
              </a:ext>
            </a:extLst>
          </p:cNvPr>
          <p:cNvGrpSpPr/>
          <p:nvPr/>
        </p:nvGrpSpPr>
        <p:grpSpPr>
          <a:xfrm>
            <a:off x="9978770" y="85000"/>
            <a:ext cx="2068686" cy="646225"/>
            <a:chOff x="9978770" y="85000"/>
            <a:chExt cx="2068686" cy="646225"/>
          </a:xfrm>
        </p:grpSpPr>
        <p:pic>
          <p:nvPicPr>
            <p:cNvPr id="7" name="Imagen 6">
              <a:extLst>
                <a:ext uri="{FF2B5EF4-FFF2-40B4-BE49-F238E27FC236}">
                  <a16:creationId xmlns:a16="http://schemas.microsoft.com/office/drawing/2014/main" id="{529E084C-9846-6211-DE3A-CAC5285EA4BC}"/>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9978770" y="85000"/>
              <a:ext cx="1270138" cy="646225"/>
            </a:xfrm>
            <a:prstGeom prst="rect">
              <a:avLst/>
            </a:prstGeom>
          </p:spPr>
        </p:pic>
        <p:pic>
          <p:nvPicPr>
            <p:cNvPr id="8" name="Imagen 7">
              <a:extLst>
                <a:ext uri="{FF2B5EF4-FFF2-40B4-BE49-F238E27FC236}">
                  <a16:creationId xmlns:a16="http://schemas.microsoft.com/office/drawing/2014/main" id="{81C7DD1B-C5DE-1C04-313D-443C8F97D9C5}"/>
                </a:ext>
              </a:extLst>
            </p:cNvPr>
            <p:cNvPicPr>
              <a:picLocks noChangeAspect="1"/>
            </p:cNvPicPr>
            <p:nvPr/>
          </p:nvPicPr>
          <p:blipFill>
            <a:blip r:embed="rId6"/>
            <a:stretch>
              <a:fillRect/>
            </a:stretch>
          </p:blipFill>
          <p:spPr>
            <a:xfrm>
              <a:off x="11377215" y="120087"/>
              <a:ext cx="670241" cy="606130"/>
            </a:xfrm>
            <a:prstGeom prst="rect">
              <a:avLst/>
            </a:prstGeom>
          </p:spPr>
        </p:pic>
      </p:grpSp>
      <p:grpSp>
        <p:nvGrpSpPr>
          <p:cNvPr id="43" name="Grupo 42"/>
          <p:cNvGrpSpPr/>
          <p:nvPr/>
        </p:nvGrpSpPr>
        <p:grpSpPr>
          <a:xfrm>
            <a:off x="11081167" y="1581698"/>
            <a:ext cx="966289" cy="4615457"/>
            <a:chOff x="10895244" y="1809616"/>
            <a:chExt cx="966289" cy="4615457"/>
          </a:xfrm>
        </p:grpSpPr>
        <p:sp>
          <p:nvSpPr>
            <p:cNvPr id="27" name="Rectángulo 26">
              <a:extLst>
                <a:ext uri="{FF2B5EF4-FFF2-40B4-BE49-F238E27FC236}">
                  <a16:creationId xmlns:a16="http://schemas.microsoft.com/office/drawing/2014/main" id="{B47F9998-42A8-4BF1-893A-7977EA593BED}"/>
                </a:ext>
              </a:extLst>
            </p:cNvPr>
            <p:cNvSpPr/>
            <p:nvPr/>
          </p:nvSpPr>
          <p:spPr>
            <a:xfrm>
              <a:off x="10895245" y="1809616"/>
              <a:ext cx="963939" cy="296985"/>
            </a:xfrm>
            <a:prstGeom prst="rect">
              <a:avLst/>
            </a:prstGeom>
            <a:solidFill>
              <a:srgbClr val="EA7600"/>
            </a:solidFill>
            <a:ln>
              <a:solidFill>
                <a:srgbClr val="002F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600" dirty="0">
                  <a:latin typeface="Gill Sans MT" panose="020B0502020104020203" pitchFamily="34" charset="0"/>
                </a:rPr>
                <a:t>2018</a:t>
              </a:r>
            </a:p>
          </p:txBody>
        </p:sp>
        <p:cxnSp>
          <p:nvCxnSpPr>
            <p:cNvPr id="10" name="Conector recto de flecha 9"/>
            <p:cNvCxnSpPr>
              <a:stCxn id="27" idx="2"/>
              <a:endCxn id="29" idx="0"/>
            </p:cNvCxnSpPr>
            <p:nvPr/>
          </p:nvCxnSpPr>
          <p:spPr>
            <a:xfrm>
              <a:off x="11377215" y="2106601"/>
              <a:ext cx="0" cy="728909"/>
            </a:xfrm>
            <a:prstGeom prst="straightConnector1">
              <a:avLst/>
            </a:prstGeom>
            <a:ln>
              <a:solidFill>
                <a:srgbClr val="002F6C"/>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Rectángulo 28">
              <a:extLst>
                <a:ext uri="{FF2B5EF4-FFF2-40B4-BE49-F238E27FC236}">
                  <a16:creationId xmlns:a16="http://schemas.microsoft.com/office/drawing/2014/main" id="{B47F9998-42A8-4BF1-893A-7977EA593BED}"/>
                </a:ext>
              </a:extLst>
            </p:cNvPr>
            <p:cNvSpPr/>
            <p:nvPr/>
          </p:nvSpPr>
          <p:spPr>
            <a:xfrm>
              <a:off x="10895245" y="2835510"/>
              <a:ext cx="963939" cy="296985"/>
            </a:xfrm>
            <a:prstGeom prst="rect">
              <a:avLst/>
            </a:prstGeom>
            <a:solidFill>
              <a:srgbClr val="EA7600"/>
            </a:solidFill>
            <a:ln>
              <a:solidFill>
                <a:srgbClr val="002F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400" dirty="0">
                  <a:latin typeface="Gill Sans MT" panose="020B0502020104020203" pitchFamily="34" charset="0"/>
                </a:rPr>
                <a:t>2018-2022</a:t>
              </a:r>
            </a:p>
          </p:txBody>
        </p:sp>
        <p:sp>
          <p:nvSpPr>
            <p:cNvPr id="30" name="Rectángulo 29">
              <a:extLst>
                <a:ext uri="{FF2B5EF4-FFF2-40B4-BE49-F238E27FC236}">
                  <a16:creationId xmlns:a16="http://schemas.microsoft.com/office/drawing/2014/main" id="{B47F9998-42A8-4BF1-893A-7977EA593BED}"/>
                </a:ext>
              </a:extLst>
            </p:cNvPr>
            <p:cNvSpPr/>
            <p:nvPr/>
          </p:nvSpPr>
          <p:spPr>
            <a:xfrm>
              <a:off x="10895245" y="3909315"/>
              <a:ext cx="963939" cy="296985"/>
            </a:xfrm>
            <a:prstGeom prst="rect">
              <a:avLst/>
            </a:prstGeom>
            <a:solidFill>
              <a:srgbClr val="EA7600"/>
            </a:solidFill>
            <a:ln>
              <a:solidFill>
                <a:srgbClr val="002F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400" dirty="0">
                  <a:latin typeface="Gill Sans MT" panose="020B0502020104020203" pitchFamily="34" charset="0"/>
                </a:rPr>
                <a:t>2019-2022</a:t>
              </a:r>
            </a:p>
          </p:txBody>
        </p:sp>
        <p:sp>
          <p:nvSpPr>
            <p:cNvPr id="31" name="Rectángulo 30">
              <a:extLst>
                <a:ext uri="{FF2B5EF4-FFF2-40B4-BE49-F238E27FC236}">
                  <a16:creationId xmlns:a16="http://schemas.microsoft.com/office/drawing/2014/main" id="{B47F9998-42A8-4BF1-893A-7977EA593BED}"/>
                </a:ext>
              </a:extLst>
            </p:cNvPr>
            <p:cNvSpPr/>
            <p:nvPr/>
          </p:nvSpPr>
          <p:spPr>
            <a:xfrm>
              <a:off x="10897594" y="5242552"/>
              <a:ext cx="963939" cy="296985"/>
            </a:xfrm>
            <a:prstGeom prst="rect">
              <a:avLst/>
            </a:prstGeom>
            <a:solidFill>
              <a:srgbClr val="EA7600"/>
            </a:solidFill>
            <a:ln>
              <a:solidFill>
                <a:srgbClr val="002F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400" dirty="0">
                  <a:latin typeface="Gill Sans MT" panose="020B0502020104020203" pitchFamily="34" charset="0"/>
                </a:rPr>
                <a:t>2022</a:t>
              </a:r>
            </a:p>
          </p:txBody>
        </p:sp>
        <p:cxnSp>
          <p:nvCxnSpPr>
            <p:cNvPr id="32" name="Conector recto de flecha 31"/>
            <p:cNvCxnSpPr>
              <a:stCxn id="29" idx="2"/>
              <a:endCxn id="30" idx="0"/>
            </p:cNvCxnSpPr>
            <p:nvPr/>
          </p:nvCxnSpPr>
          <p:spPr>
            <a:xfrm>
              <a:off x="11377215" y="3132495"/>
              <a:ext cx="0" cy="776820"/>
            </a:xfrm>
            <a:prstGeom prst="straightConnector1">
              <a:avLst/>
            </a:prstGeom>
            <a:ln>
              <a:solidFill>
                <a:srgbClr val="002F6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Conector recto de flecha 33"/>
            <p:cNvCxnSpPr>
              <a:stCxn id="30" idx="2"/>
              <a:endCxn id="31" idx="0"/>
            </p:cNvCxnSpPr>
            <p:nvPr/>
          </p:nvCxnSpPr>
          <p:spPr>
            <a:xfrm>
              <a:off x="11377215" y="4206300"/>
              <a:ext cx="2349" cy="1036252"/>
            </a:xfrm>
            <a:prstGeom prst="straightConnector1">
              <a:avLst/>
            </a:prstGeom>
            <a:ln>
              <a:solidFill>
                <a:srgbClr val="002F6C"/>
              </a:solidFill>
              <a:tailEnd type="triangle"/>
            </a:ln>
            <a:effectLst/>
          </p:spPr>
          <p:style>
            <a:lnRef idx="2">
              <a:schemeClr val="accent1"/>
            </a:lnRef>
            <a:fillRef idx="0">
              <a:schemeClr val="accent1"/>
            </a:fillRef>
            <a:effectRef idx="1">
              <a:schemeClr val="accent1"/>
            </a:effectRef>
            <a:fontRef idx="minor">
              <a:schemeClr val="tx1"/>
            </a:fontRef>
          </p:style>
        </p:cxnSp>
        <p:sp>
          <p:nvSpPr>
            <p:cNvPr id="38" name="Rectángulo 37">
              <a:extLst>
                <a:ext uri="{FF2B5EF4-FFF2-40B4-BE49-F238E27FC236}">
                  <a16:creationId xmlns:a16="http://schemas.microsoft.com/office/drawing/2014/main" id="{B47F9998-42A8-4BF1-893A-7977EA593BED}"/>
                </a:ext>
              </a:extLst>
            </p:cNvPr>
            <p:cNvSpPr/>
            <p:nvPr/>
          </p:nvSpPr>
          <p:spPr>
            <a:xfrm>
              <a:off x="10895244" y="6128088"/>
              <a:ext cx="963939" cy="296985"/>
            </a:xfrm>
            <a:prstGeom prst="rect">
              <a:avLst/>
            </a:prstGeom>
            <a:solidFill>
              <a:srgbClr val="EA7600"/>
            </a:solidFill>
            <a:ln>
              <a:solidFill>
                <a:srgbClr val="002F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400" dirty="0">
                  <a:latin typeface="Gill Sans MT" panose="020B0502020104020203" pitchFamily="34" charset="0"/>
                </a:rPr>
                <a:t>2023-xxxx</a:t>
              </a:r>
            </a:p>
          </p:txBody>
        </p:sp>
        <p:cxnSp>
          <p:nvCxnSpPr>
            <p:cNvPr id="39" name="Conector recto de flecha 38"/>
            <p:cNvCxnSpPr>
              <a:stCxn id="31" idx="2"/>
              <a:endCxn id="38" idx="0"/>
            </p:cNvCxnSpPr>
            <p:nvPr/>
          </p:nvCxnSpPr>
          <p:spPr>
            <a:xfrm flipH="1">
              <a:off x="11377214" y="5539537"/>
              <a:ext cx="2350" cy="588551"/>
            </a:xfrm>
            <a:prstGeom prst="straightConnector1">
              <a:avLst/>
            </a:prstGeom>
            <a:ln>
              <a:solidFill>
                <a:srgbClr val="002F6C"/>
              </a:solidFill>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18434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upo 18"/>
          <p:cNvGrpSpPr/>
          <p:nvPr/>
        </p:nvGrpSpPr>
        <p:grpSpPr>
          <a:xfrm>
            <a:off x="0" y="434500"/>
            <a:ext cx="12217400" cy="6384592"/>
            <a:chOff x="0" y="434500"/>
            <a:chExt cx="12217400" cy="6384592"/>
          </a:xfrm>
        </p:grpSpPr>
        <p:cxnSp>
          <p:nvCxnSpPr>
            <p:cNvPr id="6" name="Conector recto 5"/>
            <p:cNvCxnSpPr/>
            <p:nvPr/>
          </p:nvCxnSpPr>
          <p:spPr>
            <a:xfrm flipV="1">
              <a:off x="0" y="434500"/>
              <a:ext cx="12192000" cy="1"/>
            </a:xfrm>
            <a:prstGeom prst="line">
              <a:avLst/>
            </a:prstGeom>
            <a:ln w="889000">
              <a:solidFill>
                <a:srgbClr val="B1B1B1"/>
              </a:solidFill>
            </a:ln>
          </p:spPr>
          <p:style>
            <a:lnRef idx="1">
              <a:schemeClr val="accent2"/>
            </a:lnRef>
            <a:fillRef idx="0">
              <a:schemeClr val="accent2"/>
            </a:fillRef>
            <a:effectRef idx="0">
              <a:schemeClr val="accent2"/>
            </a:effectRef>
            <a:fontRef idx="minor">
              <a:schemeClr val="tx1"/>
            </a:fontRef>
          </p:style>
        </p:cxnSp>
        <p:cxnSp>
          <p:nvCxnSpPr>
            <p:cNvPr id="3" name="Conector recto 2"/>
            <p:cNvCxnSpPr/>
            <p:nvPr/>
          </p:nvCxnSpPr>
          <p:spPr>
            <a:xfrm>
              <a:off x="0" y="6819092"/>
              <a:ext cx="12217400" cy="0"/>
            </a:xfrm>
            <a:prstGeom prst="line">
              <a:avLst/>
            </a:prstGeom>
            <a:ln w="82550">
              <a:solidFill>
                <a:srgbClr val="EA7600"/>
              </a:solidFill>
            </a:ln>
          </p:spPr>
          <p:style>
            <a:lnRef idx="1">
              <a:schemeClr val="accent2"/>
            </a:lnRef>
            <a:fillRef idx="0">
              <a:schemeClr val="accent2"/>
            </a:fillRef>
            <a:effectRef idx="0">
              <a:schemeClr val="accent2"/>
            </a:effectRef>
            <a:fontRef idx="minor">
              <a:schemeClr val="tx1"/>
            </a:fontRef>
          </p:style>
        </p:cxnSp>
      </p:gr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70" y="55695"/>
            <a:ext cx="1515224" cy="757612"/>
          </a:xfrm>
          <a:prstGeom prst="rect">
            <a:avLst/>
          </a:prstGeom>
        </p:spPr>
      </p:pic>
      <p:sp>
        <p:nvSpPr>
          <p:cNvPr id="4" name="Rectángulo 3">
            <a:extLst>
              <a:ext uri="{FF2B5EF4-FFF2-40B4-BE49-F238E27FC236}">
                <a16:creationId xmlns:a16="http://schemas.microsoft.com/office/drawing/2014/main" id="{48BBBE72-D085-4873-38FC-0F8F97B965B5}"/>
              </a:ext>
            </a:extLst>
          </p:cNvPr>
          <p:cNvSpPr/>
          <p:nvPr/>
        </p:nvSpPr>
        <p:spPr>
          <a:xfrm>
            <a:off x="0" y="6503712"/>
            <a:ext cx="12210222" cy="365124"/>
          </a:xfrm>
          <a:prstGeom prst="rect">
            <a:avLst/>
          </a:prstGeom>
          <a:solidFill>
            <a:srgbClr val="EA7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Conector recto 26">
            <a:extLst>
              <a:ext uri="{FF2B5EF4-FFF2-40B4-BE49-F238E27FC236}">
                <a16:creationId xmlns:a16="http://schemas.microsoft.com/office/drawing/2014/main" id="{E9263781-BE94-2A81-866D-2EAAAF5B405C}"/>
              </a:ext>
            </a:extLst>
          </p:cNvPr>
          <p:cNvCxnSpPr>
            <a:cxnSpLocks/>
          </p:cNvCxnSpPr>
          <p:nvPr/>
        </p:nvCxnSpPr>
        <p:spPr>
          <a:xfrm flipH="1" flipV="1">
            <a:off x="12165366" y="0"/>
            <a:ext cx="7178" cy="6868836"/>
          </a:xfrm>
          <a:prstGeom prst="line">
            <a:avLst/>
          </a:prstGeom>
          <a:ln w="88900">
            <a:solidFill>
              <a:srgbClr val="002F6C"/>
            </a:solidFill>
          </a:ln>
        </p:spPr>
        <p:style>
          <a:lnRef idx="1">
            <a:schemeClr val="accent2"/>
          </a:lnRef>
          <a:fillRef idx="0">
            <a:schemeClr val="accent2"/>
          </a:fillRef>
          <a:effectRef idx="0">
            <a:schemeClr val="accent2"/>
          </a:effectRef>
          <a:fontRef idx="minor">
            <a:schemeClr val="tx1"/>
          </a:fontRef>
        </p:style>
      </p:cxnSp>
      <p:sp>
        <p:nvSpPr>
          <p:cNvPr id="33" name="CuadroTexto 32">
            <a:extLst>
              <a:ext uri="{FF2B5EF4-FFF2-40B4-BE49-F238E27FC236}">
                <a16:creationId xmlns:a16="http://schemas.microsoft.com/office/drawing/2014/main" id="{405D5E6D-70B9-9CF1-0CF9-71289E2CBB86}"/>
              </a:ext>
            </a:extLst>
          </p:cNvPr>
          <p:cNvSpPr txBox="1"/>
          <p:nvPr/>
        </p:nvSpPr>
        <p:spPr>
          <a:xfrm>
            <a:off x="5102016" y="978247"/>
            <a:ext cx="7025672" cy="3517438"/>
          </a:xfrm>
          <a:prstGeom prst="rect">
            <a:avLst/>
          </a:prstGeom>
          <a:noFill/>
        </p:spPr>
        <p:txBody>
          <a:bodyPr wrap="square">
            <a:spAutoFit/>
          </a:bodyPr>
          <a:lstStyle/>
          <a:p>
            <a:pPr lvl="0" algn="just">
              <a:lnSpc>
                <a:spcPct val="107000"/>
              </a:lnSpc>
              <a:spcAft>
                <a:spcPts val="0"/>
              </a:spcAft>
              <a:tabLst>
                <a:tab pos="457200" algn="l"/>
              </a:tabLst>
            </a:pPr>
            <a:r>
              <a:rPr lang="en-US" sz="1600" b="1" dirty="0">
                <a:effectLst/>
                <a:latin typeface="Gill Sans MT" panose="020B0502020104020203" pitchFamily="34" charset="0"/>
                <a:ea typeface="Calibri" panose="020F0502020204030204" pitchFamily="34" charset="0"/>
                <a:cs typeface="Arial" panose="020B0604020202020204" pitchFamily="34" charset="0"/>
              </a:rPr>
              <a:t>Primary Geodetic Network (Active)</a:t>
            </a:r>
            <a:r>
              <a:rPr lang="en-US" sz="1600" dirty="0">
                <a:effectLst/>
                <a:latin typeface="Gill Sans MT" panose="020B0502020104020203" pitchFamily="34" charset="0"/>
                <a:ea typeface="Calibri" panose="020F0502020204030204" pitchFamily="34" charset="0"/>
                <a:cs typeface="Arial" panose="020B0604020202020204" pitchFamily="34" charset="0"/>
              </a:rPr>
              <a:t>: REDGEOMIN (</a:t>
            </a:r>
            <a:r>
              <a:rPr lang="en-US" sz="1600" i="1" dirty="0">
                <a:effectLst/>
                <a:latin typeface="Gill Sans MT" panose="020B0502020104020203" pitchFamily="34" charset="0"/>
                <a:ea typeface="Calibri" panose="020F0502020204030204" pitchFamily="34" charset="0"/>
                <a:cs typeface="Arial" panose="020B0604020202020204" pitchFamily="34" charset="0"/>
              </a:rPr>
              <a:t>Red </a:t>
            </a:r>
            <a:r>
              <a:rPr lang="en-US" sz="1600" i="1" dirty="0" err="1">
                <a:effectLst/>
                <a:latin typeface="Gill Sans MT" panose="020B0502020104020203" pitchFamily="34" charset="0"/>
                <a:ea typeface="Calibri" panose="020F0502020204030204" pitchFamily="34" charset="0"/>
                <a:cs typeface="Arial" panose="020B0604020202020204" pitchFamily="34" charset="0"/>
              </a:rPr>
              <a:t>Geodésica</a:t>
            </a:r>
            <a:r>
              <a:rPr lang="en-US" sz="1600" i="1" dirty="0">
                <a:effectLst/>
                <a:latin typeface="Gill Sans MT" panose="020B0502020104020203" pitchFamily="34" charset="0"/>
                <a:ea typeface="Calibri" panose="020F0502020204030204" pitchFamily="34" charset="0"/>
                <a:cs typeface="Arial" panose="020B0604020202020204" pitchFamily="34" charset="0"/>
              </a:rPr>
              <a:t> para </a:t>
            </a:r>
            <a:r>
              <a:rPr lang="en-US" sz="1600" i="1" dirty="0" err="1">
                <a:effectLst/>
                <a:latin typeface="Gill Sans MT" panose="020B0502020104020203" pitchFamily="34" charset="0"/>
                <a:ea typeface="Calibri" panose="020F0502020204030204" pitchFamily="34" charset="0"/>
                <a:cs typeface="Arial" panose="020B0604020202020204" pitchFamily="34" charset="0"/>
              </a:rPr>
              <a:t>Minería</a:t>
            </a:r>
            <a:r>
              <a:rPr lang="en-US" sz="1600" dirty="0">
                <a:effectLst/>
                <a:latin typeface="Gill Sans MT" panose="020B0502020104020203" pitchFamily="34" charset="0"/>
                <a:ea typeface="Calibri" panose="020F0502020204030204" pitchFamily="34" charset="0"/>
                <a:cs typeface="Arial" panose="020B0604020202020204" pitchFamily="34" charset="0"/>
              </a:rPr>
              <a:t>), in English </a:t>
            </a:r>
            <a:r>
              <a:rPr lang="en-US" sz="1600" i="1" dirty="0">
                <a:effectLst/>
                <a:latin typeface="Gill Sans MT" panose="020B0502020104020203" pitchFamily="34" charset="0"/>
                <a:ea typeface="Calibri" panose="020F0502020204030204" pitchFamily="34" charset="0"/>
                <a:cs typeface="Arial" panose="020B0604020202020204" pitchFamily="34" charset="0"/>
              </a:rPr>
              <a:t>Geodetic Network for Mining</a:t>
            </a:r>
          </a:p>
          <a:p>
            <a:pPr marL="285750" lvl="0" indent="-285750" algn="just">
              <a:lnSpc>
                <a:spcPct val="107000"/>
              </a:lnSpc>
              <a:spcAft>
                <a:spcPts val="0"/>
              </a:spcAft>
              <a:buFont typeface="Arial" panose="020B0604020202020204" pitchFamily="34" charset="0"/>
              <a:buChar char="•"/>
              <a:tabLst>
                <a:tab pos="457200" algn="l"/>
              </a:tabLst>
            </a:pPr>
            <a:r>
              <a:rPr lang="en-US" sz="1600" i="1" dirty="0">
                <a:latin typeface="Gill Sans MT" panose="020B0502020104020203" pitchFamily="34" charset="0"/>
                <a:cs typeface="Arial" panose="020B0604020202020204" pitchFamily="34" charset="0"/>
              </a:rPr>
              <a:t>Data from 390 CORS in Chile and 30 around Chile</a:t>
            </a:r>
          </a:p>
          <a:p>
            <a:pPr marL="285750" lvl="0" indent="-285750" algn="just">
              <a:lnSpc>
                <a:spcPct val="107000"/>
              </a:lnSpc>
              <a:spcAft>
                <a:spcPts val="0"/>
              </a:spcAft>
              <a:buFont typeface="Arial" panose="020B0604020202020204" pitchFamily="34" charset="0"/>
              <a:buChar char="•"/>
              <a:tabLst>
                <a:tab pos="457200" algn="l"/>
              </a:tabLst>
            </a:pPr>
            <a:r>
              <a:rPr lang="en-US" sz="1600" i="1" dirty="0">
                <a:latin typeface="Gill Sans MT" panose="020B0502020104020203" pitchFamily="34" charset="0"/>
                <a:cs typeface="Arial" panose="020B0604020202020204" pitchFamily="34" charset="0"/>
              </a:rPr>
              <a:t>Processing with IGS and SIRGAS standards:</a:t>
            </a:r>
          </a:p>
          <a:p>
            <a:pPr marL="742950" lvl="1" indent="-285750" algn="just">
              <a:lnSpc>
                <a:spcPct val="107000"/>
              </a:lnSpc>
              <a:spcAft>
                <a:spcPts val="0"/>
              </a:spcAft>
              <a:buFont typeface="Arial" panose="020B0604020202020204" pitchFamily="34" charset="0"/>
              <a:buChar char="•"/>
              <a:tabLst>
                <a:tab pos="457200" algn="l"/>
              </a:tabLst>
            </a:pPr>
            <a:r>
              <a:rPr lang="en-US" sz="1600" i="1" dirty="0">
                <a:latin typeface="Gill Sans MT" panose="020B0502020104020203" pitchFamily="34" charset="0"/>
                <a:cs typeface="Arial" panose="020B0604020202020204" pitchFamily="34" charset="0"/>
              </a:rPr>
              <a:t>7 Daily solutions combined(</a:t>
            </a:r>
            <a:r>
              <a:rPr lang="en-US" sz="1600" dirty="0">
                <a:latin typeface="Courier New" panose="02070309020205020404" pitchFamily="49" charset="0"/>
                <a:cs typeface="Courier New" panose="02070309020205020404" pitchFamily="49" charset="0"/>
              </a:rPr>
              <a:t>ADDNEQ</a:t>
            </a:r>
            <a:r>
              <a:rPr lang="en-US" sz="1600" i="1" dirty="0">
                <a:latin typeface="Gill Sans MT" panose="020B0502020104020203" pitchFamily="34" charset="0"/>
                <a:cs typeface="Arial" panose="020B0604020202020204" pitchFamily="34" charset="0"/>
              </a:rPr>
              <a:t> BSW 5.2 </a:t>
            </a:r>
            <a:r>
              <a:rPr lang="en-GB" sz="1600" dirty="0">
                <a:latin typeface="Gill Sans MT" panose="020B0502020104020203" pitchFamily="34" charset="0"/>
                <a:hlinkClick r:id="rId4"/>
              </a:rPr>
              <a:t>Dach et al., 2015</a:t>
            </a:r>
            <a:r>
              <a:rPr lang="en-GB" sz="1600" dirty="0">
                <a:latin typeface="Gill Sans MT" panose="020B0502020104020203" pitchFamily="34" charset="0"/>
              </a:rPr>
              <a:t>),</a:t>
            </a:r>
            <a:r>
              <a:rPr lang="en-US" sz="1600" i="1" dirty="0">
                <a:latin typeface="Gill Sans MT" panose="020B0502020104020203" pitchFamily="34" charset="0"/>
                <a:cs typeface="Arial" panose="020B0604020202020204" pitchFamily="34" charset="0"/>
              </a:rPr>
              <a:t> in 1 weekly solution: coordinates aligned to IGS reference frame (minimal constrained solutions)</a:t>
            </a:r>
          </a:p>
          <a:p>
            <a:pPr marL="285750" lvl="0" indent="-285750" algn="just">
              <a:lnSpc>
                <a:spcPct val="107000"/>
              </a:lnSpc>
              <a:spcAft>
                <a:spcPts val="0"/>
              </a:spcAft>
              <a:buFont typeface="Arial" panose="020B0604020202020204" pitchFamily="34" charset="0"/>
              <a:buChar char="•"/>
              <a:tabLst>
                <a:tab pos="457200" algn="l"/>
              </a:tabLst>
            </a:pPr>
            <a:r>
              <a:rPr lang="en-US" sz="1600" i="1" dirty="0">
                <a:solidFill>
                  <a:srgbClr val="FF0000"/>
                </a:solidFill>
                <a:latin typeface="Gill Sans MT" panose="020B0502020104020203" pitchFamily="34" charset="0"/>
                <a:ea typeface="Calibri" panose="020F0502020204030204" pitchFamily="34" charset="0"/>
                <a:cs typeface="Arial" panose="020B0604020202020204" pitchFamily="34" charset="0"/>
              </a:rPr>
              <a:t>The first four weekly solutions were:</a:t>
            </a:r>
          </a:p>
          <a:p>
            <a:pPr marL="742950" lvl="1" indent="-285750" algn="just">
              <a:lnSpc>
                <a:spcPct val="107000"/>
              </a:lnSpc>
              <a:spcAft>
                <a:spcPts val="0"/>
              </a:spcAft>
              <a:buFont typeface="Arial" panose="020B0604020202020204" pitchFamily="34" charset="0"/>
              <a:buChar char="•"/>
              <a:tabLst>
                <a:tab pos="457200" algn="l"/>
              </a:tabLst>
            </a:pPr>
            <a:r>
              <a:rPr lang="en-US" sz="1600" i="1" dirty="0">
                <a:solidFill>
                  <a:srgbClr val="FF0000"/>
                </a:solidFill>
                <a:latin typeface="Gill Sans MT" panose="020B0502020104020203" pitchFamily="34" charset="0"/>
                <a:ea typeface="Calibri" panose="020F0502020204030204" pitchFamily="34" charset="0"/>
                <a:cs typeface="Arial" panose="020B0604020202020204" pitchFamily="34" charset="0"/>
              </a:rPr>
              <a:t>REDGEOMIN@2019.00</a:t>
            </a:r>
          </a:p>
          <a:p>
            <a:pPr marL="742950" lvl="1" indent="-285750" algn="just">
              <a:lnSpc>
                <a:spcPct val="107000"/>
              </a:lnSpc>
              <a:spcAft>
                <a:spcPts val="0"/>
              </a:spcAft>
              <a:buFont typeface="Arial" panose="020B0604020202020204" pitchFamily="34" charset="0"/>
              <a:buChar char="•"/>
              <a:tabLst>
                <a:tab pos="457200" algn="l"/>
              </a:tabLst>
            </a:pPr>
            <a:r>
              <a:rPr lang="en-US" sz="1600" i="1" dirty="0">
                <a:solidFill>
                  <a:srgbClr val="FF0000"/>
                </a:solidFill>
                <a:latin typeface="Gill Sans MT" panose="020B0502020104020203" pitchFamily="34" charset="0"/>
                <a:ea typeface="Calibri" panose="020F0502020204030204" pitchFamily="34" charset="0"/>
                <a:cs typeface="Arial" panose="020B0604020202020204" pitchFamily="34" charset="0"/>
              </a:rPr>
              <a:t>REDGEOMIN@2020.00</a:t>
            </a:r>
          </a:p>
          <a:p>
            <a:pPr marL="742950" lvl="1" indent="-285750" algn="just">
              <a:lnSpc>
                <a:spcPct val="107000"/>
              </a:lnSpc>
              <a:spcAft>
                <a:spcPts val="0"/>
              </a:spcAft>
              <a:buFont typeface="Arial" panose="020B0604020202020204" pitchFamily="34" charset="0"/>
              <a:buChar char="•"/>
              <a:tabLst>
                <a:tab pos="457200" algn="l"/>
              </a:tabLst>
            </a:pPr>
            <a:r>
              <a:rPr lang="en-US" sz="1600" i="1" dirty="0">
                <a:solidFill>
                  <a:srgbClr val="FF0000"/>
                </a:solidFill>
                <a:latin typeface="Gill Sans MT" panose="020B0502020104020203" pitchFamily="34" charset="0"/>
                <a:ea typeface="Calibri" panose="020F0502020204030204" pitchFamily="34" charset="0"/>
                <a:cs typeface="Arial" panose="020B0604020202020204" pitchFamily="34" charset="0"/>
              </a:rPr>
              <a:t>REDGEOMIN@2021.00</a:t>
            </a:r>
          </a:p>
          <a:p>
            <a:pPr marL="742950" lvl="1" indent="-285750" algn="just">
              <a:lnSpc>
                <a:spcPct val="107000"/>
              </a:lnSpc>
              <a:spcAft>
                <a:spcPts val="0"/>
              </a:spcAft>
              <a:buFont typeface="Arial" panose="020B0604020202020204" pitchFamily="34" charset="0"/>
              <a:buChar char="•"/>
              <a:tabLst>
                <a:tab pos="457200" algn="l"/>
              </a:tabLst>
            </a:pPr>
            <a:r>
              <a:rPr lang="en-US" sz="1600" i="1" u="sng" dirty="0">
                <a:solidFill>
                  <a:srgbClr val="FF0000"/>
                </a:solidFill>
                <a:latin typeface="Gill Sans MT" panose="020B0502020104020203" pitchFamily="34" charset="0"/>
                <a:ea typeface="Calibri" panose="020F0502020204030204" pitchFamily="34" charset="0"/>
                <a:cs typeface="Arial" panose="020B0604020202020204" pitchFamily="34" charset="0"/>
              </a:rPr>
              <a:t>REDGEOMIN@2022.00</a:t>
            </a:r>
          </a:p>
          <a:p>
            <a:pPr marL="742950" lvl="1" indent="-285750" algn="just">
              <a:lnSpc>
                <a:spcPct val="107000"/>
              </a:lnSpc>
              <a:spcAft>
                <a:spcPts val="0"/>
              </a:spcAft>
              <a:buFont typeface="Arial" panose="020B0604020202020204" pitchFamily="34" charset="0"/>
              <a:buChar char="•"/>
              <a:tabLst>
                <a:tab pos="457200" algn="l"/>
              </a:tabLst>
            </a:pPr>
            <a:endParaRPr lang="en-US" sz="1600" i="1" dirty="0">
              <a:latin typeface="Gill Sans MT" panose="020B0502020104020203" pitchFamily="34" charset="0"/>
              <a:ea typeface="Calibri" panose="020F0502020204030204" pitchFamily="34" charset="0"/>
              <a:cs typeface="Arial" panose="020B0604020202020204" pitchFamily="34" charset="0"/>
            </a:endParaRPr>
          </a:p>
        </p:txBody>
      </p:sp>
      <p:sp>
        <p:nvSpPr>
          <p:cNvPr id="34" name="Rectángulo 33">
            <a:extLst>
              <a:ext uri="{FF2B5EF4-FFF2-40B4-BE49-F238E27FC236}">
                <a16:creationId xmlns:a16="http://schemas.microsoft.com/office/drawing/2014/main" id="{2490DB12-F359-A030-0FA4-966E29A6D055}"/>
              </a:ext>
            </a:extLst>
          </p:cNvPr>
          <p:cNvSpPr/>
          <p:nvPr/>
        </p:nvSpPr>
        <p:spPr>
          <a:xfrm>
            <a:off x="2115493" y="210410"/>
            <a:ext cx="7355668" cy="461665"/>
          </a:xfrm>
          <a:prstGeom prst="rect">
            <a:avLst/>
          </a:prstGeom>
        </p:spPr>
        <p:txBody>
          <a:bodyPr wrap="none">
            <a:spAutoFit/>
          </a:bodyPr>
          <a:lstStyle/>
          <a:p>
            <a:pPr marL="0" lvl="2" fontAlgn="auto">
              <a:spcAft>
                <a:spcPts val="0"/>
              </a:spcAft>
            </a:pPr>
            <a:r>
              <a:rPr lang="en-US" sz="2400" i="1" dirty="0">
                <a:solidFill>
                  <a:srgbClr val="002F6C"/>
                </a:solidFill>
                <a:latin typeface="Gill Sans MT" panose="020B0502020104020203" pitchFamily="34" charset="0"/>
              </a:rPr>
              <a:t>Transitioning form classic RF to modern RF. Geodetic Networks</a:t>
            </a:r>
          </a:p>
        </p:txBody>
      </p:sp>
      <p:grpSp>
        <p:nvGrpSpPr>
          <p:cNvPr id="8" name="Grupo 7">
            <a:extLst>
              <a:ext uri="{FF2B5EF4-FFF2-40B4-BE49-F238E27FC236}">
                <a16:creationId xmlns:a16="http://schemas.microsoft.com/office/drawing/2014/main" id="{26ACDD14-BB5A-6952-BFE0-1D7FEAC00A20}"/>
              </a:ext>
            </a:extLst>
          </p:cNvPr>
          <p:cNvGrpSpPr/>
          <p:nvPr/>
        </p:nvGrpSpPr>
        <p:grpSpPr>
          <a:xfrm>
            <a:off x="9978770" y="85000"/>
            <a:ext cx="2068686" cy="646225"/>
            <a:chOff x="9978770" y="85000"/>
            <a:chExt cx="2068686" cy="646225"/>
          </a:xfrm>
        </p:grpSpPr>
        <p:pic>
          <p:nvPicPr>
            <p:cNvPr id="9" name="Imagen 8">
              <a:extLst>
                <a:ext uri="{FF2B5EF4-FFF2-40B4-BE49-F238E27FC236}">
                  <a16:creationId xmlns:a16="http://schemas.microsoft.com/office/drawing/2014/main" id="{27DA55AD-82B7-A9BB-2C1D-68E1EC84F6F6}"/>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a:off x="9978770" y="85000"/>
              <a:ext cx="1270138" cy="646225"/>
            </a:xfrm>
            <a:prstGeom prst="rect">
              <a:avLst/>
            </a:prstGeom>
          </p:spPr>
        </p:pic>
        <p:pic>
          <p:nvPicPr>
            <p:cNvPr id="13" name="Imagen 12">
              <a:extLst>
                <a:ext uri="{FF2B5EF4-FFF2-40B4-BE49-F238E27FC236}">
                  <a16:creationId xmlns:a16="http://schemas.microsoft.com/office/drawing/2014/main" id="{E3D0689E-9FAD-8FFB-394B-E03D9B52AFF2}"/>
                </a:ext>
              </a:extLst>
            </p:cNvPr>
            <p:cNvPicPr>
              <a:picLocks noChangeAspect="1"/>
            </p:cNvPicPr>
            <p:nvPr/>
          </p:nvPicPr>
          <p:blipFill>
            <a:blip r:embed="rId7"/>
            <a:stretch>
              <a:fillRect/>
            </a:stretch>
          </p:blipFill>
          <p:spPr>
            <a:xfrm>
              <a:off x="11377215" y="120087"/>
              <a:ext cx="670241" cy="606130"/>
            </a:xfrm>
            <a:prstGeom prst="rect">
              <a:avLst/>
            </a:prstGeom>
          </p:spPr>
        </p:pic>
      </p:grpSp>
      <p:grpSp>
        <p:nvGrpSpPr>
          <p:cNvPr id="16" name="Grupo 15">
            <a:extLst>
              <a:ext uri="{FF2B5EF4-FFF2-40B4-BE49-F238E27FC236}">
                <a16:creationId xmlns:a16="http://schemas.microsoft.com/office/drawing/2014/main" id="{C4D26BEB-7507-889E-C326-1FFC7E6D8B32}"/>
              </a:ext>
            </a:extLst>
          </p:cNvPr>
          <p:cNvGrpSpPr/>
          <p:nvPr/>
        </p:nvGrpSpPr>
        <p:grpSpPr>
          <a:xfrm>
            <a:off x="9844575" y="6503711"/>
            <a:ext cx="2327969" cy="365125"/>
            <a:chOff x="9789821" y="6492875"/>
            <a:chExt cx="2327969" cy="365125"/>
          </a:xfrm>
        </p:grpSpPr>
        <p:sp>
          <p:nvSpPr>
            <p:cNvPr id="10" name="Marcador de número de diapositiva 1">
              <a:extLst>
                <a:ext uri="{FF2B5EF4-FFF2-40B4-BE49-F238E27FC236}">
                  <a16:creationId xmlns:a16="http://schemas.microsoft.com/office/drawing/2014/main" id="{FA8BC528-B0A6-39C7-B1FE-F168A30708F0}"/>
                </a:ext>
              </a:extLst>
            </p:cNvPr>
            <p:cNvSpPr txBox="1">
              <a:spLocks/>
            </p:cNvSpPr>
            <p:nvPr/>
          </p:nvSpPr>
          <p:spPr>
            <a:xfrm>
              <a:off x="9789821" y="6492875"/>
              <a:ext cx="2327969"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rgbClr val="898989"/>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l"/>
              <a:r>
                <a:rPr lang="es-ES" b="1" i="1" dirty="0">
                  <a:solidFill>
                    <a:srgbClr val="002F6C"/>
                  </a:solidFill>
                  <a:latin typeface="Gill Sans MT" panose="020B0502020104020203" pitchFamily="34" charset="0"/>
                  <a:ea typeface="Tahoma" pitchFamily="34" charset="0"/>
                  <a:cs typeface="Tahoma" pitchFamily="34" charset="0"/>
                </a:rPr>
                <a:t>Sec.2.1             	      </a:t>
              </a:r>
              <a:r>
                <a:rPr lang="en-US" altLang="en-US" dirty="0">
                  <a:solidFill>
                    <a:srgbClr val="002F6C"/>
                  </a:solidFill>
                  <a:latin typeface="Gill Sans MT" panose="020B0502020104020203" pitchFamily="34" charset="0"/>
                </a:rPr>
                <a:t> Pag.</a:t>
              </a:r>
              <a:fld id="{53527F9B-CE56-4C90-A571-D2AADAD5F7FB}" type="slidenum">
                <a:rPr lang="en-US" altLang="en-US" smtClean="0">
                  <a:solidFill>
                    <a:srgbClr val="002F6C"/>
                  </a:solidFill>
                  <a:latin typeface="Gill Sans MT" panose="020B0502020104020203" pitchFamily="34" charset="0"/>
                </a:rPr>
                <a:pPr algn="l"/>
                <a:t>8</a:t>
              </a:fld>
              <a:endParaRPr lang="en-US" altLang="en-US" dirty="0">
                <a:solidFill>
                  <a:srgbClr val="002F6C"/>
                </a:solidFill>
                <a:latin typeface="Gill Sans MT" panose="020B0502020104020203" pitchFamily="34" charset="0"/>
              </a:endParaRPr>
            </a:p>
          </p:txBody>
        </p:sp>
        <p:sp>
          <p:nvSpPr>
            <p:cNvPr id="28" name="Elipse 27">
              <a:extLst>
                <a:ext uri="{FF2B5EF4-FFF2-40B4-BE49-F238E27FC236}">
                  <a16:creationId xmlns:a16="http://schemas.microsoft.com/office/drawing/2014/main" id="{A7509E0F-FA5B-3414-CF8F-A6B7BAD42E95}"/>
                </a:ext>
              </a:extLst>
            </p:cNvPr>
            <p:cNvSpPr/>
            <p:nvPr/>
          </p:nvSpPr>
          <p:spPr>
            <a:xfrm>
              <a:off x="11058736" y="6626986"/>
              <a:ext cx="104172" cy="1041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sp>
          <p:nvSpPr>
            <p:cNvPr id="30" name="Elipse 29">
              <a:extLst>
                <a:ext uri="{FF2B5EF4-FFF2-40B4-BE49-F238E27FC236}">
                  <a16:creationId xmlns:a16="http://schemas.microsoft.com/office/drawing/2014/main" id="{C50BC556-98F6-7378-35FC-7FB0FFF06D50}"/>
                </a:ext>
              </a:extLst>
            </p:cNvPr>
            <p:cNvSpPr/>
            <p:nvPr/>
          </p:nvSpPr>
          <p:spPr>
            <a:xfrm>
              <a:off x="11273043" y="6626986"/>
              <a:ext cx="104172" cy="1041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sp>
          <p:nvSpPr>
            <p:cNvPr id="14" name="Elipse 13">
              <a:extLst>
                <a:ext uri="{FF2B5EF4-FFF2-40B4-BE49-F238E27FC236}">
                  <a16:creationId xmlns:a16="http://schemas.microsoft.com/office/drawing/2014/main" id="{47B9DF2E-DA57-8F23-0A36-72C57EF54CCD}"/>
                </a:ext>
              </a:extLst>
            </p:cNvPr>
            <p:cNvSpPr/>
            <p:nvPr/>
          </p:nvSpPr>
          <p:spPr>
            <a:xfrm>
              <a:off x="10854206" y="6626986"/>
              <a:ext cx="104172" cy="1041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grpSp>
      <p:pic>
        <p:nvPicPr>
          <p:cNvPr id="17" name="Imagen 16">
            <a:extLst>
              <a:ext uri="{FF2B5EF4-FFF2-40B4-BE49-F238E27FC236}">
                <a16:creationId xmlns:a16="http://schemas.microsoft.com/office/drawing/2014/main" id="{BC00F08D-4D84-868D-5B98-98C14FDD9ECD}"/>
              </a:ext>
            </a:extLst>
          </p:cNvPr>
          <p:cNvPicPr>
            <a:picLocks noChangeAspect="1"/>
          </p:cNvPicPr>
          <p:nvPr/>
        </p:nvPicPr>
        <p:blipFill>
          <a:blip r:embed="rId8"/>
          <a:stretch>
            <a:fillRect/>
          </a:stretch>
        </p:blipFill>
        <p:spPr>
          <a:xfrm>
            <a:off x="165370" y="986488"/>
            <a:ext cx="4936646" cy="3003624"/>
          </a:xfrm>
          <a:prstGeom prst="rect">
            <a:avLst/>
          </a:prstGeom>
        </p:spPr>
      </p:pic>
      <p:graphicFrame>
        <p:nvGraphicFramePr>
          <p:cNvPr id="21" name="Gráfico 20">
            <a:extLst>
              <a:ext uri="{FF2B5EF4-FFF2-40B4-BE49-F238E27FC236}">
                <a16:creationId xmlns:a16="http://schemas.microsoft.com/office/drawing/2014/main" id="{A63BC19C-3640-426A-A0AF-82078F3E70FC}"/>
              </a:ext>
            </a:extLst>
          </p:cNvPr>
          <p:cNvGraphicFramePr>
            <a:graphicFrameLocks/>
          </p:cNvGraphicFramePr>
          <p:nvPr>
            <p:extLst>
              <p:ext uri="{D42A27DB-BD31-4B8C-83A1-F6EECF244321}">
                <p14:modId xmlns:p14="http://schemas.microsoft.com/office/powerpoint/2010/main" val="4273396608"/>
              </p:ext>
            </p:extLst>
          </p:nvPr>
        </p:nvGraphicFramePr>
        <p:xfrm>
          <a:off x="6340054" y="3888344"/>
          <a:ext cx="5561621" cy="267060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2" name="Gráfico 21">
            <a:extLst>
              <a:ext uri="{FF2B5EF4-FFF2-40B4-BE49-F238E27FC236}">
                <a16:creationId xmlns:a16="http://schemas.microsoft.com/office/drawing/2014/main" id="{51012900-C687-4EDE-A01E-D417654B1DD6}"/>
              </a:ext>
            </a:extLst>
          </p:cNvPr>
          <p:cNvGraphicFramePr>
            <a:graphicFrameLocks/>
          </p:cNvGraphicFramePr>
          <p:nvPr>
            <p:extLst>
              <p:ext uri="{D42A27DB-BD31-4B8C-83A1-F6EECF244321}">
                <p14:modId xmlns:p14="http://schemas.microsoft.com/office/powerpoint/2010/main" val="795131008"/>
              </p:ext>
            </p:extLst>
          </p:nvPr>
        </p:nvGraphicFramePr>
        <p:xfrm>
          <a:off x="356182" y="3959455"/>
          <a:ext cx="4936244" cy="2544256"/>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2" name="Tabla 11"/>
          <p:cNvGraphicFramePr>
            <a:graphicFrameLocks noGrp="1"/>
          </p:cNvGraphicFramePr>
          <p:nvPr>
            <p:extLst>
              <p:ext uri="{D42A27DB-BD31-4B8C-83A1-F6EECF244321}">
                <p14:modId xmlns:p14="http://schemas.microsoft.com/office/powerpoint/2010/main" val="964157388"/>
              </p:ext>
            </p:extLst>
          </p:nvPr>
        </p:nvGraphicFramePr>
        <p:xfrm>
          <a:off x="8672244" y="2809067"/>
          <a:ext cx="3126424" cy="1140993"/>
        </p:xfrm>
        <a:graphic>
          <a:graphicData uri="http://schemas.openxmlformats.org/drawingml/2006/table">
            <a:tbl>
              <a:tblPr>
                <a:tableStyleId>{2A488322-F2BA-4B5B-9748-0D474271808F}</a:tableStyleId>
              </a:tblPr>
              <a:tblGrid>
                <a:gridCol w="648259">
                  <a:extLst>
                    <a:ext uri="{9D8B030D-6E8A-4147-A177-3AD203B41FA5}">
                      <a16:colId xmlns:a16="http://schemas.microsoft.com/office/drawing/2014/main" val="2943004985"/>
                    </a:ext>
                  </a:extLst>
                </a:gridCol>
                <a:gridCol w="1008485">
                  <a:extLst>
                    <a:ext uri="{9D8B030D-6E8A-4147-A177-3AD203B41FA5}">
                      <a16:colId xmlns:a16="http://schemas.microsoft.com/office/drawing/2014/main" val="1873690507"/>
                    </a:ext>
                  </a:extLst>
                </a:gridCol>
                <a:gridCol w="880506">
                  <a:extLst>
                    <a:ext uri="{9D8B030D-6E8A-4147-A177-3AD203B41FA5}">
                      <a16:colId xmlns:a16="http://schemas.microsoft.com/office/drawing/2014/main" val="461196952"/>
                    </a:ext>
                  </a:extLst>
                </a:gridCol>
                <a:gridCol w="589174">
                  <a:extLst>
                    <a:ext uri="{9D8B030D-6E8A-4147-A177-3AD203B41FA5}">
                      <a16:colId xmlns:a16="http://schemas.microsoft.com/office/drawing/2014/main" val="1352654604"/>
                    </a:ext>
                  </a:extLst>
                </a:gridCol>
              </a:tblGrid>
              <a:tr h="218973">
                <a:tc gridSpan="4">
                  <a:txBody>
                    <a:bodyPr/>
                    <a:lstStyle/>
                    <a:p>
                      <a:pPr algn="ctr" fontAlgn="b"/>
                      <a:r>
                        <a:rPr lang="en-GB" sz="1200" b="0" i="0" u="none" strike="noStrike" dirty="0">
                          <a:solidFill>
                            <a:srgbClr val="000000"/>
                          </a:solidFill>
                          <a:effectLst/>
                          <a:latin typeface="Gill Sans MT" panose="020B0502020104020203" pitchFamily="34" charset="0"/>
                        </a:rPr>
                        <a:t>Weekly station position repeatability </a:t>
                      </a:r>
                    </a:p>
                  </a:txBody>
                  <a:tcPr marL="7620" marR="7620" marT="7620" marB="0" anchor="b"/>
                </a:tc>
                <a:tc hMerge="1">
                  <a:txBody>
                    <a:bodyPr/>
                    <a:lstStyle/>
                    <a:p>
                      <a:pPr algn="ctr" fontAlgn="ctr"/>
                      <a:endParaRPr lang="en-GB" sz="1100" b="1" i="0" u="none" strike="noStrike" dirty="0">
                        <a:solidFill>
                          <a:srgbClr val="000000"/>
                        </a:solidFill>
                        <a:effectLst/>
                        <a:latin typeface="Gill Sans MT" panose="020B0502020104020203" pitchFamily="34" charset="0"/>
                      </a:endParaRPr>
                    </a:p>
                  </a:txBody>
                  <a:tcPr marL="7620" marR="7620" marT="7620" marB="0" anchor="ctr"/>
                </a:tc>
                <a:tc hMerge="1">
                  <a:txBody>
                    <a:bodyPr/>
                    <a:lstStyle/>
                    <a:p>
                      <a:pPr algn="ctr" fontAlgn="ctr"/>
                      <a:endParaRPr lang="en-GB" sz="1100" b="1" i="0" u="none" strike="noStrike" dirty="0">
                        <a:solidFill>
                          <a:srgbClr val="000000"/>
                        </a:solidFill>
                        <a:effectLst/>
                        <a:latin typeface="Gill Sans MT" panose="020B0502020104020203" pitchFamily="34" charset="0"/>
                      </a:endParaRPr>
                    </a:p>
                  </a:txBody>
                  <a:tcPr marL="7620" marR="7620" marT="7620" marB="0" anchor="ctr"/>
                </a:tc>
                <a:tc hMerge="1">
                  <a:txBody>
                    <a:bodyPr/>
                    <a:lstStyle/>
                    <a:p>
                      <a:pPr algn="ctr" fontAlgn="ctr"/>
                      <a:endParaRPr lang="en-GB" sz="1100" b="1" i="0" u="none" strike="noStrike" dirty="0">
                        <a:solidFill>
                          <a:srgbClr val="000000"/>
                        </a:solidFill>
                        <a:effectLst/>
                        <a:latin typeface="Gill Sans MT" panose="020B0502020104020203" pitchFamily="34" charset="0"/>
                      </a:endParaRPr>
                    </a:p>
                  </a:txBody>
                  <a:tcPr marL="7620" marR="7620" marT="7620" marB="0" anchor="ctr"/>
                </a:tc>
                <a:extLst>
                  <a:ext uri="{0D108BD9-81ED-4DB2-BD59-A6C34878D82A}">
                    <a16:rowId xmlns:a16="http://schemas.microsoft.com/office/drawing/2014/main" val="3997916640"/>
                  </a:ext>
                </a:extLst>
              </a:tr>
              <a:tr h="218973">
                <a:tc>
                  <a:txBody>
                    <a:bodyPr/>
                    <a:lstStyle/>
                    <a:p>
                      <a:pPr algn="l" fontAlgn="b"/>
                      <a:endParaRPr lang="en-GB" sz="1400" b="0" i="0" u="none" strike="noStrike" dirty="0">
                        <a:solidFill>
                          <a:srgbClr val="000000"/>
                        </a:solidFill>
                        <a:effectLst/>
                        <a:latin typeface="Gill Sans MT" panose="020B0502020104020203" pitchFamily="34" charset="0"/>
                      </a:endParaRPr>
                    </a:p>
                  </a:txBody>
                  <a:tcPr marL="7620" marR="7620" marT="7620" marB="0" anchor="b"/>
                </a:tc>
                <a:tc>
                  <a:txBody>
                    <a:bodyPr/>
                    <a:lstStyle/>
                    <a:p>
                      <a:pPr algn="ctr" fontAlgn="ctr"/>
                      <a:r>
                        <a:rPr lang="en-GB" sz="1100" u="none" strike="noStrike" dirty="0">
                          <a:effectLst/>
                        </a:rPr>
                        <a:t>E (mm)</a:t>
                      </a:r>
                      <a:endParaRPr lang="en-GB" sz="1100" b="1" i="0" u="none" strike="noStrike" dirty="0">
                        <a:solidFill>
                          <a:srgbClr val="000000"/>
                        </a:solidFill>
                        <a:effectLst/>
                        <a:latin typeface="Gill Sans MT" panose="020B0502020104020203" pitchFamily="34" charset="0"/>
                      </a:endParaRPr>
                    </a:p>
                  </a:txBody>
                  <a:tcPr marL="7620" marR="7620" marT="7620" marB="0" anchor="ctr"/>
                </a:tc>
                <a:tc>
                  <a:txBody>
                    <a:bodyPr/>
                    <a:lstStyle/>
                    <a:p>
                      <a:pPr algn="ctr" fontAlgn="ctr"/>
                      <a:r>
                        <a:rPr lang="en-GB" sz="1100" u="none" strike="noStrike" dirty="0">
                          <a:effectLst/>
                        </a:rPr>
                        <a:t>N (mm)</a:t>
                      </a:r>
                      <a:endParaRPr lang="en-GB" sz="1100" b="1" i="0" u="none" strike="noStrike" dirty="0">
                        <a:solidFill>
                          <a:srgbClr val="000000"/>
                        </a:solidFill>
                        <a:effectLst/>
                        <a:latin typeface="Gill Sans MT" panose="020B0502020104020203" pitchFamily="34" charset="0"/>
                      </a:endParaRPr>
                    </a:p>
                  </a:txBody>
                  <a:tcPr marL="7620" marR="7620" marT="7620" marB="0" anchor="ctr"/>
                </a:tc>
                <a:tc>
                  <a:txBody>
                    <a:bodyPr/>
                    <a:lstStyle/>
                    <a:p>
                      <a:pPr algn="ctr" fontAlgn="ctr"/>
                      <a:r>
                        <a:rPr lang="en-GB" sz="1100" u="none" strike="noStrike" dirty="0">
                          <a:effectLst/>
                        </a:rPr>
                        <a:t>h (mm)</a:t>
                      </a:r>
                      <a:endParaRPr lang="en-GB" sz="1100" b="1" i="0" u="none" strike="noStrike" dirty="0">
                        <a:solidFill>
                          <a:srgbClr val="000000"/>
                        </a:solidFill>
                        <a:effectLst/>
                        <a:latin typeface="Gill Sans MT" panose="020B0502020104020203" pitchFamily="34" charset="0"/>
                      </a:endParaRPr>
                    </a:p>
                  </a:txBody>
                  <a:tcPr marL="7620" marR="7620" marT="7620" marB="0" anchor="ctr"/>
                </a:tc>
                <a:extLst>
                  <a:ext uri="{0D108BD9-81ED-4DB2-BD59-A6C34878D82A}">
                    <a16:rowId xmlns:a16="http://schemas.microsoft.com/office/drawing/2014/main" val="3720549500"/>
                  </a:ext>
                </a:extLst>
              </a:tr>
              <a:tr h="173668">
                <a:tc>
                  <a:txBody>
                    <a:bodyPr/>
                    <a:lstStyle/>
                    <a:p>
                      <a:pPr algn="ctr" fontAlgn="ctr"/>
                      <a:r>
                        <a:rPr lang="en-GB" sz="1100" u="none" strike="noStrike">
                          <a:effectLst/>
                        </a:rPr>
                        <a:t>2019.00</a:t>
                      </a:r>
                      <a:endParaRPr lang="en-GB" sz="1100" b="1" i="0" u="none" strike="noStrike">
                        <a:solidFill>
                          <a:srgbClr val="000000"/>
                        </a:solidFill>
                        <a:effectLst/>
                        <a:latin typeface="Gill Sans MT" panose="020B0502020104020203" pitchFamily="34" charset="0"/>
                      </a:endParaRPr>
                    </a:p>
                  </a:txBody>
                  <a:tcPr marL="7620" marR="7620" marT="7620" marB="0" anchor="ctr"/>
                </a:tc>
                <a:tc>
                  <a:txBody>
                    <a:bodyPr/>
                    <a:lstStyle/>
                    <a:p>
                      <a:pPr algn="ctr" fontAlgn="ctr"/>
                      <a:r>
                        <a:rPr lang="en-GB" sz="1100" u="none" strike="noStrike" dirty="0">
                          <a:effectLst/>
                        </a:rPr>
                        <a:t>1.59</a:t>
                      </a:r>
                      <a:endParaRPr lang="en-GB" sz="1100" b="0" i="0" u="none" strike="noStrike" dirty="0">
                        <a:solidFill>
                          <a:srgbClr val="000000"/>
                        </a:solidFill>
                        <a:effectLst/>
                        <a:latin typeface="Gill Sans MT" panose="020B0502020104020203" pitchFamily="34" charset="0"/>
                      </a:endParaRPr>
                    </a:p>
                  </a:txBody>
                  <a:tcPr marL="7620" marR="7620" marT="7620" marB="0" anchor="ctr"/>
                </a:tc>
                <a:tc>
                  <a:txBody>
                    <a:bodyPr/>
                    <a:lstStyle/>
                    <a:p>
                      <a:pPr algn="ctr" fontAlgn="ctr"/>
                      <a:r>
                        <a:rPr lang="en-GB" sz="1100" u="none" strike="noStrike">
                          <a:effectLst/>
                        </a:rPr>
                        <a:t>1.60</a:t>
                      </a:r>
                      <a:endParaRPr lang="en-GB" sz="1100" b="0" i="0" u="none" strike="noStrike">
                        <a:solidFill>
                          <a:srgbClr val="000000"/>
                        </a:solidFill>
                        <a:effectLst/>
                        <a:latin typeface="Gill Sans MT" panose="020B0502020104020203" pitchFamily="34" charset="0"/>
                      </a:endParaRPr>
                    </a:p>
                  </a:txBody>
                  <a:tcPr marL="7620" marR="7620" marT="7620" marB="0" anchor="ctr"/>
                </a:tc>
                <a:tc>
                  <a:txBody>
                    <a:bodyPr/>
                    <a:lstStyle/>
                    <a:p>
                      <a:pPr algn="ctr" fontAlgn="ctr"/>
                      <a:r>
                        <a:rPr lang="en-GB" sz="1100" u="none" strike="noStrike">
                          <a:effectLst/>
                        </a:rPr>
                        <a:t>3.64</a:t>
                      </a:r>
                      <a:endParaRPr lang="en-GB" sz="1100" b="0" i="0" u="none" strike="noStrike">
                        <a:solidFill>
                          <a:srgbClr val="000000"/>
                        </a:solidFill>
                        <a:effectLst/>
                        <a:latin typeface="Gill Sans MT" panose="020B0502020104020203" pitchFamily="34" charset="0"/>
                      </a:endParaRPr>
                    </a:p>
                  </a:txBody>
                  <a:tcPr marL="7620" marR="7620" marT="7620" marB="0" anchor="ctr"/>
                </a:tc>
                <a:extLst>
                  <a:ext uri="{0D108BD9-81ED-4DB2-BD59-A6C34878D82A}">
                    <a16:rowId xmlns:a16="http://schemas.microsoft.com/office/drawing/2014/main" val="2246800471"/>
                  </a:ext>
                </a:extLst>
              </a:tr>
              <a:tr h="173668">
                <a:tc>
                  <a:txBody>
                    <a:bodyPr/>
                    <a:lstStyle/>
                    <a:p>
                      <a:pPr algn="ctr" fontAlgn="ctr"/>
                      <a:r>
                        <a:rPr lang="en-GB" sz="1100" u="none" strike="noStrike">
                          <a:effectLst/>
                        </a:rPr>
                        <a:t>2020.00</a:t>
                      </a:r>
                      <a:endParaRPr lang="en-GB" sz="1100" b="1" i="0" u="none" strike="noStrike">
                        <a:solidFill>
                          <a:srgbClr val="000000"/>
                        </a:solidFill>
                        <a:effectLst/>
                        <a:latin typeface="Gill Sans MT" panose="020B0502020104020203" pitchFamily="34" charset="0"/>
                      </a:endParaRPr>
                    </a:p>
                  </a:txBody>
                  <a:tcPr marL="7620" marR="7620" marT="7620" marB="0" anchor="ctr"/>
                </a:tc>
                <a:tc>
                  <a:txBody>
                    <a:bodyPr/>
                    <a:lstStyle/>
                    <a:p>
                      <a:pPr algn="ctr" fontAlgn="ctr"/>
                      <a:r>
                        <a:rPr lang="en-GB" sz="1100" u="none" strike="noStrike" dirty="0">
                          <a:effectLst/>
                        </a:rPr>
                        <a:t>1.89</a:t>
                      </a:r>
                      <a:endParaRPr lang="en-GB" sz="1100" b="0" i="0" u="none" strike="noStrike" dirty="0">
                        <a:solidFill>
                          <a:srgbClr val="000000"/>
                        </a:solidFill>
                        <a:effectLst/>
                        <a:latin typeface="Gill Sans MT" panose="020B0502020104020203" pitchFamily="34" charset="0"/>
                      </a:endParaRPr>
                    </a:p>
                  </a:txBody>
                  <a:tcPr marL="7620" marR="7620" marT="7620" marB="0" anchor="ctr"/>
                </a:tc>
                <a:tc>
                  <a:txBody>
                    <a:bodyPr/>
                    <a:lstStyle/>
                    <a:p>
                      <a:pPr algn="ctr" fontAlgn="ctr"/>
                      <a:r>
                        <a:rPr lang="en-GB" sz="1100" u="none" strike="noStrike" dirty="0">
                          <a:effectLst/>
                        </a:rPr>
                        <a:t>2.27</a:t>
                      </a:r>
                      <a:endParaRPr lang="en-GB" sz="1100" b="0" i="0" u="none" strike="noStrike" dirty="0">
                        <a:solidFill>
                          <a:srgbClr val="000000"/>
                        </a:solidFill>
                        <a:effectLst/>
                        <a:latin typeface="Gill Sans MT" panose="020B0502020104020203" pitchFamily="34" charset="0"/>
                      </a:endParaRPr>
                    </a:p>
                  </a:txBody>
                  <a:tcPr marL="7620" marR="7620" marT="7620" marB="0" anchor="ctr"/>
                </a:tc>
                <a:tc>
                  <a:txBody>
                    <a:bodyPr/>
                    <a:lstStyle/>
                    <a:p>
                      <a:pPr algn="ctr" fontAlgn="ctr"/>
                      <a:r>
                        <a:rPr lang="en-GB" sz="1100" u="none" strike="noStrike">
                          <a:effectLst/>
                        </a:rPr>
                        <a:t>4.90</a:t>
                      </a:r>
                      <a:endParaRPr lang="en-GB" sz="1100" b="0" i="0" u="none" strike="noStrike">
                        <a:solidFill>
                          <a:srgbClr val="000000"/>
                        </a:solidFill>
                        <a:effectLst/>
                        <a:latin typeface="Gill Sans MT" panose="020B0502020104020203" pitchFamily="34" charset="0"/>
                      </a:endParaRPr>
                    </a:p>
                  </a:txBody>
                  <a:tcPr marL="7620" marR="7620" marT="7620" marB="0" anchor="ctr"/>
                </a:tc>
                <a:extLst>
                  <a:ext uri="{0D108BD9-81ED-4DB2-BD59-A6C34878D82A}">
                    <a16:rowId xmlns:a16="http://schemas.microsoft.com/office/drawing/2014/main" val="4062792639"/>
                  </a:ext>
                </a:extLst>
              </a:tr>
              <a:tr h="173668">
                <a:tc>
                  <a:txBody>
                    <a:bodyPr/>
                    <a:lstStyle/>
                    <a:p>
                      <a:pPr algn="ctr" fontAlgn="ctr"/>
                      <a:r>
                        <a:rPr lang="en-GB" sz="1100" u="none" strike="noStrike">
                          <a:effectLst/>
                        </a:rPr>
                        <a:t>2021.00</a:t>
                      </a:r>
                      <a:endParaRPr lang="en-GB" sz="1100" b="1" i="0" u="none" strike="noStrike">
                        <a:solidFill>
                          <a:srgbClr val="000000"/>
                        </a:solidFill>
                        <a:effectLst/>
                        <a:latin typeface="Gill Sans MT" panose="020B0502020104020203" pitchFamily="34" charset="0"/>
                      </a:endParaRPr>
                    </a:p>
                  </a:txBody>
                  <a:tcPr marL="7620" marR="7620" marT="7620" marB="0" anchor="ctr"/>
                </a:tc>
                <a:tc>
                  <a:txBody>
                    <a:bodyPr/>
                    <a:lstStyle/>
                    <a:p>
                      <a:pPr algn="ctr" fontAlgn="ctr"/>
                      <a:r>
                        <a:rPr lang="en-GB" sz="1100" u="none" strike="noStrike">
                          <a:effectLst/>
                        </a:rPr>
                        <a:t>2.23</a:t>
                      </a:r>
                      <a:endParaRPr lang="en-GB" sz="1100" b="0" i="0" u="none" strike="noStrike">
                        <a:solidFill>
                          <a:srgbClr val="000000"/>
                        </a:solidFill>
                        <a:effectLst/>
                        <a:latin typeface="Gill Sans MT" panose="020B0502020104020203" pitchFamily="34" charset="0"/>
                      </a:endParaRPr>
                    </a:p>
                  </a:txBody>
                  <a:tcPr marL="7620" marR="7620" marT="7620" marB="0" anchor="ctr"/>
                </a:tc>
                <a:tc>
                  <a:txBody>
                    <a:bodyPr/>
                    <a:lstStyle/>
                    <a:p>
                      <a:pPr algn="ctr" fontAlgn="ctr"/>
                      <a:r>
                        <a:rPr lang="en-GB" sz="1100" u="none" strike="noStrike" dirty="0">
                          <a:effectLst/>
                        </a:rPr>
                        <a:t>2.21</a:t>
                      </a:r>
                      <a:endParaRPr lang="en-GB" sz="1100" b="0" i="0" u="none" strike="noStrike" dirty="0">
                        <a:solidFill>
                          <a:srgbClr val="000000"/>
                        </a:solidFill>
                        <a:effectLst/>
                        <a:latin typeface="Gill Sans MT" panose="020B0502020104020203" pitchFamily="34" charset="0"/>
                      </a:endParaRPr>
                    </a:p>
                  </a:txBody>
                  <a:tcPr marL="7620" marR="7620" marT="7620" marB="0" anchor="ctr"/>
                </a:tc>
                <a:tc>
                  <a:txBody>
                    <a:bodyPr/>
                    <a:lstStyle/>
                    <a:p>
                      <a:pPr algn="ctr" fontAlgn="ctr"/>
                      <a:r>
                        <a:rPr lang="en-GB" sz="1100" u="none" strike="noStrike" dirty="0">
                          <a:effectLst/>
                        </a:rPr>
                        <a:t>5.26</a:t>
                      </a:r>
                      <a:endParaRPr lang="en-GB" sz="1100" b="0" i="0" u="none" strike="noStrike" dirty="0">
                        <a:solidFill>
                          <a:srgbClr val="000000"/>
                        </a:solidFill>
                        <a:effectLst/>
                        <a:latin typeface="Gill Sans MT" panose="020B0502020104020203" pitchFamily="34" charset="0"/>
                      </a:endParaRPr>
                    </a:p>
                  </a:txBody>
                  <a:tcPr marL="7620" marR="7620" marT="7620" marB="0" anchor="ctr"/>
                </a:tc>
                <a:extLst>
                  <a:ext uri="{0D108BD9-81ED-4DB2-BD59-A6C34878D82A}">
                    <a16:rowId xmlns:a16="http://schemas.microsoft.com/office/drawing/2014/main" val="1282108462"/>
                  </a:ext>
                </a:extLst>
              </a:tr>
              <a:tr h="173668">
                <a:tc>
                  <a:txBody>
                    <a:bodyPr/>
                    <a:lstStyle/>
                    <a:p>
                      <a:pPr algn="ctr" fontAlgn="ctr"/>
                      <a:r>
                        <a:rPr lang="en-GB" sz="1100" u="none" strike="noStrike" dirty="0">
                          <a:effectLst/>
                        </a:rPr>
                        <a:t>2022.00</a:t>
                      </a:r>
                      <a:endParaRPr lang="en-GB" sz="1100" b="1" i="0" u="none" strike="noStrike" dirty="0">
                        <a:solidFill>
                          <a:srgbClr val="000000"/>
                        </a:solidFill>
                        <a:effectLst/>
                        <a:latin typeface="Gill Sans MT" panose="020B0502020104020203" pitchFamily="34" charset="0"/>
                      </a:endParaRPr>
                    </a:p>
                  </a:txBody>
                  <a:tcPr marL="7620" marR="7620" marT="7620" marB="0" anchor="ctr"/>
                </a:tc>
                <a:tc>
                  <a:txBody>
                    <a:bodyPr/>
                    <a:lstStyle/>
                    <a:p>
                      <a:pPr algn="ctr" fontAlgn="ctr"/>
                      <a:r>
                        <a:rPr lang="en-GB" sz="1100" u="none" strike="noStrike" dirty="0">
                          <a:effectLst/>
                        </a:rPr>
                        <a:t>2.01</a:t>
                      </a:r>
                      <a:endParaRPr lang="en-GB" sz="1100" b="0" i="0" u="none" strike="noStrike" dirty="0">
                        <a:solidFill>
                          <a:srgbClr val="000000"/>
                        </a:solidFill>
                        <a:effectLst/>
                        <a:latin typeface="Gill Sans MT" panose="020B0502020104020203" pitchFamily="34" charset="0"/>
                      </a:endParaRPr>
                    </a:p>
                  </a:txBody>
                  <a:tcPr marL="7620" marR="7620" marT="7620" marB="0" anchor="ctr"/>
                </a:tc>
                <a:tc>
                  <a:txBody>
                    <a:bodyPr/>
                    <a:lstStyle/>
                    <a:p>
                      <a:pPr algn="ctr" fontAlgn="ctr"/>
                      <a:r>
                        <a:rPr lang="en-GB" sz="1100" u="none" strike="noStrike" dirty="0">
                          <a:effectLst/>
                        </a:rPr>
                        <a:t>1.89</a:t>
                      </a:r>
                      <a:endParaRPr lang="en-GB" sz="1100" b="0" i="0" u="none" strike="noStrike" dirty="0">
                        <a:solidFill>
                          <a:srgbClr val="000000"/>
                        </a:solidFill>
                        <a:effectLst/>
                        <a:latin typeface="Gill Sans MT" panose="020B0502020104020203" pitchFamily="34" charset="0"/>
                      </a:endParaRPr>
                    </a:p>
                  </a:txBody>
                  <a:tcPr marL="7620" marR="7620" marT="7620" marB="0" anchor="ctr"/>
                </a:tc>
                <a:tc>
                  <a:txBody>
                    <a:bodyPr/>
                    <a:lstStyle/>
                    <a:p>
                      <a:pPr algn="ctr" fontAlgn="ctr"/>
                      <a:r>
                        <a:rPr lang="en-GB" sz="1100" u="none" strike="noStrike" dirty="0">
                          <a:effectLst/>
                        </a:rPr>
                        <a:t>5.05</a:t>
                      </a:r>
                      <a:endParaRPr lang="en-GB" sz="1100" b="0" i="0" u="none" strike="noStrike" dirty="0">
                        <a:solidFill>
                          <a:srgbClr val="000000"/>
                        </a:solidFill>
                        <a:effectLst/>
                        <a:latin typeface="Gill Sans MT" panose="020B0502020104020203" pitchFamily="34" charset="0"/>
                      </a:endParaRPr>
                    </a:p>
                  </a:txBody>
                  <a:tcPr marL="7620" marR="7620" marT="7620" marB="0" anchor="ctr"/>
                </a:tc>
                <a:extLst>
                  <a:ext uri="{0D108BD9-81ED-4DB2-BD59-A6C34878D82A}">
                    <a16:rowId xmlns:a16="http://schemas.microsoft.com/office/drawing/2014/main" val="648404937"/>
                  </a:ext>
                </a:extLst>
              </a:tr>
            </a:tbl>
          </a:graphicData>
        </a:graphic>
      </p:graphicFrame>
      <p:pic>
        <p:nvPicPr>
          <p:cNvPr id="31" name="Imagen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8699" y="986488"/>
            <a:ext cx="1385452" cy="2995204"/>
          </a:xfrm>
          <a:prstGeom prst="rect">
            <a:avLst/>
          </a:prstGeom>
          <a:ln w="12700">
            <a:solidFill>
              <a:srgbClr val="FF0000"/>
            </a:solidFill>
          </a:ln>
        </p:spPr>
      </p:pic>
    </p:spTree>
    <p:extLst>
      <p:ext uri="{BB962C8B-B14F-4D97-AF65-F5344CB8AC3E}">
        <p14:creationId xmlns:p14="http://schemas.microsoft.com/office/powerpoint/2010/main" val="16516249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8BBBE72-D085-4873-38FC-0F8F97B965B5}"/>
              </a:ext>
            </a:extLst>
          </p:cNvPr>
          <p:cNvSpPr/>
          <p:nvPr/>
        </p:nvSpPr>
        <p:spPr>
          <a:xfrm>
            <a:off x="0" y="6503712"/>
            <a:ext cx="12210222" cy="365124"/>
          </a:xfrm>
          <a:prstGeom prst="rect">
            <a:avLst/>
          </a:prstGeom>
          <a:solidFill>
            <a:srgbClr val="EA7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upo 18"/>
          <p:cNvGrpSpPr/>
          <p:nvPr/>
        </p:nvGrpSpPr>
        <p:grpSpPr>
          <a:xfrm>
            <a:off x="-43359" y="434500"/>
            <a:ext cx="12217400" cy="6384592"/>
            <a:chOff x="0" y="434500"/>
            <a:chExt cx="12217400" cy="6384592"/>
          </a:xfrm>
        </p:grpSpPr>
        <p:cxnSp>
          <p:nvCxnSpPr>
            <p:cNvPr id="6" name="Conector recto 5"/>
            <p:cNvCxnSpPr/>
            <p:nvPr/>
          </p:nvCxnSpPr>
          <p:spPr>
            <a:xfrm flipV="1">
              <a:off x="0" y="434500"/>
              <a:ext cx="12192000" cy="1"/>
            </a:xfrm>
            <a:prstGeom prst="line">
              <a:avLst/>
            </a:prstGeom>
            <a:ln w="889000">
              <a:solidFill>
                <a:srgbClr val="B1B1B1"/>
              </a:solidFill>
            </a:ln>
          </p:spPr>
          <p:style>
            <a:lnRef idx="1">
              <a:schemeClr val="accent2"/>
            </a:lnRef>
            <a:fillRef idx="0">
              <a:schemeClr val="accent2"/>
            </a:fillRef>
            <a:effectRef idx="0">
              <a:schemeClr val="accent2"/>
            </a:effectRef>
            <a:fontRef idx="minor">
              <a:schemeClr val="tx1"/>
            </a:fontRef>
          </p:style>
        </p:cxnSp>
        <p:cxnSp>
          <p:nvCxnSpPr>
            <p:cNvPr id="3" name="Conector recto 2"/>
            <p:cNvCxnSpPr/>
            <p:nvPr/>
          </p:nvCxnSpPr>
          <p:spPr>
            <a:xfrm>
              <a:off x="0" y="6819092"/>
              <a:ext cx="12217400" cy="0"/>
            </a:xfrm>
            <a:prstGeom prst="line">
              <a:avLst/>
            </a:prstGeom>
            <a:ln w="82550">
              <a:solidFill>
                <a:srgbClr val="EA7600"/>
              </a:solidFill>
            </a:ln>
          </p:spPr>
          <p:style>
            <a:lnRef idx="1">
              <a:schemeClr val="accent2"/>
            </a:lnRef>
            <a:fillRef idx="0">
              <a:schemeClr val="accent2"/>
            </a:fillRef>
            <a:effectRef idx="0">
              <a:schemeClr val="accent2"/>
            </a:effectRef>
            <a:fontRef idx="minor">
              <a:schemeClr val="tx1"/>
            </a:fontRef>
          </p:style>
        </p:cxnSp>
      </p:gr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70" y="55695"/>
            <a:ext cx="1515224" cy="757612"/>
          </a:xfrm>
          <a:prstGeom prst="rect">
            <a:avLst/>
          </a:prstGeom>
        </p:spPr>
      </p:pic>
      <p:cxnSp>
        <p:nvCxnSpPr>
          <p:cNvPr id="27" name="Conector recto 26">
            <a:extLst>
              <a:ext uri="{FF2B5EF4-FFF2-40B4-BE49-F238E27FC236}">
                <a16:creationId xmlns:a16="http://schemas.microsoft.com/office/drawing/2014/main" id="{E9263781-BE94-2A81-866D-2EAAAF5B405C}"/>
              </a:ext>
            </a:extLst>
          </p:cNvPr>
          <p:cNvCxnSpPr>
            <a:cxnSpLocks/>
          </p:cNvCxnSpPr>
          <p:nvPr/>
        </p:nvCxnSpPr>
        <p:spPr>
          <a:xfrm flipH="1" flipV="1">
            <a:off x="12165366" y="0"/>
            <a:ext cx="7178" cy="6868836"/>
          </a:xfrm>
          <a:prstGeom prst="line">
            <a:avLst/>
          </a:prstGeom>
          <a:ln w="88900">
            <a:solidFill>
              <a:srgbClr val="002F6C"/>
            </a:solidFill>
          </a:ln>
        </p:spPr>
        <p:style>
          <a:lnRef idx="1">
            <a:schemeClr val="accent2"/>
          </a:lnRef>
          <a:fillRef idx="0">
            <a:schemeClr val="accent2"/>
          </a:fillRef>
          <a:effectRef idx="0">
            <a:schemeClr val="accent2"/>
          </a:effectRef>
          <a:fontRef idx="minor">
            <a:schemeClr val="tx1"/>
          </a:fontRef>
        </p:style>
      </p:cxnSp>
      <p:grpSp>
        <p:nvGrpSpPr>
          <p:cNvPr id="35" name="Grupo 34">
            <a:extLst>
              <a:ext uri="{FF2B5EF4-FFF2-40B4-BE49-F238E27FC236}">
                <a16:creationId xmlns:a16="http://schemas.microsoft.com/office/drawing/2014/main" id="{FDEC4932-8D0F-4769-32EA-70A3B60589E0}"/>
              </a:ext>
            </a:extLst>
          </p:cNvPr>
          <p:cNvGrpSpPr/>
          <p:nvPr/>
        </p:nvGrpSpPr>
        <p:grpSpPr>
          <a:xfrm>
            <a:off x="2580098" y="1453904"/>
            <a:ext cx="7760749" cy="5000064"/>
            <a:chOff x="14570223" y="-19446"/>
            <a:chExt cx="7760749" cy="5000064"/>
          </a:xfrm>
        </p:grpSpPr>
        <p:sp>
          <p:nvSpPr>
            <p:cNvPr id="18" name="CuadroTexto 17">
              <a:extLst>
                <a:ext uri="{FF2B5EF4-FFF2-40B4-BE49-F238E27FC236}">
                  <a16:creationId xmlns:a16="http://schemas.microsoft.com/office/drawing/2014/main" id="{F0035487-67C3-3715-98D7-6A124B8AC2F4}"/>
                </a:ext>
              </a:extLst>
            </p:cNvPr>
            <p:cNvSpPr txBox="1"/>
            <p:nvPr/>
          </p:nvSpPr>
          <p:spPr>
            <a:xfrm>
              <a:off x="14570223" y="482052"/>
              <a:ext cx="7280184" cy="1292662"/>
            </a:xfrm>
            <a:custGeom>
              <a:avLst/>
              <a:gdLst>
                <a:gd name="connsiteX0" fmla="*/ 0 w 9373937"/>
                <a:gd name="connsiteY0" fmla="*/ 0 h 2418429"/>
                <a:gd name="connsiteX1" fmla="*/ 9373937 w 9373937"/>
                <a:gd name="connsiteY1" fmla="*/ 0 h 2418429"/>
                <a:gd name="connsiteX2" fmla="*/ 9373937 w 9373937"/>
                <a:gd name="connsiteY2" fmla="*/ 2418429 h 2418429"/>
                <a:gd name="connsiteX3" fmla="*/ 0 w 9373937"/>
                <a:gd name="connsiteY3" fmla="*/ 2418429 h 2418429"/>
                <a:gd name="connsiteX4" fmla="*/ 0 w 9373937"/>
                <a:gd name="connsiteY4" fmla="*/ 0 h 2418429"/>
                <a:gd name="connsiteX0" fmla="*/ 25597 w 9399534"/>
                <a:gd name="connsiteY0" fmla="*/ 0 h 2418429"/>
                <a:gd name="connsiteX1" fmla="*/ 9399534 w 9399534"/>
                <a:gd name="connsiteY1" fmla="*/ 0 h 2418429"/>
                <a:gd name="connsiteX2" fmla="*/ 9399534 w 9399534"/>
                <a:gd name="connsiteY2" fmla="*/ 2418429 h 2418429"/>
                <a:gd name="connsiteX3" fmla="*/ 25597 w 9399534"/>
                <a:gd name="connsiteY3" fmla="*/ 2418429 h 2418429"/>
                <a:gd name="connsiteX4" fmla="*/ 0 w 9399534"/>
                <a:gd name="connsiteY4" fmla="*/ 2388934 h 2418429"/>
                <a:gd name="connsiteX5" fmla="*/ 25597 w 9399534"/>
                <a:gd name="connsiteY5" fmla="*/ 0 h 2418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9534" h="2418429">
                  <a:moveTo>
                    <a:pt x="25597" y="0"/>
                  </a:moveTo>
                  <a:lnTo>
                    <a:pt x="9399534" y="0"/>
                  </a:lnTo>
                  <a:lnTo>
                    <a:pt x="9399534" y="2418429"/>
                  </a:lnTo>
                  <a:lnTo>
                    <a:pt x="25597" y="2418429"/>
                  </a:lnTo>
                  <a:lnTo>
                    <a:pt x="0" y="2388934"/>
                  </a:lnTo>
                  <a:lnTo>
                    <a:pt x="25597" y="0"/>
                  </a:lnTo>
                  <a:close/>
                </a:path>
              </a:pathLst>
            </a:custGeom>
            <a:solidFill>
              <a:schemeClr val="bg1">
                <a:lumMod val="85000"/>
              </a:schemeClr>
            </a:solidFill>
          </p:spPr>
          <p:txBody>
            <a:bodyPr wrap="square" tIns="0" bIns="0" rtlCol="0">
              <a:spAutoFit/>
            </a:bodyPr>
            <a:lstStyle/>
            <a:p>
              <a:pPr algn="just"/>
              <a:r>
                <a:rPr lang="en-GB" sz="1400" dirty="0">
                  <a:solidFill>
                    <a:srgbClr val="1C2C8C"/>
                  </a:solidFill>
                  <a:latin typeface="Gill Sans MT" panose="020B0502020104020203" pitchFamily="34" charset="0"/>
                </a:rPr>
                <a:t>The GNSS time series was a highly complex aspect of this study since due to Chile's particularity, the station's movement cannot be reconstructed with lineal time series [</a:t>
              </a:r>
              <a:r>
                <a:rPr lang="en-GB" sz="1400" dirty="0">
                  <a:solidFill>
                    <a:srgbClr val="1C2C8C"/>
                  </a:solidFill>
                  <a:latin typeface="Gill Sans MT" panose="020B0502020104020203" pitchFamily="34" charset="0"/>
                  <a:hlinkClick r:id="rId4"/>
                </a:rPr>
                <a:t>Sánchez et. al 2020</a:t>
              </a:r>
              <a:r>
                <a:rPr lang="en-GB" sz="1400" dirty="0">
                  <a:solidFill>
                    <a:srgbClr val="1C2C8C"/>
                  </a:solidFill>
                  <a:latin typeface="Gill Sans MT" panose="020B0502020104020203" pitchFamily="34" charset="0"/>
                </a:rPr>
                <a:t>]. </a:t>
              </a:r>
            </a:p>
            <a:p>
              <a:pPr algn="just"/>
              <a:r>
                <a:rPr lang="en-GB" sz="1400" dirty="0">
                  <a:solidFill>
                    <a:srgbClr val="1C2C8C"/>
                  </a:solidFill>
                  <a:latin typeface="Gill Sans MT" panose="020B0502020104020203" pitchFamily="34" charset="0"/>
                </a:rPr>
                <a:t>For this, a joint model is needed that takes into account the </a:t>
              </a:r>
              <a:r>
                <a:rPr lang="en-GB" sz="1400" dirty="0" err="1">
                  <a:solidFill>
                    <a:srgbClr val="1C2C8C"/>
                  </a:solidFill>
                  <a:latin typeface="Gill Sans MT" panose="020B0502020104020203" pitchFamily="34" charset="0"/>
                </a:rPr>
                <a:t>interseismic</a:t>
              </a:r>
              <a:r>
                <a:rPr lang="en-GB" sz="1400" dirty="0">
                  <a:solidFill>
                    <a:srgbClr val="1C2C8C"/>
                  </a:solidFill>
                  <a:latin typeface="Gill Sans MT" panose="020B0502020104020203" pitchFamily="34" charset="0"/>
                </a:rPr>
                <a:t>, </a:t>
              </a:r>
              <a:r>
                <a:rPr lang="en-GB" sz="1400" dirty="0" err="1">
                  <a:solidFill>
                    <a:srgbClr val="1C2C8C"/>
                  </a:solidFill>
                  <a:latin typeface="Gill Sans MT" panose="020B0502020104020203" pitchFamily="34" charset="0"/>
                </a:rPr>
                <a:t>coseismic</a:t>
              </a:r>
              <a:r>
                <a:rPr lang="en-GB" sz="1400" dirty="0">
                  <a:solidFill>
                    <a:srgbClr val="1C2C8C"/>
                  </a:solidFill>
                  <a:latin typeface="Gill Sans MT" panose="020B0502020104020203" pitchFamily="34" charset="0"/>
                </a:rPr>
                <a:t>, and </a:t>
              </a:r>
              <a:r>
                <a:rPr lang="en-GB" sz="1400" dirty="0" err="1">
                  <a:solidFill>
                    <a:srgbClr val="1C2C8C"/>
                  </a:solidFill>
                  <a:latin typeface="Gill Sans MT" panose="020B0502020104020203" pitchFamily="34" charset="0"/>
                </a:rPr>
                <a:t>postseismic</a:t>
              </a:r>
              <a:r>
                <a:rPr lang="en-GB" sz="1400" dirty="0">
                  <a:solidFill>
                    <a:srgbClr val="1C2C8C"/>
                  </a:solidFill>
                  <a:latin typeface="Gill Sans MT" panose="020B0502020104020203" pitchFamily="34" charset="0"/>
                </a:rPr>
                <a:t> periods. We modelled a </a:t>
              </a:r>
              <a:r>
                <a:rPr lang="en-GB" sz="1400" dirty="0" err="1">
                  <a:solidFill>
                    <a:srgbClr val="1C2C8C"/>
                  </a:solidFill>
                  <a:latin typeface="Gill Sans MT" panose="020B0502020104020203" pitchFamily="34" charset="0"/>
                </a:rPr>
                <a:t>postseismic</a:t>
              </a:r>
              <a:r>
                <a:rPr lang="en-GB" sz="1400" dirty="0">
                  <a:solidFill>
                    <a:srgbClr val="1C2C8C"/>
                  </a:solidFill>
                  <a:latin typeface="Gill Sans MT" panose="020B0502020104020203" pitchFamily="34" charset="0"/>
                </a:rPr>
                <a:t> with </a:t>
              </a:r>
              <a:r>
                <a:rPr lang="en-GB" sz="1400" dirty="0" err="1">
                  <a:solidFill>
                    <a:srgbClr val="1C2C8C"/>
                  </a:solidFill>
                  <a:latin typeface="Gill Sans MT" panose="020B0502020104020203" pitchFamily="34" charset="0"/>
                </a:rPr>
                <a:t>postseismic</a:t>
              </a:r>
              <a:r>
                <a:rPr lang="en-GB" sz="1400" dirty="0">
                  <a:solidFill>
                    <a:srgbClr val="1C2C8C"/>
                  </a:solidFill>
                  <a:latin typeface="Gill Sans MT" panose="020B0502020104020203" pitchFamily="34" charset="0"/>
                </a:rPr>
                <a:t> deformation model (PSD) that describes the period after the earthquake combining logarithmic and exponential functions [</a:t>
              </a:r>
              <a:r>
                <a:rPr lang="en-GB" sz="1400" dirty="0" err="1">
                  <a:solidFill>
                    <a:srgbClr val="1C2C8C"/>
                  </a:solidFill>
                  <a:latin typeface="Gill Sans MT" panose="020B0502020104020203" pitchFamily="34" charset="0"/>
                  <a:hlinkClick r:id="rId5">
                    <a:extLst>
                      <a:ext uri="{A12FA001-AC4F-418D-AE19-62706E023703}">
                        <ahyp:hlinkClr xmlns="" xmlns:ahyp="http://schemas.microsoft.com/office/drawing/2018/hyperlinkcolor" val="tx"/>
                      </a:ext>
                    </a:extLst>
                  </a:hlinkClick>
                </a:rPr>
                <a:t>Sobrero</a:t>
              </a:r>
              <a:r>
                <a:rPr lang="en-GB" sz="1400" dirty="0">
                  <a:solidFill>
                    <a:srgbClr val="1C2C8C"/>
                  </a:solidFill>
                  <a:latin typeface="Gill Sans MT" panose="020B0502020104020203" pitchFamily="34" charset="0"/>
                  <a:hlinkClick r:id="rId5">
                    <a:extLst>
                      <a:ext uri="{A12FA001-AC4F-418D-AE19-62706E023703}">
                        <ahyp:hlinkClr xmlns="" xmlns:ahyp="http://schemas.microsoft.com/office/drawing/2018/hyperlinkcolor" val="tx"/>
                      </a:ext>
                    </a:extLst>
                  </a:hlinkClick>
                </a:rPr>
                <a:t> et. al 2020</a:t>
              </a:r>
              <a:r>
                <a:rPr lang="en-GB" sz="1400" dirty="0">
                  <a:solidFill>
                    <a:srgbClr val="1C2C8C"/>
                  </a:solidFill>
                  <a:latin typeface="Gill Sans MT" panose="020B0502020104020203" pitchFamily="34" charset="0"/>
                </a:rPr>
                <a:t>]. </a:t>
              </a:r>
            </a:p>
          </p:txBody>
        </p:sp>
        <p:sp>
          <p:nvSpPr>
            <p:cNvPr id="31" name="CuadroTexto 30">
              <a:extLst>
                <a:ext uri="{FF2B5EF4-FFF2-40B4-BE49-F238E27FC236}">
                  <a16:creationId xmlns:a16="http://schemas.microsoft.com/office/drawing/2014/main" id="{8F87D442-A165-75E2-2F23-D16A3CE02641}"/>
                </a:ext>
              </a:extLst>
            </p:cNvPr>
            <p:cNvSpPr txBox="1"/>
            <p:nvPr/>
          </p:nvSpPr>
          <p:spPr>
            <a:xfrm>
              <a:off x="14570223" y="3687956"/>
              <a:ext cx="7280184" cy="1292662"/>
            </a:xfrm>
            <a:prstGeom prst="rect">
              <a:avLst/>
            </a:prstGeom>
            <a:solidFill>
              <a:schemeClr val="bg1">
                <a:lumMod val="85000"/>
              </a:schemeClr>
            </a:solidFill>
          </p:spPr>
          <p:txBody>
            <a:bodyPr wrap="square" tIns="0" bIns="0" rtlCol="0">
              <a:spAutoFit/>
            </a:bodyPr>
            <a:lstStyle/>
            <a:p>
              <a:pPr algn="just"/>
              <a:r>
                <a:rPr lang="en-GB" sz="1400" dirty="0">
                  <a:solidFill>
                    <a:srgbClr val="1C2C8C"/>
                  </a:solidFill>
                  <a:latin typeface="Gill Sans MT" panose="020B0502020104020203" pitchFamily="34" charset="0"/>
                </a:rPr>
                <a:t>The left map detail shows the station’s displacements from 2016 to 2021 in the north-central zone of Chile, with movements in a northeast direction in the north and with an "S" -shaped movement in the central zone marking the complexity of behaviour. </a:t>
              </a:r>
            </a:p>
            <a:p>
              <a:pPr algn="just"/>
              <a:r>
                <a:rPr lang="en-GB" sz="1400" dirty="0">
                  <a:solidFill>
                    <a:srgbClr val="1C2C8C"/>
                  </a:solidFill>
                  <a:latin typeface="Gill Sans MT" panose="020B0502020104020203" pitchFamily="34" charset="0"/>
                </a:rPr>
                <a:t>In the right image, the stations PFRJ, OVLL, BN17, and PEDR indicate an NW movement, while the movement 50 km to the south is in a NE direction. </a:t>
              </a:r>
            </a:p>
            <a:p>
              <a:pPr algn="just"/>
              <a:r>
                <a:rPr lang="en-GB" sz="1400" dirty="0">
                  <a:solidFill>
                    <a:srgbClr val="1C2C8C"/>
                  </a:solidFill>
                  <a:latin typeface="Gill Sans MT" panose="020B0502020104020203" pitchFamily="34" charset="0"/>
                </a:rPr>
                <a:t>This aspect has been a challenge for the deformation model, where the spatial correlation is low. </a:t>
              </a:r>
              <a:endParaRPr lang="es-ES" sz="1400" dirty="0">
                <a:solidFill>
                  <a:srgbClr val="1C2C8C"/>
                </a:solidFill>
                <a:latin typeface="Gill Sans MT" panose="020B0502020104020203" pitchFamily="34" charset="0"/>
              </a:endParaRPr>
            </a:p>
          </p:txBody>
        </p:sp>
        <p:pic>
          <p:nvPicPr>
            <p:cNvPr id="32" name="Imagen 31">
              <a:extLst>
                <a:ext uri="{FF2B5EF4-FFF2-40B4-BE49-F238E27FC236}">
                  <a16:creationId xmlns:a16="http://schemas.microsoft.com/office/drawing/2014/main" id="{198B246C-70BD-CB86-3C45-73AFAD754B37}"/>
                </a:ext>
              </a:extLst>
            </p:cNvPr>
            <p:cNvPicPr>
              <a:picLocks noChangeAspect="1"/>
            </p:cNvPicPr>
            <p:nvPr/>
          </p:nvPicPr>
          <p:blipFill>
            <a:blip r:embed="rId6"/>
            <a:stretch>
              <a:fillRect/>
            </a:stretch>
          </p:blipFill>
          <p:spPr>
            <a:xfrm>
              <a:off x="16048698" y="-19446"/>
              <a:ext cx="6282274" cy="467694"/>
            </a:xfrm>
            <a:prstGeom prst="rect">
              <a:avLst/>
            </a:prstGeom>
          </p:spPr>
        </p:pic>
        <p:pic>
          <p:nvPicPr>
            <p:cNvPr id="34" name="Imagen 33">
              <a:extLst>
                <a:ext uri="{FF2B5EF4-FFF2-40B4-BE49-F238E27FC236}">
                  <a16:creationId xmlns:a16="http://schemas.microsoft.com/office/drawing/2014/main" id="{AC9AA808-27FE-FF04-D9A5-9371B47529C3}"/>
                </a:ext>
              </a:extLst>
            </p:cNvPr>
            <p:cNvPicPr>
              <a:picLocks noChangeAspect="1"/>
            </p:cNvPicPr>
            <p:nvPr/>
          </p:nvPicPr>
          <p:blipFill>
            <a:blip r:embed="rId7"/>
            <a:stretch>
              <a:fillRect/>
            </a:stretch>
          </p:blipFill>
          <p:spPr>
            <a:xfrm>
              <a:off x="15122853" y="1911776"/>
              <a:ext cx="3080148" cy="1606440"/>
            </a:xfrm>
            <a:prstGeom prst="rect">
              <a:avLst/>
            </a:prstGeom>
          </p:spPr>
        </p:pic>
      </p:grpSp>
      <p:grpSp>
        <p:nvGrpSpPr>
          <p:cNvPr id="2" name="Grupo 1">
            <a:extLst>
              <a:ext uri="{FF2B5EF4-FFF2-40B4-BE49-F238E27FC236}">
                <a16:creationId xmlns:a16="http://schemas.microsoft.com/office/drawing/2014/main" id="{EAF9E582-058C-C0EF-1324-0B1EA6A3C057}"/>
              </a:ext>
            </a:extLst>
          </p:cNvPr>
          <p:cNvGrpSpPr/>
          <p:nvPr/>
        </p:nvGrpSpPr>
        <p:grpSpPr>
          <a:xfrm>
            <a:off x="9978770" y="85000"/>
            <a:ext cx="2068686" cy="646225"/>
            <a:chOff x="9978770" y="85000"/>
            <a:chExt cx="2068686" cy="646225"/>
          </a:xfrm>
        </p:grpSpPr>
        <p:pic>
          <p:nvPicPr>
            <p:cNvPr id="10" name="Imagen 9">
              <a:extLst>
                <a:ext uri="{FF2B5EF4-FFF2-40B4-BE49-F238E27FC236}">
                  <a16:creationId xmlns:a16="http://schemas.microsoft.com/office/drawing/2014/main" id="{DFC9CC29-9CB2-6690-B87B-57CD781449BB}"/>
                </a:ext>
              </a:extLst>
            </p:cNvPr>
            <p:cNvPicPr>
              <a:picLocks noChangeAspect="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a:off x="9978770" y="85000"/>
              <a:ext cx="1270138" cy="646225"/>
            </a:xfrm>
            <a:prstGeom prst="rect">
              <a:avLst/>
            </a:prstGeom>
          </p:spPr>
        </p:pic>
        <p:pic>
          <p:nvPicPr>
            <p:cNvPr id="11" name="Imagen 10">
              <a:extLst>
                <a:ext uri="{FF2B5EF4-FFF2-40B4-BE49-F238E27FC236}">
                  <a16:creationId xmlns:a16="http://schemas.microsoft.com/office/drawing/2014/main" id="{25D80AA6-8C9E-4208-7148-A4DE56385FB4}"/>
                </a:ext>
              </a:extLst>
            </p:cNvPr>
            <p:cNvPicPr>
              <a:picLocks noChangeAspect="1"/>
            </p:cNvPicPr>
            <p:nvPr/>
          </p:nvPicPr>
          <p:blipFill>
            <a:blip r:embed="rId10"/>
            <a:stretch>
              <a:fillRect/>
            </a:stretch>
          </p:blipFill>
          <p:spPr>
            <a:xfrm>
              <a:off x="11377215" y="120087"/>
              <a:ext cx="670241" cy="606130"/>
            </a:xfrm>
            <a:prstGeom prst="rect">
              <a:avLst/>
            </a:prstGeom>
          </p:spPr>
        </p:pic>
      </p:grpSp>
      <p:sp>
        <p:nvSpPr>
          <p:cNvPr id="17" name="CuadroTexto 16">
            <a:extLst>
              <a:ext uri="{FF2B5EF4-FFF2-40B4-BE49-F238E27FC236}">
                <a16:creationId xmlns:a16="http://schemas.microsoft.com/office/drawing/2014/main" id="{8AB7B562-5E7F-1C1E-277B-BAD174BF2BD1}"/>
              </a:ext>
            </a:extLst>
          </p:cNvPr>
          <p:cNvSpPr txBox="1"/>
          <p:nvPr/>
        </p:nvSpPr>
        <p:spPr>
          <a:xfrm>
            <a:off x="2683679" y="1777168"/>
            <a:ext cx="6504934" cy="276999"/>
          </a:xfrm>
          <a:prstGeom prst="rect">
            <a:avLst/>
          </a:prstGeom>
          <a:noFill/>
        </p:spPr>
        <p:txBody>
          <a:bodyPr wrap="square">
            <a:spAutoFit/>
          </a:bodyPr>
          <a:lstStyle/>
          <a:p>
            <a:pPr algn="just"/>
            <a:endParaRPr lang="es-ES" sz="1200" dirty="0">
              <a:solidFill>
                <a:srgbClr val="1C2C8C"/>
              </a:solidFill>
              <a:latin typeface="Gill Sans MT" panose="020B0502020104020203" pitchFamily="34" charset="0"/>
            </a:endParaRPr>
          </a:p>
        </p:txBody>
      </p:sp>
      <p:sp>
        <p:nvSpPr>
          <p:cNvPr id="20" name="Rectángulo 19">
            <a:extLst>
              <a:ext uri="{FF2B5EF4-FFF2-40B4-BE49-F238E27FC236}">
                <a16:creationId xmlns:a16="http://schemas.microsoft.com/office/drawing/2014/main" id="{62525C43-4435-C580-2F3D-961B7985EF9D}"/>
              </a:ext>
            </a:extLst>
          </p:cNvPr>
          <p:cNvSpPr/>
          <p:nvPr/>
        </p:nvSpPr>
        <p:spPr>
          <a:xfrm>
            <a:off x="2115493" y="210410"/>
            <a:ext cx="7355668" cy="461665"/>
          </a:xfrm>
          <a:prstGeom prst="rect">
            <a:avLst/>
          </a:prstGeom>
        </p:spPr>
        <p:txBody>
          <a:bodyPr wrap="none">
            <a:spAutoFit/>
          </a:bodyPr>
          <a:lstStyle/>
          <a:p>
            <a:pPr marL="0" lvl="2" fontAlgn="auto">
              <a:spcAft>
                <a:spcPts val="0"/>
              </a:spcAft>
            </a:pPr>
            <a:r>
              <a:rPr lang="en-US" sz="2400" i="1" dirty="0">
                <a:solidFill>
                  <a:srgbClr val="002F6C"/>
                </a:solidFill>
                <a:latin typeface="Gill Sans MT" panose="020B0502020104020203" pitchFamily="34" charset="0"/>
              </a:rPr>
              <a:t>Transitioning form classic RF to modern RF. Deformation Model</a:t>
            </a:r>
          </a:p>
        </p:txBody>
      </p:sp>
      <p:grpSp>
        <p:nvGrpSpPr>
          <p:cNvPr id="39" name="Grupo 38">
            <a:extLst>
              <a:ext uri="{FF2B5EF4-FFF2-40B4-BE49-F238E27FC236}">
                <a16:creationId xmlns:a16="http://schemas.microsoft.com/office/drawing/2014/main" id="{7C130B08-26D4-2F6F-7EB7-2918D042B8B6}"/>
              </a:ext>
            </a:extLst>
          </p:cNvPr>
          <p:cNvGrpSpPr/>
          <p:nvPr/>
        </p:nvGrpSpPr>
        <p:grpSpPr>
          <a:xfrm>
            <a:off x="9844575" y="6503711"/>
            <a:ext cx="2327969" cy="365125"/>
            <a:chOff x="9789821" y="6492875"/>
            <a:chExt cx="2327969" cy="365125"/>
          </a:xfrm>
        </p:grpSpPr>
        <p:sp>
          <p:nvSpPr>
            <p:cNvPr id="40" name="Marcador de número de diapositiva 1">
              <a:extLst>
                <a:ext uri="{FF2B5EF4-FFF2-40B4-BE49-F238E27FC236}">
                  <a16:creationId xmlns:a16="http://schemas.microsoft.com/office/drawing/2014/main" id="{1EF3B704-4467-D565-C577-C26A2C74C294}"/>
                </a:ext>
              </a:extLst>
            </p:cNvPr>
            <p:cNvSpPr txBox="1">
              <a:spLocks/>
            </p:cNvSpPr>
            <p:nvPr/>
          </p:nvSpPr>
          <p:spPr>
            <a:xfrm>
              <a:off x="9789821" y="6492875"/>
              <a:ext cx="2327969"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200" kern="1200">
                  <a:solidFill>
                    <a:srgbClr val="898989"/>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l"/>
              <a:r>
                <a:rPr lang="es-ES" b="1" i="1" dirty="0">
                  <a:solidFill>
                    <a:srgbClr val="002F6C"/>
                  </a:solidFill>
                  <a:latin typeface="Gill Sans MT" panose="020B0502020104020203" pitchFamily="34" charset="0"/>
                  <a:ea typeface="Tahoma" pitchFamily="34" charset="0"/>
                  <a:cs typeface="Tahoma" pitchFamily="34" charset="0"/>
                </a:rPr>
                <a:t>Sec.2.1             	      </a:t>
              </a:r>
              <a:r>
                <a:rPr lang="en-US" altLang="en-US" dirty="0">
                  <a:solidFill>
                    <a:srgbClr val="002F6C"/>
                  </a:solidFill>
                  <a:latin typeface="Gill Sans MT" panose="020B0502020104020203" pitchFamily="34" charset="0"/>
                </a:rPr>
                <a:t> Pag.</a:t>
              </a:r>
              <a:fld id="{53527F9B-CE56-4C90-A571-D2AADAD5F7FB}" type="slidenum">
                <a:rPr lang="en-US" altLang="en-US" smtClean="0">
                  <a:solidFill>
                    <a:srgbClr val="002F6C"/>
                  </a:solidFill>
                  <a:latin typeface="Gill Sans MT" panose="020B0502020104020203" pitchFamily="34" charset="0"/>
                </a:rPr>
                <a:pPr algn="l"/>
                <a:t>9</a:t>
              </a:fld>
              <a:endParaRPr lang="en-US" altLang="en-US" dirty="0">
                <a:solidFill>
                  <a:srgbClr val="002F6C"/>
                </a:solidFill>
                <a:latin typeface="Gill Sans MT" panose="020B0502020104020203" pitchFamily="34" charset="0"/>
              </a:endParaRPr>
            </a:p>
          </p:txBody>
        </p:sp>
        <p:sp>
          <p:nvSpPr>
            <p:cNvPr id="41" name="Elipse 40">
              <a:extLst>
                <a:ext uri="{FF2B5EF4-FFF2-40B4-BE49-F238E27FC236}">
                  <a16:creationId xmlns:a16="http://schemas.microsoft.com/office/drawing/2014/main" id="{D539EA8D-67AE-B91E-CBAC-973C21197514}"/>
                </a:ext>
              </a:extLst>
            </p:cNvPr>
            <p:cNvSpPr/>
            <p:nvPr/>
          </p:nvSpPr>
          <p:spPr>
            <a:xfrm>
              <a:off x="11058736" y="6626986"/>
              <a:ext cx="104172" cy="1041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sp>
          <p:nvSpPr>
            <p:cNvPr id="42" name="Elipse 41">
              <a:extLst>
                <a:ext uri="{FF2B5EF4-FFF2-40B4-BE49-F238E27FC236}">
                  <a16:creationId xmlns:a16="http://schemas.microsoft.com/office/drawing/2014/main" id="{0B1DD823-17D5-B5EC-1358-0AA184F19C2C}"/>
                </a:ext>
              </a:extLst>
            </p:cNvPr>
            <p:cNvSpPr/>
            <p:nvPr/>
          </p:nvSpPr>
          <p:spPr>
            <a:xfrm>
              <a:off x="11273043" y="6626986"/>
              <a:ext cx="104172" cy="1041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sp>
          <p:nvSpPr>
            <p:cNvPr id="43" name="Elipse 42">
              <a:extLst>
                <a:ext uri="{FF2B5EF4-FFF2-40B4-BE49-F238E27FC236}">
                  <a16:creationId xmlns:a16="http://schemas.microsoft.com/office/drawing/2014/main" id="{11F41149-1A1D-67AD-B333-957DDD94BB72}"/>
                </a:ext>
              </a:extLst>
            </p:cNvPr>
            <p:cNvSpPr/>
            <p:nvPr/>
          </p:nvSpPr>
          <p:spPr>
            <a:xfrm>
              <a:off x="10854206" y="6626986"/>
              <a:ext cx="104172" cy="10417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F6C"/>
                </a:solidFill>
                <a:latin typeface="Gill Sans MT" panose="020B0502020104020203" pitchFamily="34" charset="0"/>
              </a:endParaRPr>
            </a:p>
          </p:txBody>
        </p:sp>
      </p:grpSp>
      <p:pic>
        <p:nvPicPr>
          <p:cNvPr id="45" name="Imagen 44" descr="Gráfico, Gráfico de dispersión&#10;&#10;Descripción generada automáticamente">
            <a:extLst>
              <a:ext uri="{FF2B5EF4-FFF2-40B4-BE49-F238E27FC236}">
                <a16:creationId xmlns:a16="http://schemas.microsoft.com/office/drawing/2014/main" id="{3233CA70-BFC1-3B67-4018-11C9233B146E}"/>
              </a:ext>
            </a:extLst>
          </p:cNvPr>
          <p:cNvPicPr>
            <a:picLocks noChangeAspect="1"/>
          </p:cNvPicPr>
          <p:nvPr/>
        </p:nvPicPr>
        <p:blipFill>
          <a:blip r:embed="rId11"/>
          <a:stretch>
            <a:fillRect/>
          </a:stretch>
        </p:blipFill>
        <p:spPr>
          <a:xfrm>
            <a:off x="32890" y="902906"/>
            <a:ext cx="2491799" cy="5597973"/>
          </a:xfrm>
          <a:prstGeom prst="rect">
            <a:avLst/>
          </a:prstGeom>
        </p:spPr>
      </p:pic>
      <p:pic>
        <p:nvPicPr>
          <p:cNvPr id="36" name="Imagen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84185" y="1949375"/>
            <a:ext cx="2156949" cy="4519523"/>
          </a:xfrm>
          <a:prstGeom prst="rect">
            <a:avLst/>
          </a:prstGeom>
        </p:spPr>
      </p:pic>
      <p:pic>
        <p:nvPicPr>
          <p:cNvPr id="44" name="Imagen 43"/>
          <p:cNvPicPr>
            <a:picLocks noChangeAspect="1"/>
          </p:cNvPicPr>
          <p:nvPr/>
        </p:nvPicPr>
        <p:blipFill>
          <a:blip r:embed="rId13"/>
          <a:stretch>
            <a:fillRect/>
          </a:stretch>
        </p:blipFill>
        <p:spPr>
          <a:xfrm>
            <a:off x="6325456" y="3325162"/>
            <a:ext cx="3229086" cy="1752017"/>
          </a:xfrm>
          <a:prstGeom prst="rect">
            <a:avLst/>
          </a:prstGeom>
        </p:spPr>
      </p:pic>
      <p:sp>
        <p:nvSpPr>
          <p:cNvPr id="12" name="CuadroTexto 11">
            <a:extLst>
              <a:ext uri="{FF2B5EF4-FFF2-40B4-BE49-F238E27FC236}">
                <a16:creationId xmlns:a16="http://schemas.microsoft.com/office/drawing/2014/main" id="{408CF351-A231-BD44-C3A0-117211A03A6A}"/>
              </a:ext>
            </a:extLst>
          </p:cNvPr>
          <p:cNvSpPr txBox="1"/>
          <p:nvPr/>
        </p:nvSpPr>
        <p:spPr>
          <a:xfrm>
            <a:off x="2580098" y="902906"/>
            <a:ext cx="9515493" cy="523220"/>
          </a:xfrm>
          <a:prstGeom prst="rect">
            <a:avLst/>
          </a:prstGeom>
          <a:solidFill>
            <a:srgbClr val="D9D9D9"/>
          </a:solidFill>
        </p:spPr>
        <p:txBody>
          <a:bodyPr wrap="square">
            <a:spAutoFit/>
          </a:bodyPr>
          <a:lstStyle/>
          <a:p>
            <a:pPr algn="just"/>
            <a:r>
              <a:rPr lang="en-US" sz="1400" dirty="0">
                <a:solidFill>
                  <a:srgbClr val="1C2C8C"/>
                </a:solidFill>
                <a:latin typeface="Gill Sans MT" panose="020B0502020104020203" pitchFamily="34" charset="0"/>
              </a:rPr>
              <a:t>We perform a weekly GNSS processing with data from open data GNSS stations, in the period 2022 to 2009, in the project called ADELA: (Analysis of </a:t>
            </a:r>
            <a:r>
              <a:rPr lang="en-US" sz="1400" dirty="0" err="1">
                <a:solidFill>
                  <a:srgbClr val="1C2C8C"/>
                </a:solidFill>
                <a:latin typeface="Gill Sans MT" panose="020B0502020104020203" pitchFamily="34" charset="0"/>
              </a:rPr>
              <a:t>DEformation</a:t>
            </a:r>
            <a:r>
              <a:rPr lang="en-US" sz="1400" dirty="0">
                <a:solidFill>
                  <a:srgbClr val="1C2C8C"/>
                </a:solidFill>
                <a:latin typeface="Gill Sans MT" panose="020B0502020104020203" pitchFamily="34" charset="0"/>
              </a:rPr>
              <a:t> beyond Los Andes).</a:t>
            </a:r>
            <a:r>
              <a:rPr lang="en-GB" sz="1400" dirty="0">
                <a:solidFill>
                  <a:srgbClr val="1C2C8C"/>
                </a:solidFill>
                <a:latin typeface="Gill Sans MT" panose="020B0502020104020203" pitchFamily="34" charset="0"/>
              </a:rPr>
              <a:t> The functional model of the time series for ADELA is the following:</a:t>
            </a:r>
            <a:endParaRPr lang="es-ES" sz="1400" dirty="0">
              <a:solidFill>
                <a:srgbClr val="1C2C8C"/>
              </a:solidFill>
              <a:latin typeface="Gill Sans MT" panose="020B0502020104020203" pitchFamily="34" charset="0"/>
            </a:endParaRPr>
          </a:p>
        </p:txBody>
      </p:sp>
    </p:spTree>
    <p:extLst>
      <p:ext uri="{BB962C8B-B14F-4D97-AF65-F5344CB8AC3E}">
        <p14:creationId xmlns:p14="http://schemas.microsoft.com/office/powerpoint/2010/main" val="6982850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TM04033927[[fn=Evento principal]]</Template>
  <TotalTime>20920</TotalTime>
  <Words>2113</Words>
  <Application>Microsoft Office PowerPoint</Application>
  <PresentationFormat>Panorámica</PresentationFormat>
  <Paragraphs>264</Paragraphs>
  <Slides>14</Slides>
  <Notes>12</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14</vt:i4>
      </vt:variant>
    </vt:vector>
  </HeadingPairs>
  <TitlesOfParts>
    <vt:vector size="23" baseType="lpstr">
      <vt:lpstr>ＭＳ Ｐゴシック</vt:lpstr>
      <vt:lpstr>ＭＳ Ｐゴシック</vt:lpstr>
      <vt:lpstr>Arial</vt:lpstr>
      <vt:lpstr>Calibri</vt:lpstr>
      <vt:lpstr>Cambria</vt:lpstr>
      <vt:lpstr>Courier New</vt:lpstr>
      <vt:lpstr>Gill Sans MT</vt:lpstr>
      <vt:lpstr>Tahoma</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José Antonio Tarrío Mosquera</dc:creator>
  <cp:lastModifiedBy>José Antonio Tarrío Mosquera</cp:lastModifiedBy>
  <cp:revision>898</cp:revision>
  <cp:lastPrinted>2022-10-13T15:20:05Z</cp:lastPrinted>
  <dcterms:created xsi:type="dcterms:W3CDTF">2012-06-05T18:28:47Z</dcterms:created>
  <dcterms:modified xsi:type="dcterms:W3CDTF">2022-10-16T19:04:39Z</dcterms:modified>
</cp:coreProperties>
</file>