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3"/>
  </p:sldMasterIdLst>
  <p:notesMasterIdLst>
    <p:notesMasterId r:id="rId27"/>
  </p:notesMasterIdLst>
  <p:handoutMasterIdLst>
    <p:handoutMasterId r:id="rId28"/>
  </p:handoutMasterIdLst>
  <p:sldIdLst>
    <p:sldId id="13673" r:id="rId4"/>
    <p:sldId id="13644" r:id="rId5"/>
    <p:sldId id="13636" r:id="rId6"/>
    <p:sldId id="13645" r:id="rId7"/>
    <p:sldId id="13648" r:id="rId8"/>
    <p:sldId id="13650" r:id="rId9"/>
    <p:sldId id="13647" r:id="rId10"/>
    <p:sldId id="13651" r:id="rId11"/>
    <p:sldId id="13627" r:id="rId12"/>
    <p:sldId id="13652" r:id="rId13"/>
    <p:sldId id="13653" r:id="rId14"/>
    <p:sldId id="13654" r:id="rId15"/>
    <p:sldId id="13656" r:id="rId16"/>
    <p:sldId id="13655" r:id="rId17"/>
    <p:sldId id="13657" r:id="rId18"/>
    <p:sldId id="13658" r:id="rId19"/>
    <p:sldId id="13659" r:id="rId20"/>
    <p:sldId id="13664" r:id="rId21"/>
    <p:sldId id="13665" r:id="rId22"/>
    <p:sldId id="13670" r:id="rId23"/>
    <p:sldId id="13662" r:id="rId24"/>
    <p:sldId id="13666" r:id="rId25"/>
    <p:sldId id="13674" r:id="rId26"/>
  </p:sldIdLst>
  <p:sldSz cx="9144000" cy="5143500" type="screen16x9"/>
  <p:notesSz cx="6858000" cy="9144000"/>
  <p:embeddedFontLst>
    <p:embeddedFont>
      <p:font typeface="Helvetica" panose="020B0604020202020204" pitchFamily="34" charset="0"/>
      <p:regular r:id="rId29"/>
      <p:bold r:id="rId30"/>
      <p:italic r:id="rId31"/>
      <p:boldItalic r:id="rId32"/>
    </p:embeddedFont>
    <p:embeddedFont>
      <p:font typeface="Arial Narrow" panose="020B060602020203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ndara Light" panose="020E0502030303020204" pitchFamily="34" charset="0"/>
      <p:regular r:id="rId41"/>
      <p:italic r:id="rId42"/>
    </p:embeddedFont>
    <p:embeddedFont>
      <p:font typeface="Cairo Black" panose="00000A00000000000000" pitchFamily="2" charset="-78"/>
      <p:bold r:id="rId43"/>
    </p:embeddedFont>
    <p:embeddedFont>
      <p:font typeface="Cairo Medium" panose="020B0604020202020204" charset="-78"/>
      <p:regular r:id="rId44"/>
    </p:embeddedFont>
    <p:embeddedFont>
      <p:font typeface="Cambria Math" panose="02040503050406030204" pitchFamily="18" charset="0"/>
      <p:regular r:id="rId45"/>
    </p:embeddedFont>
    <p:embeddedFont>
      <p:font typeface="Cairo" panose="00000500000000000000" pitchFamily="2" charset="-78"/>
      <p:regular r:id="rId46"/>
      <p:bold r:id="rId47"/>
    </p:embeddedFont>
    <p:embeddedFont>
      <p:font typeface="Sakkal Majalla" panose="02000000000000000000" pitchFamily="2" charset="-78"/>
      <p:regular r:id="rId48"/>
      <p:bold r:id="rId49"/>
    </p:embeddedFont>
    <p:embeddedFont>
      <p:font typeface="Cairo ExtraBlack" panose="020B0604020202020204" charset="-78"/>
      <p:bold r:id="rId50"/>
    </p:embeddedFont>
  </p:embeddedFontLst>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5568" userDrawn="1">
          <p15:clr>
            <a:srgbClr val="A4A3A4"/>
          </p15:clr>
        </p15:guide>
        <p15:guide id="3" orient="horz" pos="660" userDrawn="1">
          <p15:clr>
            <a:srgbClr val="9AA0A6"/>
          </p15:clr>
        </p15:guide>
        <p15:guide id="4" orient="horz" pos="252" userDrawn="1">
          <p15:clr>
            <a:srgbClr val="9AA0A6"/>
          </p15:clr>
        </p15:guide>
        <p15:guide id="5" pos="360" userDrawn="1">
          <p15:clr>
            <a:srgbClr val="A4A3A4"/>
          </p15:clr>
        </p15:guide>
        <p15:guide id="6" pos="5328" userDrawn="1">
          <p15:clr>
            <a:srgbClr val="A4A3A4"/>
          </p15:clr>
        </p15:guide>
        <p15:guide id="7" pos="5208" userDrawn="1">
          <p15:clr>
            <a:srgbClr val="A4A3A4"/>
          </p15:clr>
        </p15:guide>
        <p15:guide id="8" orient="horz" pos="1620"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3" roundtripDataSignature="AMtx7mjv/P/DWhCKfZcicls9CbFMbCqKB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hmed Alsannaa (MiddleEast)" initials="" lastIdx="1" clrIdx="0"/>
  <p:cmAuthor id="1" name="Ismail Dalli (MiddleEast)" initials="" lastIdx="1" clrIdx="1"/>
  <p:cmAuthor id="2" name="Fouad Salem (MiddleEast)" initials="FS(" lastIdx="1" clrIdx="2">
    <p:extLst>
      <p:ext uri="{19B8F6BF-5375-455C-9EA6-DF929625EA0E}">
        <p15:presenceInfo xmlns:p15="http://schemas.microsoft.com/office/powerpoint/2012/main" userId="S::fouad.salem@pwc.com::25701241-f9fc-4a6f-9a3c-bf90b53eca5c" providerId="AD"/>
      </p:ext>
    </p:extLst>
  </p:cmAuthor>
  <p:cmAuthor id="3" name="Anthony Guerbidjian (MiddleEast)" initials="AG(" lastIdx="1" clrIdx="3">
    <p:extLst>
      <p:ext uri="{19B8F6BF-5375-455C-9EA6-DF929625EA0E}">
        <p15:presenceInfo xmlns:p15="http://schemas.microsoft.com/office/powerpoint/2012/main" userId="S::anthony.guerbidjian@pwc.com::1b930d0e-38b9-436a-99b3-2c53c8d695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A082"/>
    <a:srgbClr val="000000"/>
    <a:srgbClr val="2F2F2F"/>
    <a:srgbClr val="66F0D2"/>
    <a:srgbClr val="DFC9EF"/>
    <a:srgbClr val="BA8CDC"/>
    <a:srgbClr val="E79547"/>
    <a:srgbClr val="38A800"/>
    <a:srgbClr val="E2AC00"/>
    <a:srgbClr val="032D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1B8643-551E-4331-94A9-1ED3A9F1E220}">
  <a:tblStyle styleId="{AD1B8643-551E-4331-94A9-1ED3A9F1E22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6A04702-4A3A-4DF4-AE05-3F56A848F8A8}" styleName="Table_1">
    <a:wholeTbl>
      <a:tcTxStyle b="off" i="off">
        <a:font>
          <a:latin typeface="Arial Narrow"/>
          <a:ea typeface="Arial Narrow"/>
          <a:cs typeface="Arial Narrow"/>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b="off" i="off"/>
      <a:tcStyle>
        <a:tcBdr/>
        <a:fill>
          <a:solidFill>
            <a:srgbClr val="000000">
              <a:alpha val="20000"/>
            </a:srgbClr>
          </a:solidFill>
        </a:fill>
      </a:tcStyle>
    </a:band1H>
    <a:band2H>
      <a:tcTxStyle b="off" i="off"/>
      <a:tcStyle>
        <a:tcBdr/>
      </a:tcStyle>
    </a:band2H>
    <a:band1V>
      <a:tcTxStyle b="off" i="off"/>
      <a:tcStyle>
        <a:tcBdr/>
        <a:fill>
          <a:solidFill>
            <a:srgbClr val="000000">
              <a:alpha val="20000"/>
            </a:srgb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rgbClr val="000000"/>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rgbClr val="000000"/>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17D060B7-BE87-4BAD-AC0F-AC2D9194A2D5}"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374" autoAdjust="0"/>
  </p:normalViewPr>
  <p:slideViewPr>
    <p:cSldViewPr snapToGrid="0">
      <p:cViewPr varScale="1">
        <p:scale>
          <a:sx n="161" d="100"/>
          <a:sy n="161" d="100"/>
        </p:scale>
        <p:origin x="156" y="162"/>
      </p:cViewPr>
      <p:guideLst>
        <p:guide orient="horz" pos="2796"/>
        <p:guide pos="5568"/>
        <p:guide orient="horz" pos="660"/>
        <p:guide orient="horz" pos="252"/>
        <p:guide pos="360"/>
        <p:guide pos="5328"/>
        <p:guide pos="5208"/>
        <p:guide orient="horz" pos="1620"/>
      </p:guideLst>
    </p:cSldViewPr>
  </p:slideViewPr>
  <p:outlineViewPr>
    <p:cViewPr>
      <p:scale>
        <a:sx n="33" d="100"/>
        <a:sy n="33" d="100"/>
      </p:scale>
      <p:origin x="0" y="-975"/>
    </p:cViewPr>
  </p:outlineViewPr>
  <p:notesTextViewPr>
    <p:cViewPr>
      <p:scale>
        <a:sx n="1" d="1"/>
        <a:sy n="1" d="1"/>
      </p:scale>
      <p:origin x="0" y="0"/>
    </p:cViewPr>
  </p:notesTextViewPr>
  <p:notesViewPr>
    <p:cSldViewPr snapToGrid="0">
      <p:cViewPr varScale="1">
        <p:scale>
          <a:sx n="67" d="100"/>
          <a:sy n="67" d="100"/>
        </p:scale>
        <p:origin x="2550"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133" Type="http://customschemas.google.com/relationships/presentationmetadata" Target="metadata"/><Relationship Id="rId13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font" Target="fonts/font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136"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134"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13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7.xml"/><Relationship Id="rId31" Type="http://schemas.openxmlformats.org/officeDocument/2006/relationships/font" Target="fonts/font3.fntdata"/><Relationship Id="rId44" Type="http://schemas.openxmlformats.org/officeDocument/2006/relationships/font" Target="fonts/font16.fntdata"/><Relationship Id="rId1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20918728-8FA7-46AA-97AD-7068B6FCADD3}" type="datetimeFigureOut">
              <a:rPr lang="ar-SA" smtClean="0"/>
              <a:t>11/03/1444</a:t>
            </a:fld>
            <a:endParaRPr lang="ar-SA"/>
          </a:p>
        </p:txBody>
      </p:sp>
      <p:sp>
        <p:nvSpPr>
          <p:cNvPr id="4" name="عنصر نائب للتذييل 3"/>
          <p:cNvSpPr>
            <a:spLocks noGrp="1"/>
          </p:cNvSpPr>
          <p:nvPr>
            <p:ph type="ftr" sz="quarter" idx="2"/>
          </p:nvPr>
        </p:nvSpPr>
        <p:spPr>
          <a:xfrm>
            <a:off x="0" y="8685213"/>
            <a:ext cx="6858000" cy="458787"/>
          </a:xfrm>
          <a:prstGeom prst="rect">
            <a:avLst/>
          </a:prstGeom>
        </p:spPr>
        <p:txBody>
          <a:bodyPr vert="horz" lIns="91440" tIns="45720" rIns="91440" bIns="45720" rtlCol="1" anchor="b"/>
          <a:lstStyle>
            <a:lvl1pPr algn="r">
              <a:defRPr sz="1200"/>
            </a:lvl1pPr>
          </a:lstStyle>
          <a:p>
            <a:pPr algn="ctr"/>
            <a:endParaRPr lang="ar-SA"/>
          </a:p>
        </p:txBody>
      </p:sp>
      <p:sp>
        <p:nvSpPr>
          <p:cNvPr id="5" name="عنصر نائب لرقم الشريحة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D4678DC5-EB5E-4791-8DF1-96CF907B21B6}" type="slidenum">
              <a:rPr lang="ar-SA" smtClean="0"/>
              <a:t>‹#›</a:t>
            </a:fld>
            <a:endParaRPr lang="ar-SA"/>
          </a:p>
        </p:txBody>
      </p:sp>
    </p:spTree>
    <p:extLst>
      <p:ext uri="{BB962C8B-B14F-4D97-AF65-F5344CB8AC3E}">
        <p14:creationId xmlns:p14="http://schemas.microsoft.com/office/powerpoint/2010/main" val="22297900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hf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dirty="0"/>
          </a:p>
        </p:txBody>
      </p:sp>
    </p:spTree>
    <p:extLst>
      <p:ext uri="{BB962C8B-B14F-4D97-AF65-F5344CB8AC3E}">
        <p14:creationId xmlns:p14="http://schemas.microsoft.com/office/powerpoint/2010/main" val="577989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43318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394099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3548031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2808733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1011312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3601175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2801762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3052024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1958196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383261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4386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818967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71609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3151562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258370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16337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124847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2766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259760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1342901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73738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1059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bg>
      <p:bgPr>
        <a:solidFill>
          <a:schemeClr val="bg1"/>
        </a:solidFill>
        <a:effectLst/>
      </p:bgPr>
    </p:bg>
    <p:spTree>
      <p:nvGrpSpPr>
        <p:cNvPr id="1" name=""/>
        <p:cNvGrpSpPr/>
        <p:nvPr/>
      </p:nvGrpSpPr>
      <p:grpSpPr>
        <a:xfrm>
          <a:off x="0" y="0"/>
          <a:ext cx="0" cy="0"/>
          <a:chOff x="0" y="0"/>
          <a:chExt cx="0" cy="0"/>
        </a:xfrm>
      </p:grpSpPr>
      <p:sp>
        <p:nvSpPr>
          <p:cNvPr id="9" name="Round Same Side Corner Rectangle 8">
            <a:extLst>
              <a:ext uri="{FF2B5EF4-FFF2-40B4-BE49-F238E27FC236}">
                <a16:creationId xmlns:a16="http://schemas.microsoft.com/office/drawing/2014/main" id="{74B65636-5113-5849-B516-EAE8B02568E2}"/>
              </a:ext>
            </a:extLst>
          </p:cNvPr>
          <p:cNvSpPr/>
          <p:nvPr userDrawn="1"/>
        </p:nvSpPr>
        <p:spPr>
          <a:xfrm rot="5400000" flipH="1">
            <a:off x="3466719" y="-1775148"/>
            <a:ext cx="1615059" cy="8548497"/>
          </a:xfrm>
          <a:prstGeom prst="round2SameRect">
            <a:avLst>
              <a:gd name="adj1" fmla="val 50000"/>
              <a:gd name="adj2" fmla="val 0"/>
            </a:avLst>
          </a:prstGeom>
          <a:solidFill>
            <a:srgbClr val="EFE7D4"/>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67500" rIns="67500" bIns="67500" rtlCol="1" anchor="t"/>
          <a:lstStyle/>
          <a:p>
            <a:pPr marL="0" marR="0" lvl="0" indent="0" algn="l" defTabSz="342898" rtl="0" eaLnBrk="1" fontAlgn="auto" latinLnBrk="0" hangingPunct="1">
              <a:lnSpc>
                <a:spcPct val="100000"/>
              </a:lnSpc>
              <a:spcBef>
                <a:spcPts val="0"/>
              </a:spcBef>
              <a:spcAft>
                <a:spcPts val="0"/>
              </a:spcAft>
              <a:buClrTx/>
              <a:buSzTx/>
              <a:buFontTx/>
              <a:buNone/>
              <a:tabLst/>
              <a:defRPr/>
            </a:pPr>
            <a:endParaRPr kumimoji="0" lang="en-GB" sz="750" b="0" i="0" u="none" strike="noStrike" kern="1200" cap="none" spc="0" normalizeH="0" baseline="0" noProof="0" dirty="0">
              <a:ln>
                <a:noFill/>
              </a:ln>
              <a:solidFill>
                <a:prstClr val="white"/>
              </a:solidFill>
              <a:effectLst/>
              <a:uLnTx/>
              <a:uFillTx/>
              <a:latin typeface="DIN NEXT™ ARABIC REGULAR" panose="020B0503020203050203" pitchFamily="34" charset="-78"/>
              <a:cs typeface="DIN NEXT™ ARABIC REGULAR" panose="020B0503020203050203" pitchFamily="34" charset="-78"/>
              <a:sym typeface="DIN NEXT™ ARABIC REGULAR" panose="020B0503020203050203" pitchFamily="34" charset="-78"/>
            </a:endParaRPr>
          </a:p>
        </p:txBody>
      </p:sp>
      <p:grpSp>
        <p:nvGrpSpPr>
          <p:cNvPr id="480" name="Group 479">
            <a:extLst>
              <a:ext uri="{FF2B5EF4-FFF2-40B4-BE49-F238E27FC236}">
                <a16:creationId xmlns:a16="http://schemas.microsoft.com/office/drawing/2014/main" id="{BB4D6343-402E-8242-80BB-8A8B807B2019}"/>
              </a:ext>
            </a:extLst>
          </p:cNvPr>
          <p:cNvGrpSpPr/>
          <p:nvPr userDrawn="1"/>
        </p:nvGrpSpPr>
        <p:grpSpPr>
          <a:xfrm>
            <a:off x="6917297" y="1673816"/>
            <a:ext cx="1684350" cy="1650569"/>
            <a:chOff x="6218905" y="3072063"/>
            <a:chExt cx="1714598" cy="1680210"/>
          </a:xfrm>
        </p:grpSpPr>
        <p:pic>
          <p:nvPicPr>
            <p:cNvPr id="3" name="Graphic 2">
              <a:extLst>
                <a:ext uri="{FF2B5EF4-FFF2-40B4-BE49-F238E27FC236}">
                  <a16:creationId xmlns:a16="http://schemas.microsoft.com/office/drawing/2014/main" id="{70CCB04A-8451-9544-9A11-BD87CF20DAE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1755"/>
            <a:stretch/>
          </p:blipFill>
          <p:spPr>
            <a:xfrm>
              <a:off x="6218905" y="3072063"/>
              <a:ext cx="1714598" cy="1680210"/>
            </a:xfrm>
            <a:prstGeom prst="rect">
              <a:avLst/>
            </a:prstGeom>
          </p:spPr>
        </p:pic>
        <p:sp>
          <p:nvSpPr>
            <p:cNvPr id="479" name="Oval 478">
              <a:extLst>
                <a:ext uri="{FF2B5EF4-FFF2-40B4-BE49-F238E27FC236}">
                  <a16:creationId xmlns:a16="http://schemas.microsoft.com/office/drawing/2014/main" id="{94FEE421-AD76-DF4F-9905-7EBC96C8525C}"/>
                </a:ext>
              </a:extLst>
            </p:cNvPr>
            <p:cNvSpPr/>
            <p:nvPr userDrawn="1"/>
          </p:nvSpPr>
          <p:spPr>
            <a:xfrm>
              <a:off x="6276915" y="3112879"/>
              <a:ext cx="1598578" cy="1598578"/>
            </a:xfrm>
            <a:prstGeom prst="ellipse">
              <a:avLst/>
            </a:prstGeom>
            <a:noFill/>
            <a:ln w="12700" cap="flat">
              <a:solidFill>
                <a:srgbClr val="EFE7D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grpSp>
        <p:nvGrpSpPr>
          <p:cNvPr id="481" name="Graphic 10">
            <a:extLst>
              <a:ext uri="{FF2B5EF4-FFF2-40B4-BE49-F238E27FC236}">
                <a16:creationId xmlns:a16="http://schemas.microsoft.com/office/drawing/2014/main" id="{4D257047-5BCA-0645-82A3-0D1B84AA2265}"/>
              </a:ext>
            </a:extLst>
          </p:cNvPr>
          <p:cNvGrpSpPr/>
          <p:nvPr userDrawn="1"/>
        </p:nvGrpSpPr>
        <p:grpSpPr>
          <a:xfrm>
            <a:off x="278098" y="0"/>
            <a:ext cx="6054243" cy="4997457"/>
            <a:chOff x="3378672" y="3426953"/>
            <a:chExt cx="5646634" cy="4660997"/>
          </a:xfrm>
          <a:noFill/>
        </p:grpSpPr>
        <p:sp>
          <p:nvSpPr>
            <p:cNvPr id="482" name="Freeform 481">
              <a:extLst>
                <a:ext uri="{FF2B5EF4-FFF2-40B4-BE49-F238E27FC236}">
                  <a16:creationId xmlns:a16="http://schemas.microsoft.com/office/drawing/2014/main" id="{DC374580-FB69-8A4B-8D85-0E92A1FE661F}"/>
                </a:ext>
              </a:extLst>
            </p:cNvPr>
            <p:cNvSpPr/>
            <p:nvPr/>
          </p:nvSpPr>
          <p:spPr>
            <a:xfrm rot="-796800">
              <a:off x="5207956" y="4938874"/>
              <a:ext cx="2297952" cy="2294986"/>
            </a:xfrm>
            <a:custGeom>
              <a:avLst/>
              <a:gdLst>
                <a:gd name="connsiteX0" fmla="*/ 2297953 w 2297952"/>
                <a:gd name="connsiteY0" fmla="*/ 1147494 h 2294986"/>
                <a:gd name="connsiteX1" fmla="*/ 1148976 w 2297952"/>
                <a:gd name="connsiteY1" fmla="*/ 2294987 h 2294986"/>
                <a:gd name="connsiteX2" fmla="*/ 0 w 2297952"/>
                <a:gd name="connsiteY2" fmla="*/ 1147494 h 2294986"/>
                <a:gd name="connsiteX3" fmla="*/ 1148976 w 2297952"/>
                <a:gd name="connsiteY3" fmla="*/ 0 h 2294986"/>
                <a:gd name="connsiteX4" fmla="*/ 2297953 w 2297952"/>
                <a:gd name="connsiteY4" fmla="*/ 1147494 h 229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952" h="2294986">
                  <a:moveTo>
                    <a:pt x="2297953" y="1147494"/>
                  </a:moveTo>
                  <a:cubicBezTo>
                    <a:pt x="2297953" y="1781237"/>
                    <a:pt x="1783538" y="2294987"/>
                    <a:pt x="1148976" y="2294987"/>
                  </a:cubicBezTo>
                  <a:cubicBezTo>
                    <a:pt x="514414" y="2294987"/>
                    <a:pt x="0" y="1781237"/>
                    <a:pt x="0" y="1147494"/>
                  </a:cubicBezTo>
                  <a:cubicBezTo>
                    <a:pt x="0" y="513750"/>
                    <a:pt x="514414" y="0"/>
                    <a:pt x="1148976" y="0"/>
                  </a:cubicBezTo>
                  <a:cubicBezTo>
                    <a:pt x="1783538" y="0"/>
                    <a:pt x="2297953" y="513750"/>
                    <a:pt x="2297953" y="1147494"/>
                  </a:cubicBezTo>
                  <a:close/>
                </a:path>
              </a:pathLst>
            </a:custGeom>
            <a:noFill/>
            <a:ln w="3175" cap="rnd">
              <a:solidFill>
                <a:srgbClr val="EFE7D4">
                  <a:alpha val="98855"/>
                </a:srgbClr>
              </a:solidFill>
              <a:prstDash val="solid"/>
              <a:round/>
            </a:ln>
          </p:spPr>
          <p:txBody>
            <a:bodyPr rtlCol="0" anchor="ctr"/>
            <a:lstStyle/>
            <a:p>
              <a:endParaRPr lang="en-US" dirty="0"/>
            </a:p>
          </p:txBody>
        </p:sp>
        <p:sp>
          <p:nvSpPr>
            <p:cNvPr id="483" name="Freeform 482">
              <a:extLst>
                <a:ext uri="{FF2B5EF4-FFF2-40B4-BE49-F238E27FC236}">
                  <a16:creationId xmlns:a16="http://schemas.microsoft.com/office/drawing/2014/main" id="{0C9618F3-AF4D-284D-A443-1A7258670F23}"/>
                </a:ext>
              </a:extLst>
            </p:cNvPr>
            <p:cNvSpPr/>
            <p:nvPr/>
          </p:nvSpPr>
          <p:spPr>
            <a:xfrm>
              <a:off x="5091046" y="4821839"/>
              <a:ext cx="2531955" cy="2528688"/>
            </a:xfrm>
            <a:custGeom>
              <a:avLst/>
              <a:gdLst>
                <a:gd name="connsiteX0" fmla="*/ 2531956 w 2531955"/>
                <a:gd name="connsiteY0" fmla="*/ 1264344 h 2528688"/>
                <a:gd name="connsiteX1" fmla="*/ 1265978 w 2531955"/>
                <a:gd name="connsiteY1" fmla="*/ 2528688 h 2528688"/>
                <a:gd name="connsiteX2" fmla="*/ 0 w 2531955"/>
                <a:gd name="connsiteY2" fmla="*/ 1264344 h 2528688"/>
                <a:gd name="connsiteX3" fmla="*/ 1265978 w 2531955"/>
                <a:gd name="connsiteY3" fmla="*/ 0 h 2528688"/>
                <a:gd name="connsiteX4" fmla="*/ 2531956 w 2531955"/>
                <a:gd name="connsiteY4" fmla="*/ 1264344 h 252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955" h="2528688">
                  <a:moveTo>
                    <a:pt x="2531956" y="1264344"/>
                  </a:moveTo>
                  <a:cubicBezTo>
                    <a:pt x="2531956" y="1962622"/>
                    <a:pt x="1965158" y="2528688"/>
                    <a:pt x="1265978" y="2528688"/>
                  </a:cubicBezTo>
                  <a:cubicBezTo>
                    <a:pt x="566798" y="2528688"/>
                    <a:pt x="0" y="1962622"/>
                    <a:pt x="0" y="1264344"/>
                  </a:cubicBezTo>
                  <a:cubicBezTo>
                    <a:pt x="0" y="566066"/>
                    <a:pt x="566798" y="0"/>
                    <a:pt x="1265978" y="0"/>
                  </a:cubicBezTo>
                  <a:cubicBezTo>
                    <a:pt x="1965158" y="0"/>
                    <a:pt x="2531956" y="566066"/>
                    <a:pt x="2531956" y="1264344"/>
                  </a:cubicBezTo>
                  <a:close/>
                </a:path>
              </a:pathLst>
            </a:custGeom>
            <a:noFill/>
            <a:ln w="3175" cap="rnd">
              <a:solidFill>
                <a:srgbClr val="EFE7D4">
                  <a:alpha val="98855"/>
                </a:srgbClr>
              </a:solidFill>
              <a:prstDash val="solid"/>
              <a:round/>
            </a:ln>
          </p:spPr>
          <p:txBody>
            <a:bodyPr rtlCol="0" anchor="ctr"/>
            <a:lstStyle/>
            <a:p>
              <a:endParaRPr lang="en-US"/>
            </a:p>
          </p:txBody>
        </p:sp>
        <p:sp>
          <p:nvSpPr>
            <p:cNvPr id="484" name="Freeform 483">
              <a:extLst>
                <a:ext uri="{FF2B5EF4-FFF2-40B4-BE49-F238E27FC236}">
                  <a16:creationId xmlns:a16="http://schemas.microsoft.com/office/drawing/2014/main" id="{7BC5A5B1-9BE0-2D42-A796-44F453E81EDE}"/>
                </a:ext>
              </a:extLst>
            </p:cNvPr>
            <p:cNvSpPr/>
            <p:nvPr/>
          </p:nvSpPr>
          <p:spPr>
            <a:xfrm rot="-2700000">
              <a:off x="4967031" y="4697929"/>
              <a:ext cx="2780048" cy="2776460"/>
            </a:xfrm>
            <a:custGeom>
              <a:avLst/>
              <a:gdLst>
                <a:gd name="connsiteX0" fmla="*/ 2780049 w 2780048"/>
                <a:gd name="connsiteY0" fmla="*/ 1388230 h 2776460"/>
                <a:gd name="connsiteX1" fmla="*/ 1390024 w 2780048"/>
                <a:gd name="connsiteY1" fmla="*/ 2776461 h 2776460"/>
                <a:gd name="connsiteX2" fmla="*/ 0 w 2780048"/>
                <a:gd name="connsiteY2" fmla="*/ 1388230 h 2776460"/>
                <a:gd name="connsiteX3" fmla="*/ 1390024 w 2780048"/>
                <a:gd name="connsiteY3" fmla="*/ 0 h 2776460"/>
                <a:gd name="connsiteX4" fmla="*/ 2780049 w 2780048"/>
                <a:gd name="connsiteY4" fmla="*/ 1388230 h 277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048" h="2776460">
                  <a:moveTo>
                    <a:pt x="2780049" y="1388230"/>
                  </a:moveTo>
                  <a:cubicBezTo>
                    <a:pt x="2780049" y="2154929"/>
                    <a:pt x="2157714" y="2776461"/>
                    <a:pt x="1390024" y="2776461"/>
                  </a:cubicBezTo>
                  <a:cubicBezTo>
                    <a:pt x="622335" y="2776461"/>
                    <a:pt x="0" y="2154929"/>
                    <a:pt x="0" y="1388230"/>
                  </a:cubicBezTo>
                  <a:cubicBezTo>
                    <a:pt x="0" y="621532"/>
                    <a:pt x="622335" y="0"/>
                    <a:pt x="1390024" y="0"/>
                  </a:cubicBezTo>
                  <a:cubicBezTo>
                    <a:pt x="2157714" y="0"/>
                    <a:pt x="2780049" y="621532"/>
                    <a:pt x="2780049" y="1388230"/>
                  </a:cubicBezTo>
                  <a:close/>
                </a:path>
              </a:pathLst>
            </a:custGeom>
            <a:noFill/>
            <a:ln w="3175" cap="rnd">
              <a:solidFill>
                <a:srgbClr val="EFE7D4">
                  <a:alpha val="98855"/>
                </a:srgbClr>
              </a:solidFill>
              <a:prstDash val="solid"/>
              <a:round/>
            </a:ln>
          </p:spPr>
          <p:txBody>
            <a:bodyPr rtlCol="0" anchor="ctr"/>
            <a:lstStyle/>
            <a:p>
              <a:endParaRPr lang="en-US"/>
            </a:p>
          </p:txBody>
        </p:sp>
        <p:sp>
          <p:nvSpPr>
            <p:cNvPr id="485" name="Freeform 484">
              <a:extLst>
                <a:ext uri="{FF2B5EF4-FFF2-40B4-BE49-F238E27FC236}">
                  <a16:creationId xmlns:a16="http://schemas.microsoft.com/office/drawing/2014/main" id="{1F28B54B-9214-2743-B9F0-0DC42DCF031C}"/>
                </a:ext>
              </a:extLst>
            </p:cNvPr>
            <p:cNvSpPr/>
            <p:nvPr/>
          </p:nvSpPr>
          <p:spPr>
            <a:xfrm>
              <a:off x="4860307" y="4583878"/>
              <a:ext cx="3004623" cy="3000738"/>
            </a:xfrm>
            <a:custGeom>
              <a:avLst/>
              <a:gdLst>
                <a:gd name="connsiteX0" fmla="*/ 2661782 w 3004623"/>
                <a:gd name="connsiteY0" fmla="*/ 546394 h 3000738"/>
                <a:gd name="connsiteX1" fmla="*/ 547100 w 3004623"/>
                <a:gd name="connsiteY1" fmla="*/ 342392 h 3000738"/>
                <a:gd name="connsiteX2" fmla="*/ 342835 w 3004623"/>
                <a:gd name="connsiteY2" fmla="*/ 2454345 h 3000738"/>
                <a:gd name="connsiteX3" fmla="*/ 2457517 w 3004623"/>
                <a:gd name="connsiteY3" fmla="*/ 2658347 h 3000738"/>
                <a:gd name="connsiteX4" fmla="*/ 2966424 w 3004623"/>
                <a:gd name="connsiteY4" fmla="*/ 1164399 h 300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623" h="3000738">
                  <a:moveTo>
                    <a:pt x="2661782" y="546394"/>
                  </a:moveTo>
                  <a:cubicBezTo>
                    <a:pt x="2134235" y="-93140"/>
                    <a:pt x="1187459" y="-184474"/>
                    <a:pt x="547100" y="342392"/>
                  </a:cubicBezTo>
                  <a:cubicBezTo>
                    <a:pt x="-93260" y="869258"/>
                    <a:pt x="-184713" y="1814812"/>
                    <a:pt x="342835" y="2454345"/>
                  </a:cubicBezTo>
                  <a:cubicBezTo>
                    <a:pt x="870382" y="3093878"/>
                    <a:pt x="1817157" y="3185213"/>
                    <a:pt x="2457517" y="2658347"/>
                  </a:cubicBezTo>
                  <a:cubicBezTo>
                    <a:pt x="2896856" y="2296873"/>
                    <a:pt x="3093892" y="1718455"/>
                    <a:pt x="2966424" y="1164399"/>
                  </a:cubicBezTo>
                </a:path>
              </a:pathLst>
            </a:custGeom>
            <a:noFill/>
            <a:ln w="3175" cap="rnd">
              <a:solidFill>
                <a:srgbClr val="EFE7D4">
                  <a:alpha val="98855"/>
                </a:srgbClr>
              </a:solidFill>
              <a:prstDash val="solid"/>
              <a:round/>
            </a:ln>
          </p:spPr>
          <p:txBody>
            <a:bodyPr rtlCol="0" anchor="ctr"/>
            <a:lstStyle/>
            <a:p>
              <a:endParaRPr lang="en-US" dirty="0"/>
            </a:p>
          </p:txBody>
        </p:sp>
        <p:sp>
          <p:nvSpPr>
            <p:cNvPr id="486" name="Freeform 485">
              <a:extLst>
                <a:ext uri="{FF2B5EF4-FFF2-40B4-BE49-F238E27FC236}">
                  <a16:creationId xmlns:a16="http://schemas.microsoft.com/office/drawing/2014/main" id="{D89A79B1-0B64-2C4E-A277-14E921FD95D6}"/>
                </a:ext>
              </a:extLst>
            </p:cNvPr>
            <p:cNvSpPr/>
            <p:nvPr/>
          </p:nvSpPr>
          <p:spPr>
            <a:xfrm>
              <a:off x="4715218" y="4446897"/>
              <a:ext cx="3282968" cy="3278992"/>
            </a:xfrm>
            <a:custGeom>
              <a:avLst/>
              <a:gdLst>
                <a:gd name="connsiteX0" fmla="*/ 2474525 w 3282968"/>
                <a:gd name="connsiteY0" fmla="*/ 227001 h 3278992"/>
                <a:gd name="connsiteX1" fmla="*/ 227294 w 3282968"/>
                <a:gd name="connsiteY1" fmla="*/ 807661 h 3278992"/>
                <a:gd name="connsiteX2" fmla="*/ 808705 w 3282968"/>
                <a:gd name="connsiteY2" fmla="*/ 3051992 h 3278992"/>
                <a:gd name="connsiteX3" fmla="*/ 3055936 w 3282968"/>
                <a:gd name="connsiteY3" fmla="*/ 2471331 h 3278992"/>
                <a:gd name="connsiteX4" fmla="*/ 3282969 w 3282968"/>
                <a:gd name="connsiteY4" fmla="*/ 1639285 h 3278992"/>
                <a:gd name="connsiteX5" fmla="*/ 3267737 w 3282968"/>
                <a:gd name="connsiteY5" fmla="*/ 1415472 h 327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2968" h="3278992">
                  <a:moveTo>
                    <a:pt x="2474525" y="227001"/>
                  </a:moveTo>
                  <a:cubicBezTo>
                    <a:pt x="1693417" y="-232409"/>
                    <a:pt x="687298" y="27561"/>
                    <a:pt x="227294" y="807661"/>
                  </a:cubicBezTo>
                  <a:cubicBezTo>
                    <a:pt x="-232710" y="1587761"/>
                    <a:pt x="27597" y="2592582"/>
                    <a:pt x="808705" y="3051992"/>
                  </a:cubicBezTo>
                  <a:cubicBezTo>
                    <a:pt x="1589812" y="3511402"/>
                    <a:pt x="2595932" y="3251431"/>
                    <a:pt x="3055936" y="2471331"/>
                  </a:cubicBezTo>
                  <a:cubicBezTo>
                    <a:pt x="3204616" y="2219191"/>
                    <a:pt x="3283006" y="1931900"/>
                    <a:pt x="3282969" y="1639285"/>
                  </a:cubicBezTo>
                  <a:cubicBezTo>
                    <a:pt x="3282975" y="1564423"/>
                    <a:pt x="3277886" y="1489646"/>
                    <a:pt x="3267737" y="1415472"/>
                  </a:cubicBezTo>
                </a:path>
              </a:pathLst>
            </a:custGeom>
            <a:noFill/>
            <a:ln w="3175" cap="rnd">
              <a:solidFill>
                <a:srgbClr val="EFE7D4">
                  <a:alpha val="98855"/>
                </a:srgbClr>
              </a:solidFill>
              <a:prstDash val="solid"/>
              <a:round/>
            </a:ln>
          </p:spPr>
          <p:txBody>
            <a:bodyPr rtlCol="0" anchor="ctr"/>
            <a:lstStyle/>
            <a:p>
              <a:endParaRPr lang="en-US"/>
            </a:p>
          </p:txBody>
        </p:sp>
        <p:sp>
          <p:nvSpPr>
            <p:cNvPr id="487" name="Freeform 486">
              <a:extLst>
                <a:ext uri="{FF2B5EF4-FFF2-40B4-BE49-F238E27FC236}">
                  <a16:creationId xmlns:a16="http://schemas.microsoft.com/office/drawing/2014/main" id="{691708F3-261E-5C4C-B227-4F0108842AD1}"/>
                </a:ext>
              </a:extLst>
            </p:cNvPr>
            <p:cNvSpPr/>
            <p:nvPr/>
          </p:nvSpPr>
          <p:spPr>
            <a:xfrm>
              <a:off x="7341303" y="6114801"/>
              <a:ext cx="781311" cy="1435674"/>
            </a:xfrm>
            <a:custGeom>
              <a:avLst/>
              <a:gdLst>
                <a:gd name="connsiteX0" fmla="*/ 0 w 781311"/>
                <a:gd name="connsiteY0" fmla="*/ 1435674 h 1435674"/>
                <a:gd name="connsiteX1" fmla="*/ 781312 w 781311"/>
                <a:gd name="connsiteY1" fmla="*/ 0 h 1435674"/>
              </a:gdLst>
              <a:ahLst/>
              <a:cxnLst>
                <a:cxn ang="0">
                  <a:pos x="connsiteX0" y="connsiteY0"/>
                </a:cxn>
                <a:cxn ang="0">
                  <a:pos x="connsiteX1" y="connsiteY1"/>
                </a:cxn>
              </a:cxnLst>
              <a:rect l="l" t="t" r="r" b="b"/>
              <a:pathLst>
                <a:path w="781311" h="1435674">
                  <a:moveTo>
                    <a:pt x="0" y="1435674"/>
                  </a:moveTo>
                  <a:cubicBezTo>
                    <a:pt x="480351" y="1113974"/>
                    <a:pt x="772285" y="577540"/>
                    <a:pt x="781312" y="0"/>
                  </a:cubicBezTo>
                </a:path>
              </a:pathLst>
            </a:custGeom>
            <a:noFill/>
            <a:ln w="3175" cap="rnd">
              <a:solidFill>
                <a:srgbClr val="EFE7D4">
                  <a:alpha val="98855"/>
                </a:srgbClr>
              </a:solidFill>
              <a:prstDash val="solid"/>
              <a:round/>
            </a:ln>
          </p:spPr>
          <p:txBody>
            <a:bodyPr rtlCol="0" anchor="ctr"/>
            <a:lstStyle/>
            <a:p>
              <a:endParaRPr lang="en-US"/>
            </a:p>
          </p:txBody>
        </p:sp>
        <p:sp>
          <p:nvSpPr>
            <p:cNvPr id="488" name="Freeform 487">
              <a:extLst>
                <a:ext uri="{FF2B5EF4-FFF2-40B4-BE49-F238E27FC236}">
                  <a16:creationId xmlns:a16="http://schemas.microsoft.com/office/drawing/2014/main" id="{5CF5A9A7-C56A-9545-8F35-D125E06D459F}"/>
                </a:ext>
              </a:extLst>
            </p:cNvPr>
            <p:cNvSpPr/>
            <p:nvPr/>
          </p:nvSpPr>
          <p:spPr>
            <a:xfrm>
              <a:off x="7111012" y="7612371"/>
              <a:ext cx="131186" cy="69026"/>
            </a:xfrm>
            <a:custGeom>
              <a:avLst/>
              <a:gdLst>
                <a:gd name="connsiteX0" fmla="*/ 131187 w 131186"/>
                <a:gd name="connsiteY0" fmla="*/ 0 h 69026"/>
                <a:gd name="connsiteX1" fmla="*/ 0 w 131186"/>
                <a:gd name="connsiteY1" fmla="*/ 69027 h 69026"/>
              </a:gdLst>
              <a:ahLst/>
              <a:cxnLst>
                <a:cxn ang="0">
                  <a:pos x="connsiteX0" y="connsiteY0"/>
                </a:cxn>
                <a:cxn ang="0">
                  <a:pos x="connsiteX1" y="connsiteY1"/>
                </a:cxn>
              </a:cxnLst>
              <a:rect l="l" t="t" r="r" b="b"/>
              <a:pathLst>
                <a:path w="131186" h="69026">
                  <a:moveTo>
                    <a:pt x="131187" y="0"/>
                  </a:moveTo>
                  <a:cubicBezTo>
                    <a:pt x="88537" y="24847"/>
                    <a:pt x="44808" y="47856"/>
                    <a:pt x="0" y="69027"/>
                  </a:cubicBezTo>
                </a:path>
              </a:pathLst>
            </a:custGeom>
            <a:noFill/>
            <a:ln w="3175" cap="rnd">
              <a:solidFill>
                <a:srgbClr val="EFE7D4">
                  <a:alpha val="98855"/>
                </a:srgbClr>
              </a:solidFill>
              <a:prstDash val="solid"/>
              <a:round/>
            </a:ln>
          </p:spPr>
          <p:txBody>
            <a:bodyPr rtlCol="0" anchor="ctr"/>
            <a:lstStyle/>
            <a:p>
              <a:endParaRPr lang="en-US"/>
            </a:p>
          </p:txBody>
        </p:sp>
        <p:sp>
          <p:nvSpPr>
            <p:cNvPr id="489" name="Freeform 488">
              <a:extLst>
                <a:ext uri="{FF2B5EF4-FFF2-40B4-BE49-F238E27FC236}">
                  <a16:creationId xmlns:a16="http://schemas.microsoft.com/office/drawing/2014/main" id="{D629EA71-C46F-E449-813F-4330A98390F2}"/>
                </a:ext>
              </a:extLst>
            </p:cNvPr>
            <p:cNvSpPr/>
            <p:nvPr/>
          </p:nvSpPr>
          <p:spPr>
            <a:xfrm>
              <a:off x="4591147" y="4322776"/>
              <a:ext cx="1737316" cy="2125748"/>
            </a:xfrm>
            <a:custGeom>
              <a:avLst/>
              <a:gdLst>
                <a:gd name="connsiteX0" fmla="*/ 37319 w 1737316"/>
                <a:gd name="connsiteY0" fmla="*/ 2125749 h 2125748"/>
                <a:gd name="connsiteX1" fmla="*/ 0 w 1737316"/>
                <a:gd name="connsiteY1" fmla="*/ 1763407 h 2125748"/>
                <a:gd name="connsiteX2" fmla="*/ 1612794 w 1737316"/>
                <a:gd name="connsiteY2" fmla="*/ 6465 h 2125748"/>
                <a:gd name="connsiteX3" fmla="*/ 1737317 w 1737316"/>
                <a:gd name="connsiteY3" fmla="*/ 0 h 2125748"/>
              </a:gdLst>
              <a:ahLst/>
              <a:cxnLst>
                <a:cxn ang="0">
                  <a:pos x="connsiteX0" y="connsiteY0"/>
                </a:cxn>
                <a:cxn ang="0">
                  <a:pos x="connsiteX1" y="connsiteY1"/>
                </a:cxn>
                <a:cxn ang="0">
                  <a:pos x="connsiteX2" y="connsiteY2"/>
                </a:cxn>
                <a:cxn ang="0">
                  <a:pos x="connsiteX3" y="connsiteY3"/>
                </a:cxn>
              </a:cxnLst>
              <a:rect l="l" t="t" r="r" b="b"/>
              <a:pathLst>
                <a:path w="1737316" h="2125748">
                  <a:moveTo>
                    <a:pt x="37319" y="2125749"/>
                  </a:moveTo>
                  <a:cubicBezTo>
                    <a:pt x="12438" y="2006571"/>
                    <a:pt x="-68" y="1885148"/>
                    <a:pt x="0" y="1763407"/>
                  </a:cubicBezTo>
                  <a:cubicBezTo>
                    <a:pt x="0" y="841153"/>
                    <a:pt x="709245" y="83954"/>
                    <a:pt x="1612794" y="6465"/>
                  </a:cubicBezTo>
                  <a:cubicBezTo>
                    <a:pt x="1653921" y="2916"/>
                    <a:pt x="1695428" y="760"/>
                    <a:pt x="1737317" y="0"/>
                  </a:cubicBezTo>
                </a:path>
              </a:pathLst>
            </a:custGeom>
            <a:noFill/>
            <a:ln w="3175" cap="rnd">
              <a:solidFill>
                <a:srgbClr val="EFE7D4">
                  <a:alpha val="98855"/>
                </a:srgbClr>
              </a:solidFill>
              <a:prstDash val="solid"/>
              <a:round/>
            </a:ln>
          </p:spPr>
          <p:txBody>
            <a:bodyPr rtlCol="0" anchor="ctr"/>
            <a:lstStyle/>
            <a:p>
              <a:endParaRPr lang="en-US"/>
            </a:p>
          </p:txBody>
        </p:sp>
        <p:sp>
          <p:nvSpPr>
            <p:cNvPr id="490" name="Freeform 489">
              <a:extLst>
                <a:ext uri="{FF2B5EF4-FFF2-40B4-BE49-F238E27FC236}">
                  <a16:creationId xmlns:a16="http://schemas.microsoft.com/office/drawing/2014/main" id="{1CE14F2C-7AB9-E84F-A1DA-A6B97E700EF5}"/>
                </a:ext>
              </a:extLst>
            </p:cNvPr>
            <p:cNvSpPr/>
            <p:nvPr/>
          </p:nvSpPr>
          <p:spPr>
            <a:xfrm>
              <a:off x="4683777" y="6651706"/>
              <a:ext cx="238001" cy="461887"/>
            </a:xfrm>
            <a:custGeom>
              <a:avLst/>
              <a:gdLst>
                <a:gd name="connsiteX0" fmla="*/ 238002 w 238001"/>
                <a:gd name="connsiteY0" fmla="*/ 461888 h 461887"/>
                <a:gd name="connsiteX1" fmla="*/ 0 w 238001"/>
                <a:gd name="connsiteY1" fmla="*/ 0 h 461887"/>
              </a:gdLst>
              <a:ahLst/>
              <a:cxnLst>
                <a:cxn ang="0">
                  <a:pos x="connsiteX0" y="connsiteY0"/>
                </a:cxn>
                <a:cxn ang="0">
                  <a:pos x="connsiteX1" y="connsiteY1"/>
                </a:cxn>
              </a:cxnLst>
              <a:rect l="l" t="t" r="r" b="b"/>
              <a:pathLst>
                <a:path w="238001" h="461887">
                  <a:moveTo>
                    <a:pt x="238002" y="461888"/>
                  </a:moveTo>
                  <a:cubicBezTo>
                    <a:pt x="136140" y="320584"/>
                    <a:pt x="55925" y="164913"/>
                    <a:pt x="0" y="0"/>
                  </a:cubicBezTo>
                </a:path>
              </a:pathLst>
            </a:custGeom>
            <a:noFill/>
            <a:ln w="3175" cap="rnd">
              <a:solidFill>
                <a:srgbClr val="EFE7D4">
                  <a:alpha val="98855"/>
                </a:srgbClr>
              </a:solidFill>
              <a:prstDash val="solid"/>
              <a:round/>
            </a:ln>
          </p:spPr>
          <p:txBody>
            <a:bodyPr rtlCol="0" anchor="ctr"/>
            <a:lstStyle/>
            <a:p>
              <a:endParaRPr lang="en-US"/>
            </a:p>
          </p:txBody>
        </p:sp>
        <p:sp>
          <p:nvSpPr>
            <p:cNvPr id="491" name="Freeform 490">
              <a:extLst>
                <a:ext uri="{FF2B5EF4-FFF2-40B4-BE49-F238E27FC236}">
                  <a16:creationId xmlns:a16="http://schemas.microsoft.com/office/drawing/2014/main" id="{392314C1-3667-994B-A996-02B8733F248E}"/>
                </a:ext>
              </a:extLst>
            </p:cNvPr>
            <p:cNvSpPr/>
            <p:nvPr/>
          </p:nvSpPr>
          <p:spPr>
            <a:xfrm>
              <a:off x="5129792" y="7354330"/>
              <a:ext cx="1756546" cy="495492"/>
            </a:xfrm>
            <a:custGeom>
              <a:avLst/>
              <a:gdLst>
                <a:gd name="connsiteX0" fmla="*/ 0 w 1756546"/>
                <a:gd name="connsiteY0" fmla="*/ 0 h 495492"/>
                <a:gd name="connsiteX1" fmla="*/ 1756547 w 1756546"/>
                <a:gd name="connsiteY1" fmla="*/ 414824 h 495492"/>
              </a:gdLst>
              <a:ahLst/>
              <a:cxnLst>
                <a:cxn ang="0">
                  <a:pos x="connsiteX0" y="connsiteY0"/>
                </a:cxn>
                <a:cxn ang="0">
                  <a:pos x="connsiteX1" y="connsiteY1"/>
                </a:cxn>
              </a:cxnLst>
              <a:rect l="l" t="t" r="r" b="b"/>
              <a:pathLst>
                <a:path w="1756546" h="495492">
                  <a:moveTo>
                    <a:pt x="0" y="0"/>
                  </a:moveTo>
                  <a:cubicBezTo>
                    <a:pt x="465481" y="448715"/>
                    <a:pt x="1139132" y="607803"/>
                    <a:pt x="1756547" y="414824"/>
                  </a:cubicBezTo>
                </a:path>
              </a:pathLst>
            </a:custGeom>
            <a:noFill/>
            <a:ln w="3175" cap="rnd">
              <a:solidFill>
                <a:srgbClr val="EFE7D4">
                  <a:alpha val="98855"/>
                </a:srgbClr>
              </a:solidFill>
              <a:prstDash val="solid"/>
              <a:round/>
            </a:ln>
          </p:spPr>
          <p:txBody>
            <a:bodyPr rtlCol="0" anchor="ctr"/>
            <a:lstStyle/>
            <a:p>
              <a:endParaRPr lang="en-US"/>
            </a:p>
          </p:txBody>
        </p:sp>
        <p:sp>
          <p:nvSpPr>
            <p:cNvPr id="492" name="Freeform 491">
              <a:extLst>
                <a:ext uri="{FF2B5EF4-FFF2-40B4-BE49-F238E27FC236}">
                  <a16:creationId xmlns:a16="http://schemas.microsoft.com/office/drawing/2014/main" id="{709AAB29-622A-C54F-BB4D-5C8775CF4FEF}"/>
                </a:ext>
              </a:extLst>
            </p:cNvPr>
            <p:cNvSpPr/>
            <p:nvPr/>
          </p:nvSpPr>
          <p:spPr>
            <a:xfrm>
              <a:off x="7247815" y="7541063"/>
              <a:ext cx="313114" cy="210121"/>
            </a:xfrm>
            <a:custGeom>
              <a:avLst/>
              <a:gdLst>
                <a:gd name="connsiteX0" fmla="*/ 313115 w 313114"/>
                <a:gd name="connsiteY0" fmla="*/ 0 h 210121"/>
                <a:gd name="connsiteX1" fmla="*/ 0 w 313114"/>
                <a:gd name="connsiteY1" fmla="*/ 210122 h 210121"/>
              </a:gdLst>
              <a:ahLst/>
              <a:cxnLst>
                <a:cxn ang="0">
                  <a:pos x="connsiteX0" y="connsiteY0"/>
                </a:cxn>
                <a:cxn ang="0">
                  <a:pos x="connsiteX1" y="connsiteY1"/>
                </a:cxn>
              </a:cxnLst>
              <a:rect l="l" t="t" r="r" b="b"/>
              <a:pathLst>
                <a:path w="313114" h="210121">
                  <a:moveTo>
                    <a:pt x="313115" y="0"/>
                  </a:moveTo>
                  <a:cubicBezTo>
                    <a:pt x="215991" y="80254"/>
                    <a:pt x="111101" y="150642"/>
                    <a:pt x="0" y="210122"/>
                  </a:cubicBezTo>
                </a:path>
              </a:pathLst>
            </a:custGeom>
            <a:noFill/>
            <a:ln w="3175" cap="rnd">
              <a:solidFill>
                <a:srgbClr val="EFE7D4">
                  <a:alpha val="98855"/>
                </a:srgbClr>
              </a:solidFill>
              <a:prstDash val="solid"/>
              <a:round/>
            </a:ln>
          </p:spPr>
          <p:txBody>
            <a:bodyPr rtlCol="0" anchor="ctr"/>
            <a:lstStyle/>
            <a:p>
              <a:endParaRPr lang="en-US"/>
            </a:p>
          </p:txBody>
        </p:sp>
        <p:sp>
          <p:nvSpPr>
            <p:cNvPr id="493" name="Freeform 492">
              <a:extLst>
                <a:ext uri="{FF2B5EF4-FFF2-40B4-BE49-F238E27FC236}">
                  <a16:creationId xmlns:a16="http://schemas.microsoft.com/office/drawing/2014/main" id="{06153E52-C672-BC4A-9668-B7FCDC48FD06}"/>
                </a:ext>
              </a:extLst>
            </p:cNvPr>
            <p:cNvSpPr/>
            <p:nvPr/>
          </p:nvSpPr>
          <p:spPr>
            <a:xfrm>
              <a:off x="7646611" y="6261697"/>
              <a:ext cx="592243" cy="1204064"/>
            </a:xfrm>
            <a:custGeom>
              <a:avLst/>
              <a:gdLst>
                <a:gd name="connsiteX0" fmla="*/ 0 w 592243"/>
                <a:gd name="connsiteY0" fmla="*/ 1204065 h 1204064"/>
                <a:gd name="connsiteX1" fmla="*/ 592243 w 592243"/>
                <a:gd name="connsiteY1" fmla="*/ 0 h 1204064"/>
              </a:gdLst>
              <a:ahLst/>
              <a:cxnLst>
                <a:cxn ang="0">
                  <a:pos x="connsiteX0" y="connsiteY0"/>
                </a:cxn>
                <a:cxn ang="0">
                  <a:pos x="connsiteX1" y="connsiteY1"/>
                </a:cxn>
              </a:cxnLst>
              <a:rect l="l" t="t" r="r" b="b"/>
              <a:pathLst>
                <a:path w="592243" h="1204064">
                  <a:moveTo>
                    <a:pt x="0" y="1204065"/>
                  </a:moveTo>
                  <a:cubicBezTo>
                    <a:pt x="338762" y="888958"/>
                    <a:pt x="549572" y="460370"/>
                    <a:pt x="592243" y="0"/>
                  </a:cubicBezTo>
                </a:path>
              </a:pathLst>
            </a:custGeom>
            <a:noFill/>
            <a:ln w="3175" cap="rnd">
              <a:solidFill>
                <a:srgbClr val="EFE7D4">
                  <a:alpha val="98855"/>
                </a:srgbClr>
              </a:solidFill>
              <a:prstDash val="solid"/>
              <a:round/>
            </a:ln>
          </p:spPr>
          <p:txBody>
            <a:bodyPr rtlCol="0" anchor="ctr"/>
            <a:lstStyle/>
            <a:p>
              <a:endParaRPr lang="en-US"/>
            </a:p>
          </p:txBody>
        </p:sp>
        <p:sp>
          <p:nvSpPr>
            <p:cNvPr id="494" name="Freeform 493">
              <a:extLst>
                <a:ext uri="{FF2B5EF4-FFF2-40B4-BE49-F238E27FC236}">
                  <a16:creationId xmlns:a16="http://schemas.microsoft.com/office/drawing/2014/main" id="{59A1B63E-F27D-1D4F-8199-E1D341BFEE8F}"/>
                </a:ext>
              </a:extLst>
            </p:cNvPr>
            <p:cNvSpPr/>
            <p:nvPr/>
          </p:nvSpPr>
          <p:spPr>
            <a:xfrm>
              <a:off x="5242415" y="7610470"/>
              <a:ext cx="478573" cy="253477"/>
            </a:xfrm>
            <a:custGeom>
              <a:avLst/>
              <a:gdLst>
                <a:gd name="connsiteX0" fmla="*/ 478574 w 478573"/>
                <a:gd name="connsiteY0" fmla="*/ 253477 h 253477"/>
                <a:gd name="connsiteX1" fmla="*/ 0 w 478573"/>
                <a:gd name="connsiteY1" fmla="*/ 0 h 253477"/>
              </a:gdLst>
              <a:ahLst/>
              <a:cxnLst>
                <a:cxn ang="0">
                  <a:pos x="connsiteX0" y="connsiteY0"/>
                </a:cxn>
                <a:cxn ang="0">
                  <a:pos x="connsiteX1" y="connsiteY1"/>
                </a:cxn>
              </a:cxnLst>
              <a:rect l="l" t="t" r="r" b="b"/>
              <a:pathLst>
                <a:path w="478573" h="253477">
                  <a:moveTo>
                    <a:pt x="478574" y="253477"/>
                  </a:moveTo>
                  <a:cubicBezTo>
                    <a:pt x="307644" y="192477"/>
                    <a:pt x="146450" y="107100"/>
                    <a:pt x="0" y="0"/>
                  </a:cubicBezTo>
                </a:path>
              </a:pathLst>
            </a:custGeom>
            <a:noFill/>
            <a:ln w="3175" cap="rnd">
              <a:solidFill>
                <a:srgbClr val="EFE7D4">
                  <a:alpha val="98855"/>
                </a:srgbClr>
              </a:solidFill>
              <a:prstDash val="solid"/>
              <a:round/>
            </a:ln>
          </p:spPr>
          <p:txBody>
            <a:bodyPr rtlCol="0" anchor="ctr"/>
            <a:lstStyle/>
            <a:p>
              <a:endParaRPr lang="en-US"/>
            </a:p>
          </p:txBody>
        </p:sp>
        <p:sp>
          <p:nvSpPr>
            <p:cNvPr id="495" name="Freeform 494">
              <a:extLst>
                <a:ext uri="{FF2B5EF4-FFF2-40B4-BE49-F238E27FC236}">
                  <a16:creationId xmlns:a16="http://schemas.microsoft.com/office/drawing/2014/main" id="{27835BD6-6747-4041-8BC3-68BBB0D4F3BC}"/>
                </a:ext>
              </a:extLst>
            </p:cNvPr>
            <p:cNvSpPr/>
            <p:nvPr/>
          </p:nvSpPr>
          <p:spPr>
            <a:xfrm>
              <a:off x="4467101" y="4223515"/>
              <a:ext cx="1585471" cy="1857534"/>
            </a:xfrm>
            <a:custGeom>
              <a:avLst/>
              <a:gdLst>
                <a:gd name="connsiteX0" fmla="*/ 0 w 1585471"/>
                <a:gd name="connsiteY0" fmla="*/ 1857534 h 1857534"/>
                <a:gd name="connsiteX1" fmla="*/ 1517117 w 1585471"/>
                <a:gd name="connsiteY1" fmla="*/ 11695 h 1857534"/>
                <a:gd name="connsiteX2" fmla="*/ 1585471 w 1585471"/>
                <a:gd name="connsiteY2" fmla="*/ 0 h 1857534"/>
              </a:gdLst>
              <a:ahLst/>
              <a:cxnLst>
                <a:cxn ang="0">
                  <a:pos x="connsiteX0" y="connsiteY0"/>
                </a:cxn>
                <a:cxn ang="0">
                  <a:pos x="connsiteX1" y="connsiteY1"/>
                </a:cxn>
                <a:cxn ang="0">
                  <a:pos x="connsiteX2" y="connsiteY2"/>
                </a:cxn>
              </a:cxnLst>
              <a:rect l="l" t="t" r="r" b="b"/>
              <a:pathLst>
                <a:path w="1585471" h="1857534">
                  <a:moveTo>
                    <a:pt x="0" y="1857534"/>
                  </a:moveTo>
                  <a:cubicBezTo>
                    <a:pt x="2285" y="944788"/>
                    <a:pt x="653457" y="184166"/>
                    <a:pt x="1517117" y="11695"/>
                  </a:cubicBezTo>
                  <a:lnTo>
                    <a:pt x="1585471" y="0"/>
                  </a:lnTo>
                </a:path>
              </a:pathLst>
            </a:custGeom>
            <a:noFill/>
            <a:ln w="3175" cap="rnd">
              <a:solidFill>
                <a:srgbClr val="EFE7D4">
                  <a:alpha val="98855"/>
                </a:srgbClr>
              </a:solidFill>
              <a:prstDash val="solid"/>
              <a:round/>
            </a:ln>
          </p:spPr>
          <p:txBody>
            <a:bodyPr rtlCol="0" anchor="ctr"/>
            <a:lstStyle/>
            <a:p>
              <a:endParaRPr lang="en-US"/>
            </a:p>
          </p:txBody>
        </p:sp>
        <p:sp>
          <p:nvSpPr>
            <p:cNvPr id="496" name="Freeform 495">
              <a:extLst>
                <a:ext uri="{FF2B5EF4-FFF2-40B4-BE49-F238E27FC236}">
                  <a16:creationId xmlns:a16="http://schemas.microsoft.com/office/drawing/2014/main" id="{40A929A4-AC63-BE4A-B1D5-7B23FD18B1FE}"/>
                </a:ext>
              </a:extLst>
            </p:cNvPr>
            <p:cNvSpPr/>
            <p:nvPr/>
          </p:nvSpPr>
          <p:spPr>
            <a:xfrm>
              <a:off x="6696985" y="7901598"/>
              <a:ext cx="178691" cy="41453"/>
            </a:xfrm>
            <a:custGeom>
              <a:avLst/>
              <a:gdLst>
                <a:gd name="connsiteX0" fmla="*/ 178692 w 178691"/>
                <a:gd name="connsiteY0" fmla="*/ 0 h 41453"/>
                <a:gd name="connsiteX1" fmla="*/ 0 w 178691"/>
                <a:gd name="connsiteY1" fmla="*/ 41454 h 41453"/>
              </a:gdLst>
              <a:ahLst/>
              <a:cxnLst>
                <a:cxn ang="0">
                  <a:pos x="connsiteX0" y="connsiteY0"/>
                </a:cxn>
                <a:cxn ang="0">
                  <a:pos x="connsiteX1" y="connsiteY1"/>
                </a:cxn>
              </a:cxnLst>
              <a:rect l="l" t="t" r="r" b="b"/>
              <a:pathLst>
                <a:path w="178691" h="41453">
                  <a:moveTo>
                    <a:pt x="178692" y="0"/>
                  </a:moveTo>
                  <a:cubicBezTo>
                    <a:pt x="120238" y="16670"/>
                    <a:pt x="60675" y="30488"/>
                    <a:pt x="0" y="41454"/>
                  </a:cubicBezTo>
                </a:path>
              </a:pathLst>
            </a:custGeom>
            <a:noFill/>
            <a:ln w="3175" cap="rnd">
              <a:solidFill>
                <a:srgbClr val="EFE7D4">
                  <a:alpha val="98855"/>
                </a:srgbClr>
              </a:solidFill>
              <a:prstDash val="solid"/>
              <a:round/>
            </a:ln>
          </p:spPr>
          <p:txBody>
            <a:bodyPr rtlCol="0" anchor="ctr"/>
            <a:lstStyle/>
            <a:p>
              <a:endParaRPr lang="en-US"/>
            </a:p>
          </p:txBody>
        </p:sp>
        <p:sp>
          <p:nvSpPr>
            <p:cNvPr id="497" name="Freeform 496">
              <a:extLst>
                <a:ext uri="{FF2B5EF4-FFF2-40B4-BE49-F238E27FC236}">
                  <a16:creationId xmlns:a16="http://schemas.microsoft.com/office/drawing/2014/main" id="{44F26DC6-48B9-5245-8189-6FB5A5E0E1D5}"/>
                </a:ext>
              </a:extLst>
            </p:cNvPr>
            <p:cNvSpPr/>
            <p:nvPr/>
          </p:nvSpPr>
          <p:spPr>
            <a:xfrm>
              <a:off x="5460805" y="7885149"/>
              <a:ext cx="183737" cy="80150"/>
            </a:xfrm>
            <a:custGeom>
              <a:avLst/>
              <a:gdLst>
                <a:gd name="connsiteX0" fmla="*/ 183737 w 183737"/>
                <a:gd name="connsiteY0" fmla="*/ 80150 h 80150"/>
                <a:gd name="connsiteX1" fmla="*/ 0 w 183737"/>
                <a:gd name="connsiteY1" fmla="*/ 0 h 80150"/>
              </a:gdLst>
              <a:ahLst/>
              <a:cxnLst>
                <a:cxn ang="0">
                  <a:pos x="connsiteX0" y="connsiteY0"/>
                </a:cxn>
                <a:cxn ang="0">
                  <a:pos x="connsiteX1" y="connsiteY1"/>
                </a:cxn>
              </a:cxnLst>
              <a:rect l="l" t="t" r="r" b="b"/>
              <a:pathLst>
                <a:path w="183737" h="80150">
                  <a:moveTo>
                    <a:pt x="183737" y="80150"/>
                  </a:moveTo>
                  <a:cubicBezTo>
                    <a:pt x="121172" y="56559"/>
                    <a:pt x="59847" y="29808"/>
                    <a:pt x="0" y="0"/>
                  </a:cubicBezTo>
                </a:path>
              </a:pathLst>
            </a:custGeom>
            <a:noFill/>
            <a:ln w="3175" cap="rnd">
              <a:solidFill>
                <a:srgbClr val="EFE7D4">
                  <a:alpha val="98855"/>
                </a:srgbClr>
              </a:solidFill>
              <a:prstDash val="solid"/>
              <a:round/>
            </a:ln>
          </p:spPr>
          <p:txBody>
            <a:bodyPr rtlCol="0" anchor="ctr"/>
            <a:lstStyle/>
            <a:p>
              <a:endParaRPr lang="en-US"/>
            </a:p>
          </p:txBody>
        </p:sp>
        <p:sp>
          <p:nvSpPr>
            <p:cNvPr id="498" name="Freeform 497">
              <a:extLst>
                <a:ext uri="{FF2B5EF4-FFF2-40B4-BE49-F238E27FC236}">
                  <a16:creationId xmlns:a16="http://schemas.microsoft.com/office/drawing/2014/main" id="{A6AA26B4-5981-4F46-A95E-51969F26109C}"/>
                </a:ext>
              </a:extLst>
            </p:cNvPr>
            <p:cNvSpPr/>
            <p:nvPr/>
          </p:nvSpPr>
          <p:spPr>
            <a:xfrm>
              <a:off x="4352670" y="4142128"/>
              <a:ext cx="1495697" cy="1773675"/>
            </a:xfrm>
            <a:custGeom>
              <a:avLst/>
              <a:gdLst>
                <a:gd name="connsiteX0" fmla="*/ 0 w 1495697"/>
                <a:gd name="connsiteY0" fmla="*/ 1773676 h 1773675"/>
                <a:gd name="connsiteX1" fmla="*/ 1495697 w 1495697"/>
                <a:gd name="connsiteY1" fmla="*/ 0 h 1773675"/>
              </a:gdLst>
              <a:ahLst/>
              <a:cxnLst>
                <a:cxn ang="0">
                  <a:pos x="connsiteX0" y="connsiteY0"/>
                </a:cxn>
                <a:cxn ang="0">
                  <a:pos x="connsiteX1" y="connsiteY1"/>
                </a:cxn>
              </a:cxnLst>
              <a:rect l="l" t="t" r="r" b="b"/>
              <a:pathLst>
                <a:path w="1495697" h="1773675">
                  <a:moveTo>
                    <a:pt x="0" y="1773676"/>
                  </a:moveTo>
                  <a:cubicBezTo>
                    <a:pt x="72162" y="915694"/>
                    <a:pt x="684207" y="211263"/>
                    <a:pt x="1495697" y="0"/>
                  </a:cubicBezTo>
                </a:path>
              </a:pathLst>
            </a:custGeom>
            <a:noFill/>
            <a:ln w="3175" cap="rnd">
              <a:solidFill>
                <a:srgbClr val="EFE7D4">
                  <a:alpha val="98855"/>
                </a:srgbClr>
              </a:solidFill>
              <a:prstDash val="solid"/>
              <a:round/>
            </a:ln>
          </p:spPr>
          <p:txBody>
            <a:bodyPr rtlCol="0" anchor="ctr"/>
            <a:lstStyle/>
            <a:p>
              <a:endParaRPr lang="en-US"/>
            </a:p>
          </p:txBody>
        </p:sp>
        <p:sp>
          <p:nvSpPr>
            <p:cNvPr id="499" name="Freeform 498">
              <a:extLst>
                <a:ext uri="{FF2B5EF4-FFF2-40B4-BE49-F238E27FC236}">
                  <a16:creationId xmlns:a16="http://schemas.microsoft.com/office/drawing/2014/main" id="{5D5D2CA5-4FC4-694A-BEBD-24A8BA87180F}"/>
                </a:ext>
              </a:extLst>
            </p:cNvPr>
            <p:cNvSpPr/>
            <p:nvPr/>
          </p:nvSpPr>
          <p:spPr>
            <a:xfrm>
              <a:off x="7846627" y="6342988"/>
              <a:ext cx="505515" cy="1093394"/>
            </a:xfrm>
            <a:custGeom>
              <a:avLst/>
              <a:gdLst>
                <a:gd name="connsiteX0" fmla="*/ 505515 w 505515"/>
                <a:gd name="connsiteY0" fmla="*/ 0 h 1093394"/>
                <a:gd name="connsiteX1" fmla="*/ 0 w 505515"/>
                <a:gd name="connsiteY1" fmla="*/ 1093394 h 1093394"/>
              </a:gdLst>
              <a:ahLst/>
              <a:cxnLst>
                <a:cxn ang="0">
                  <a:pos x="connsiteX0" y="connsiteY0"/>
                </a:cxn>
                <a:cxn ang="0">
                  <a:pos x="connsiteX1" y="connsiteY1"/>
                </a:cxn>
              </a:cxnLst>
              <a:rect l="l" t="t" r="r" b="b"/>
              <a:pathLst>
                <a:path w="505515" h="1093394">
                  <a:moveTo>
                    <a:pt x="505515" y="0"/>
                  </a:moveTo>
                  <a:cubicBezTo>
                    <a:pt x="453434" y="407662"/>
                    <a:pt x="276933" y="789421"/>
                    <a:pt x="0" y="1093394"/>
                  </a:cubicBezTo>
                </a:path>
              </a:pathLst>
            </a:custGeom>
            <a:noFill/>
            <a:ln w="3175" cap="rnd">
              <a:solidFill>
                <a:srgbClr val="EFE7D4">
                  <a:alpha val="98855"/>
                </a:srgbClr>
              </a:solidFill>
              <a:prstDash val="solid"/>
              <a:round/>
            </a:ln>
          </p:spPr>
          <p:txBody>
            <a:bodyPr rtlCol="0" anchor="ctr"/>
            <a:lstStyle/>
            <a:p>
              <a:endParaRPr lang="en-US"/>
            </a:p>
          </p:txBody>
        </p:sp>
        <p:sp>
          <p:nvSpPr>
            <p:cNvPr id="500" name="Freeform 499">
              <a:extLst>
                <a:ext uri="{FF2B5EF4-FFF2-40B4-BE49-F238E27FC236}">
                  <a16:creationId xmlns:a16="http://schemas.microsoft.com/office/drawing/2014/main" id="{23D80F82-DB84-3848-9640-37FEC1B7F4E6}"/>
                </a:ext>
              </a:extLst>
            </p:cNvPr>
            <p:cNvSpPr/>
            <p:nvPr/>
          </p:nvSpPr>
          <p:spPr>
            <a:xfrm>
              <a:off x="5542582" y="8053627"/>
              <a:ext cx="88726" cy="34323"/>
            </a:xfrm>
            <a:custGeom>
              <a:avLst/>
              <a:gdLst>
                <a:gd name="connsiteX0" fmla="*/ 88727 w 88726"/>
                <a:gd name="connsiteY0" fmla="*/ 34324 h 34323"/>
                <a:gd name="connsiteX1" fmla="*/ 0 w 88726"/>
                <a:gd name="connsiteY1" fmla="*/ 0 h 34323"/>
              </a:gdLst>
              <a:ahLst/>
              <a:cxnLst>
                <a:cxn ang="0">
                  <a:pos x="connsiteX0" y="connsiteY0"/>
                </a:cxn>
                <a:cxn ang="0">
                  <a:pos x="connsiteX1" y="connsiteY1"/>
                </a:cxn>
              </a:cxnLst>
              <a:rect l="l" t="t" r="r" b="b"/>
              <a:pathLst>
                <a:path w="88726" h="34323">
                  <a:moveTo>
                    <a:pt x="88727" y="34324"/>
                  </a:moveTo>
                  <a:cubicBezTo>
                    <a:pt x="58834" y="23548"/>
                    <a:pt x="29258" y="12107"/>
                    <a:pt x="0" y="0"/>
                  </a:cubicBezTo>
                </a:path>
              </a:pathLst>
            </a:custGeom>
            <a:noFill/>
            <a:ln w="3175" cap="rnd">
              <a:solidFill>
                <a:srgbClr val="EFE7D4">
                  <a:alpha val="98855"/>
                </a:srgbClr>
              </a:solidFill>
              <a:prstDash val="solid"/>
              <a:round/>
            </a:ln>
          </p:spPr>
          <p:txBody>
            <a:bodyPr rtlCol="0" anchor="ctr"/>
            <a:lstStyle/>
            <a:p>
              <a:endParaRPr lang="en-US"/>
            </a:p>
          </p:txBody>
        </p:sp>
        <p:sp>
          <p:nvSpPr>
            <p:cNvPr id="501" name="Freeform 500">
              <a:extLst>
                <a:ext uri="{FF2B5EF4-FFF2-40B4-BE49-F238E27FC236}">
                  <a16:creationId xmlns:a16="http://schemas.microsoft.com/office/drawing/2014/main" id="{AC5A874D-81DB-9B49-8210-31871C7B7CF1}"/>
                </a:ext>
              </a:extLst>
            </p:cNvPr>
            <p:cNvSpPr/>
            <p:nvPr/>
          </p:nvSpPr>
          <p:spPr>
            <a:xfrm>
              <a:off x="4242522" y="4045054"/>
              <a:ext cx="1508263" cy="1772629"/>
            </a:xfrm>
            <a:custGeom>
              <a:avLst/>
              <a:gdLst>
                <a:gd name="connsiteX0" fmla="*/ 0 w 1508263"/>
                <a:gd name="connsiteY0" fmla="*/ 1772630 h 1772629"/>
                <a:gd name="connsiteX1" fmla="*/ 1508264 w 1508263"/>
                <a:gd name="connsiteY1" fmla="*/ 0 h 1772629"/>
              </a:gdLst>
              <a:ahLst/>
              <a:cxnLst>
                <a:cxn ang="0">
                  <a:pos x="connsiteX0" y="connsiteY0"/>
                </a:cxn>
                <a:cxn ang="0">
                  <a:pos x="connsiteX1" y="connsiteY1"/>
                </a:cxn>
              </a:cxnLst>
              <a:rect l="l" t="t" r="r" b="b"/>
              <a:pathLst>
                <a:path w="1508263" h="1772629">
                  <a:moveTo>
                    <a:pt x="0" y="1772630"/>
                  </a:moveTo>
                  <a:cubicBezTo>
                    <a:pt x="106625" y="927198"/>
                    <a:pt x="709530" y="236173"/>
                    <a:pt x="1508264" y="0"/>
                  </a:cubicBezTo>
                </a:path>
              </a:pathLst>
            </a:custGeom>
            <a:noFill/>
            <a:ln w="3175" cap="rnd">
              <a:solidFill>
                <a:srgbClr val="EFE7D4">
                  <a:alpha val="98855"/>
                </a:srgbClr>
              </a:solidFill>
              <a:prstDash val="solid"/>
              <a:round/>
            </a:ln>
          </p:spPr>
          <p:txBody>
            <a:bodyPr rtlCol="0" anchor="ctr"/>
            <a:lstStyle/>
            <a:p>
              <a:endParaRPr lang="en-US"/>
            </a:p>
          </p:txBody>
        </p:sp>
        <p:sp>
          <p:nvSpPr>
            <p:cNvPr id="502" name="Freeform 501">
              <a:extLst>
                <a:ext uri="{FF2B5EF4-FFF2-40B4-BE49-F238E27FC236}">
                  <a16:creationId xmlns:a16="http://schemas.microsoft.com/office/drawing/2014/main" id="{B4AA659B-0F58-5E4C-BC5E-FB4576A6AE36}"/>
                </a:ext>
              </a:extLst>
            </p:cNvPr>
            <p:cNvSpPr/>
            <p:nvPr/>
          </p:nvSpPr>
          <p:spPr>
            <a:xfrm>
              <a:off x="8038838" y="6371226"/>
              <a:ext cx="430401" cy="1022371"/>
            </a:xfrm>
            <a:custGeom>
              <a:avLst/>
              <a:gdLst>
                <a:gd name="connsiteX0" fmla="*/ 430402 w 430401"/>
                <a:gd name="connsiteY0" fmla="*/ 0 h 1022371"/>
                <a:gd name="connsiteX1" fmla="*/ 0 w 430401"/>
                <a:gd name="connsiteY1" fmla="*/ 1022371 h 1022371"/>
              </a:gdLst>
              <a:ahLst/>
              <a:cxnLst>
                <a:cxn ang="0">
                  <a:pos x="connsiteX0" y="connsiteY0"/>
                </a:cxn>
                <a:cxn ang="0">
                  <a:pos x="connsiteX1" y="connsiteY1"/>
                </a:cxn>
              </a:cxnLst>
              <a:rect l="l" t="t" r="r" b="b"/>
              <a:pathLst>
                <a:path w="430401" h="1022371">
                  <a:moveTo>
                    <a:pt x="430402" y="0"/>
                  </a:moveTo>
                  <a:cubicBezTo>
                    <a:pt x="380401" y="372919"/>
                    <a:pt x="231841" y="725806"/>
                    <a:pt x="0" y="1022371"/>
                  </a:cubicBezTo>
                </a:path>
              </a:pathLst>
            </a:custGeom>
            <a:noFill/>
            <a:ln w="3175" cap="rnd">
              <a:solidFill>
                <a:srgbClr val="EFE7D4">
                  <a:alpha val="98855"/>
                </a:srgbClr>
              </a:solidFill>
              <a:prstDash val="solid"/>
              <a:round/>
            </a:ln>
          </p:spPr>
          <p:txBody>
            <a:bodyPr rtlCol="0" anchor="ctr"/>
            <a:lstStyle/>
            <a:p>
              <a:endParaRPr lang="en-US"/>
            </a:p>
          </p:txBody>
        </p:sp>
        <p:sp>
          <p:nvSpPr>
            <p:cNvPr id="503" name="Freeform 502">
              <a:extLst>
                <a:ext uri="{FF2B5EF4-FFF2-40B4-BE49-F238E27FC236}">
                  <a16:creationId xmlns:a16="http://schemas.microsoft.com/office/drawing/2014/main" id="{F4769239-6A7E-114F-A001-5C4ABAC436CA}"/>
                </a:ext>
              </a:extLst>
            </p:cNvPr>
            <p:cNvSpPr/>
            <p:nvPr/>
          </p:nvSpPr>
          <p:spPr>
            <a:xfrm>
              <a:off x="4124759" y="3947219"/>
              <a:ext cx="1516831" cy="1799821"/>
            </a:xfrm>
            <a:custGeom>
              <a:avLst/>
              <a:gdLst>
                <a:gd name="connsiteX0" fmla="*/ 0 w 1516831"/>
                <a:gd name="connsiteY0" fmla="*/ 1799822 h 1799821"/>
                <a:gd name="connsiteX1" fmla="*/ 1516832 w 1516831"/>
                <a:gd name="connsiteY1" fmla="*/ 0 h 1799821"/>
              </a:gdLst>
              <a:ahLst/>
              <a:cxnLst>
                <a:cxn ang="0">
                  <a:pos x="connsiteX0" y="connsiteY0"/>
                </a:cxn>
                <a:cxn ang="0">
                  <a:pos x="connsiteX1" y="connsiteY1"/>
                </a:cxn>
              </a:cxnLst>
              <a:rect l="l" t="t" r="r" b="b"/>
              <a:pathLst>
                <a:path w="1516831" h="1799821">
                  <a:moveTo>
                    <a:pt x="0" y="1799822"/>
                  </a:moveTo>
                  <a:cubicBezTo>
                    <a:pt x="127569" y="955151"/>
                    <a:pt x="724382" y="264221"/>
                    <a:pt x="1516832" y="0"/>
                  </a:cubicBezTo>
                </a:path>
              </a:pathLst>
            </a:custGeom>
            <a:noFill/>
            <a:ln w="3175" cap="rnd">
              <a:solidFill>
                <a:srgbClr val="EFE7D4">
                  <a:alpha val="98855"/>
                </a:srgbClr>
              </a:solidFill>
              <a:prstDash val="solid"/>
              <a:round/>
            </a:ln>
          </p:spPr>
          <p:txBody>
            <a:bodyPr rtlCol="0" anchor="ctr"/>
            <a:lstStyle/>
            <a:p>
              <a:endParaRPr lang="en-US"/>
            </a:p>
          </p:txBody>
        </p:sp>
        <p:sp>
          <p:nvSpPr>
            <p:cNvPr id="504" name="Freeform 503">
              <a:extLst>
                <a:ext uri="{FF2B5EF4-FFF2-40B4-BE49-F238E27FC236}">
                  <a16:creationId xmlns:a16="http://schemas.microsoft.com/office/drawing/2014/main" id="{86BA4D32-13AE-7943-BC97-57FC5C9C281F}"/>
                </a:ext>
              </a:extLst>
            </p:cNvPr>
            <p:cNvSpPr/>
            <p:nvPr/>
          </p:nvSpPr>
          <p:spPr>
            <a:xfrm>
              <a:off x="8224764" y="6386724"/>
              <a:ext cx="370330" cy="966084"/>
            </a:xfrm>
            <a:custGeom>
              <a:avLst/>
              <a:gdLst>
                <a:gd name="connsiteX0" fmla="*/ 370331 w 370330"/>
                <a:gd name="connsiteY0" fmla="*/ 0 h 966084"/>
                <a:gd name="connsiteX1" fmla="*/ 0 w 370330"/>
                <a:gd name="connsiteY1" fmla="*/ 966085 h 966084"/>
              </a:gdLst>
              <a:ahLst/>
              <a:cxnLst>
                <a:cxn ang="0">
                  <a:pos x="connsiteX0" y="connsiteY0"/>
                </a:cxn>
                <a:cxn ang="0">
                  <a:pos x="connsiteX1" y="connsiteY1"/>
                </a:cxn>
              </a:cxnLst>
              <a:rect l="l" t="t" r="r" b="b"/>
              <a:pathLst>
                <a:path w="370330" h="966084">
                  <a:moveTo>
                    <a:pt x="370331" y="0"/>
                  </a:moveTo>
                  <a:cubicBezTo>
                    <a:pt x="324024" y="346467"/>
                    <a:pt x="197201" y="677311"/>
                    <a:pt x="0" y="966085"/>
                  </a:cubicBezTo>
                </a:path>
              </a:pathLst>
            </a:custGeom>
            <a:noFill/>
            <a:ln w="3175" cap="rnd">
              <a:solidFill>
                <a:srgbClr val="EFE7D4">
                  <a:alpha val="98855"/>
                </a:srgbClr>
              </a:solidFill>
              <a:prstDash val="solid"/>
              <a:round/>
            </a:ln>
          </p:spPr>
          <p:txBody>
            <a:bodyPr rtlCol="0" anchor="ctr"/>
            <a:lstStyle/>
            <a:p>
              <a:endParaRPr lang="en-US"/>
            </a:p>
          </p:txBody>
        </p:sp>
        <p:sp>
          <p:nvSpPr>
            <p:cNvPr id="505" name="Freeform 504">
              <a:extLst>
                <a:ext uri="{FF2B5EF4-FFF2-40B4-BE49-F238E27FC236}">
                  <a16:creationId xmlns:a16="http://schemas.microsoft.com/office/drawing/2014/main" id="{18B877E7-AF77-D840-A601-44875F0E8D42}"/>
                </a:ext>
              </a:extLst>
            </p:cNvPr>
            <p:cNvSpPr/>
            <p:nvPr/>
          </p:nvSpPr>
          <p:spPr>
            <a:xfrm>
              <a:off x="4052121" y="3857370"/>
              <a:ext cx="1481702" cy="1641802"/>
            </a:xfrm>
            <a:custGeom>
              <a:avLst/>
              <a:gdLst>
                <a:gd name="connsiteX0" fmla="*/ 0 w 1481702"/>
                <a:gd name="connsiteY0" fmla="*/ 1641803 h 1641802"/>
                <a:gd name="connsiteX1" fmla="*/ 1481703 w 1481702"/>
                <a:gd name="connsiteY1" fmla="*/ 0 h 1641802"/>
              </a:gdLst>
              <a:ahLst/>
              <a:cxnLst>
                <a:cxn ang="0">
                  <a:pos x="connsiteX0" y="connsiteY0"/>
                </a:cxn>
                <a:cxn ang="0">
                  <a:pos x="connsiteX1" y="connsiteY1"/>
                </a:cxn>
              </a:cxnLst>
              <a:rect l="l" t="t" r="r" b="b"/>
              <a:pathLst>
                <a:path w="1481702" h="1641802">
                  <a:moveTo>
                    <a:pt x="0" y="1641803"/>
                  </a:moveTo>
                  <a:cubicBezTo>
                    <a:pt x="194131" y="884820"/>
                    <a:pt x="747910" y="271204"/>
                    <a:pt x="1481703" y="0"/>
                  </a:cubicBezTo>
                </a:path>
              </a:pathLst>
            </a:custGeom>
            <a:noFill/>
            <a:ln w="3175" cap="rnd">
              <a:solidFill>
                <a:srgbClr val="EFE7D4">
                  <a:alpha val="98855"/>
                </a:srgbClr>
              </a:solidFill>
              <a:prstDash val="solid"/>
              <a:round/>
            </a:ln>
          </p:spPr>
          <p:txBody>
            <a:bodyPr rtlCol="0" anchor="ctr"/>
            <a:lstStyle/>
            <a:p>
              <a:endParaRPr lang="en-US"/>
            </a:p>
          </p:txBody>
        </p:sp>
        <p:sp>
          <p:nvSpPr>
            <p:cNvPr id="506" name="Freeform 505">
              <a:extLst>
                <a:ext uri="{FF2B5EF4-FFF2-40B4-BE49-F238E27FC236}">
                  <a16:creationId xmlns:a16="http://schemas.microsoft.com/office/drawing/2014/main" id="{DA5FF831-0D23-F740-B368-28AFF77E332F}"/>
                </a:ext>
              </a:extLst>
            </p:cNvPr>
            <p:cNvSpPr/>
            <p:nvPr/>
          </p:nvSpPr>
          <p:spPr>
            <a:xfrm>
              <a:off x="8392032" y="6397658"/>
              <a:ext cx="322730" cy="917785"/>
            </a:xfrm>
            <a:custGeom>
              <a:avLst/>
              <a:gdLst>
                <a:gd name="connsiteX0" fmla="*/ 322730 w 322730"/>
                <a:gd name="connsiteY0" fmla="*/ 0 h 917785"/>
                <a:gd name="connsiteX1" fmla="*/ 0 w 322730"/>
                <a:gd name="connsiteY1" fmla="*/ 917786 h 917785"/>
              </a:gdLst>
              <a:ahLst/>
              <a:cxnLst>
                <a:cxn ang="0">
                  <a:pos x="connsiteX0" y="connsiteY0"/>
                </a:cxn>
                <a:cxn ang="0">
                  <a:pos x="connsiteX1" y="connsiteY1"/>
                </a:cxn>
              </a:cxnLst>
              <a:rect l="l" t="t" r="r" b="b"/>
              <a:pathLst>
                <a:path w="322730" h="917785">
                  <a:moveTo>
                    <a:pt x="322730" y="0"/>
                  </a:moveTo>
                  <a:cubicBezTo>
                    <a:pt x="280154" y="324996"/>
                    <a:pt x="170241" y="637566"/>
                    <a:pt x="0" y="917786"/>
                  </a:cubicBezTo>
                </a:path>
              </a:pathLst>
            </a:custGeom>
            <a:noFill/>
            <a:ln w="3175" cap="rnd">
              <a:solidFill>
                <a:srgbClr val="EFE7D4">
                  <a:alpha val="98855"/>
                </a:srgbClr>
              </a:solidFill>
              <a:prstDash val="solid"/>
              <a:round/>
            </a:ln>
          </p:spPr>
          <p:txBody>
            <a:bodyPr rtlCol="0" anchor="ctr"/>
            <a:lstStyle/>
            <a:p>
              <a:endParaRPr lang="en-US"/>
            </a:p>
          </p:txBody>
        </p:sp>
        <p:sp>
          <p:nvSpPr>
            <p:cNvPr id="507" name="Freeform 506">
              <a:extLst>
                <a:ext uri="{FF2B5EF4-FFF2-40B4-BE49-F238E27FC236}">
                  <a16:creationId xmlns:a16="http://schemas.microsoft.com/office/drawing/2014/main" id="{BC746663-8DE9-6041-A092-75EAF4F3467C}"/>
                </a:ext>
              </a:extLst>
            </p:cNvPr>
            <p:cNvSpPr/>
            <p:nvPr/>
          </p:nvSpPr>
          <p:spPr>
            <a:xfrm>
              <a:off x="3971677" y="3771800"/>
              <a:ext cx="1450095" cy="1570209"/>
            </a:xfrm>
            <a:custGeom>
              <a:avLst/>
              <a:gdLst>
                <a:gd name="connsiteX0" fmla="*/ 0 w 1450095"/>
                <a:gd name="connsiteY0" fmla="*/ 1570209 h 1570209"/>
                <a:gd name="connsiteX1" fmla="*/ 1450096 w 1450095"/>
                <a:gd name="connsiteY1" fmla="*/ 0 h 1570209"/>
              </a:gdLst>
              <a:ahLst/>
              <a:cxnLst>
                <a:cxn ang="0">
                  <a:pos x="connsiteX0" y="connsiteY0"/>
                </a:cxn>
                <a:cxn ang="0">
                  <a:pos x="connsiteX1" y="connsiteY1"/>
                </a:cxn>
              </a:cxnLst>
              <a:rect l="l" t="t" r="r" b="b"/>
              <a:pathLst>
                <a:path w="1450095" h="1570209">
                  <a:moveTo>
                    <a:pt x="0" y="1570209"/>
                  </a:moveTo>
                  <a:cubicBezTo>
                    <a:pt x="224113" y="856678"/>
                    <a:pt x="756057" y="280672"/>
                    <a:pt x="1450096" y="0"/>
                  </a:cubicBezTo>
                </a:path>
              </a:pathLst>
            </a:custGeom>
            <a:noFill/>
            <a:ln w="3175" cap="rnd">
              <a:solidFill>
                <a:srgbClr val="EFE7D4">
                  <a:alpha val="98855"/>
                </a:srgbClr>
              </a:solidFill>
              <a:prstDash val="solid"/>
              <a:round/>
            </a:ln>
          </p:spPr>
          <p:txBody>
            <a:bodyPr rtlCol="0" anchor="ctr"/>
            <a:lstStyle/>
            <a:p>
              <a:endParaRPr lang="en-US"/>
            </a:p>
          </p:txBody>
        </p:sp>
        <p:sp>
          <p:nvSpPr>
            <p:cNvPr id="508" name="Freeform 507">
              <a:extLst>
                <a:ext uri="{FF2B5EF4-FFF2-40B4-BE49-F238E27FC236}">
                  <a16:creationId xmlns:a16="http://schemas.microsoft.com/office/drawing/2014/main" id="{4E272F1E-210C-F548-8773-20353065537A}"/>
                </a:ext>
              </a:extLst>
            </p:cNvPr>
            <p:cNvSpPr/>
            <p:nvPr/>
          </p:nvSpPr>
          <p:spPr>
            <a:xfrm>
              <a:off x="8551683" y="6410684"/>
              <a:ext cx="282555" cy="868345"/>
            </a:xfrm>
            <a:custGeom>
              <a:avLst/>
              <a:gdLst>
                <a:gd name="connsiteX0" fmla="*/ 282555 w 282555"/>
                <a:gd name="connsiteY0" fmla="*/ 0 h 868345"/>
                <a:gd name="connsiteX1" fmla="*/ 0 w 282555"/>
                <a:gd name="connsiteY1" fmla="*/ 868345 h 868345"/>
              </a:gdLst>
              <a:ahLst/>
              <a:cxnLst>
                <a:cxn ang="0">
                  <a:pos x="connsiteX0" y="connsiteY0"/>
                </a:cxn>
                <a:cxn ang="0">
                  <a:pos x="connsiteX1" y="connsiteY1"/>
                </a:cxn>
              </a:cxnLst>
              <a:rect l="l" t="t" r="r" b="b"/>
              <a:pathLst>
                <a:path w="282555" h="868345">
                  <a:moveTo>
                    <a:pt x="282555" y="0"/>
                  </a:moveTo>
                  <a:cubicBezTo>
                    <a:pt x="243014" y="304423"/>
                    <a:pt x="147204" y="598865"/>
                    <a:pt x="0" y="868345"/>
                  </a:cubicBezTo>
                </a:path>
              </a:pathLst>
            </a:custGeom>
            <a:noFill/>
            <a:ln w="3175" cap="rnd">
              <a:solidFill>
                <a:srgbClr val="EFE7D4">
                  <a:alpha val="98855"/>
                </a:srgbClr>
              </a:solidFill>
              <a:prstDash val="solid"/>
              <a:round/>
            </a:ln>
          </p:spPr>
          <p:txBody>
            <a:bodyPr rtlCol="0" anchor="ctr"/>
            <a:lstStyle/>
            <a:p>
              <a:endParaRPr lang="en-US"/>
            </a:p>
          </p:txBody>
        </p:sp>
        <p:sp>
          <p:nvSpPr>
            <p:cNvPr id="509" name="Freeform 508">
              <a:extLst>
                <a:ext uri="{FF2B5EF4-FFF2-40B4-BE49-F238E27FC236}">
                  <a16:creationId xmlns:a16="http://schemas.microsoft.com/office/drawing/2014/main" id="{E8CB9595-F6C1-7B4C-8FF9-617F1D6CB25B}"/>
                </a:ext>
              </a:extLst>
            </p:cNvPr>
            <p:cNvSpPr/>
            <p:nvPr/>
          </p:nvSpPr>
          <p:spPr>
            <a:xfrm>
              <a:off x="3889233" y="3690128"/>
              <a:ext cx="1415823" cy="1518391"/>
            </a:xfrm>
            <a:custGeom>
              <a:avLst/>
              <a:gdLst>
                <a:gd name="connsiteX0" fmla="*/ 0 w 1415823"/>
                <a:gd name="connsiteY0" fmla="*/ 1518392 h 1518391"/>
                <a:gd name="connsiteX1" fmla="*/ 1415824 w 1415823"/>
                <a:gd name="connsiteY1" fmla="*/ 0 h 1518391"/>
              </a:gdLst>
              <a:ahLst/>
              <a:cxnLst>
                <a:cxn ang="0">
                  <a:pos x="connsiteX0" y="connsiteY0"/>
                </a:cxn>
                <a:cxn ang="0">
                  <a:pos x="connsiteX1" y="connsiteY1"/>
                </a:cxn>
              </a:cxnLst>
              <a:rect l="l" t="t" r="r" b="b"/>
              <a:pathLst>
                <a:path w="1415823" h="1518391">
                  <a:moveTo>
                    <a:pt x="0" y="1518392"/>
                  </a:moveTo>
                  <a:cubicBezTo>
                    <a:pt x="242988" y="839471"/>
                    <a:pt x="755026" y="290339"/>
                    <a:pt x="1415824" y="0"/>
                  </a:cubicBezTo>
                </a:path>
              </a:pathLst>
            </a:custGeom>
            <a:noFill/>
            <a:ln w="3175" cap="rnd">
              <a:solidFill>
                <a:srgbClr val="EFE7D4">
                  <a:alpha val="98855"/>
                </a:srgbClr>
              </a:solidFill>
              <a:prstDash val="solid"/>
              <a:round/>
            </a:ln>
          </p:spPr>
          <p:txBody>
            <a:bodyPr rtlCol="0" anchor="ctr"/>
            <a:lstStyle/>
            <a:p>
              <a:endParaRPr lang="en-US"/>
            </a:p>
          </p:txBody>
        </p:sp>
        <p:sp>
          <p:nvSpPr>
            <p:cNvPr id="510" name="Freeform 509">
              <a:extLst>
                <a:ext uri="{FF2B5EF4-FFF2-40B4-BE49-F238E27FC236}">
                  <a16:creationId xmlns:a16="http://schemas.microsoft.com/office/drawing/2014/main" id="{66BBD273-086C-5341-89B3-35D62C48DAD3}"/>
                </a:ext>
              </a:extLst>
            </p:cNvPr>
            <p:cNvSpPr/>
            <p:nvPr/>
          </p:nvSpPr>
          <p:spPr>
            <a:xfrm>
              <a:off x="8706670" y="6416008"/>
              <a:ext cx="248663" cy="826510"/>
            </a:xfrm>
            <a:custGeom>
              <a:avLst/>
              <a:gdLst>
                <a:gd name="connsiteX0" fmla="*/ 248664 w 248663"/>
                <a:gd name="connsiteY0" fmla="*/ 0 h 826510"/>
                <a:gd name="connsiteX1" fmla="*/ 0 w 248663"/>
                <a:gd name="connsiteY1" fmla="*/ 826511 h 826510"/>
              </a:gdLst>
              <a:ahLst/>
              <a:cxnLst>
                <a:cxn ang="0">
                  <a:pos x="connsiteX0" y="connsiteY0"/>
                </a:cxn>
                <a:cxn ang="0">
                  <a:pos x="connsiteX1" y="connsiteY1"/>
                </a:cxn>
              </a:cxnLst>
              <a:rect l="l" t="t" r="r" b="b"/>
              <a:pathLst>
                <a:path w="248663" h="826510">
                  <a:moveTo>
                    <a:pt x="248664" y="0"/>
                  </a:moveTo>
                  <a:cubicBezTo>
                    <a:pt x="212506" y="287425"/>
                    <a:pt x="128459" y="566784"/>
                    <a:pt x="0" y="826511"/>
                  </a:cubicBezTo>
                </a:path>
              </a:pathLst>
            </a:custGeom>
            <a:noFill/>
            <a:ln w="3175" cap="rnd">
              <a:solidFill>
                <a:srgbClr val="EFE7D4">
                  <a:alpha val="98855"/>
                </a:srgbClr>
              </a:solidFill>
              <a:prstDash val="solid"/>
              <a:round/>
            </a:ln>
          </p:spPr>
          <p:txBody>
            <a:bodyPr rtlCol="0" anchor="ctr"/>
            <a:lstStyle/>
            <a:p>
              <a:endParaRPr lang="en-US"/>
            </a:p>
          </p:txBody>
        </p:sp>
        <p:sp>
          <p:nvSpPr>
            <p:cNvPr id="511" name="Freeform 510">
              <a:extLst>
                <a:ext uri="{FF2B5EF4-FFF2-40B4-BE49-F238E27FC236}">
                  <a16:creationId xmlns:a16="http://schemas.microsoft.com/office/drawing/2014/main" id="{FD0C9E30-CC6D-5141-915A-CE7BD047CEE9}"/>
                </a:ext>
              </a:extLst>
            </p:cNvPr>
            <p:cNvSpPr/>
            <p:nvPr/>
          </p:nvSpPr>
          <p:spPr>
            <a:xfrm>
              <a:off x="8872985" y="6745833"/>
              <a:ext cx="152320" cy="446295"/>
            </a:xfrm>
            <a:custGeom>
              <a:avLst/>
              <a:gdLst>
                <a:gd name="connsiteX0" fmla="*/ 152321 w 152320"/>
                <a:gd name="connsiteY0" fmla="*/ 0 h 446295"/>
                <a:gd name="connsiteX1" fmla="*/ 0 w 152320"/>
                <a:gd name="connsiteY1" fmla="*/ 446295 h 446295"/>
              </a:gdLst>
              <a:ahLst/>
              <a:cxnLst>
                <a:cxn ang="0">
                  <a:pos x="connsiteX0" y="connsiteY0"/>
                </a:cxn>
                <a:cxn ang="0">
                  <a:pos x="connsiteX1" y="connsiteY1"/>
                </a:cxn>
              </a:cxnLst>
              <a:rect l="l" t="t" r="r" b="b"/>
              <a:pathLst>
                <a:path w="152320" h="446295">
                  <a:moveTo>
                    <a:pt x="152321" y="0"/>
                  </a:moveTo>
                  <a:cubicBezTo>
                    <a:pt x="114577" y="152888"/>
                    <a:pt x="63612" y="302213"/>
                    <a:pt x="0" y="446295"/>
                  </a:cubicBezTo>
                </a:path>
              </a:pathLst>
            </a:custGeom>
            <a:noFill/>
            <a:ln w="3175" cap="rnd">
              <a:solidFill>
                <a:srgbClr val="EFE7D4">
                  <a:alpha val="98855"/>
                </a:srgbClr>
              </a:solidFill>
              <a:prstDash val="solid"/>
              <a:round/>
            </a:ln>
          </p:spPr>
          <p:txBody>
            <a:bodyPr rtlCol="0" anchor="ctr"/>
            <a:lstStyle/>
            <a:p>
              <a:endParaRPr lang="en-US"/>
            </a:p>
          </p:txBody>
        </p:sp>
        <p:sp>
          <p:nvSpPr>
            <p:cNvPr id="512" name="Freeform 511">
              <a:extLst>
                <a:ext uri="{FF2B5EF4-FFF2-40B4-BE49-F238E27FC236}">
                  <a16:creationId xmlns:a16="http://schemas.microsoft.com/office/drawing/2014/main" id="{0B174762-6785-304F-8AD1-BEDF0E02B4A4}"/>
                </a:ext>
              </a:extLst>
            </p:cNvPr>
            <p:cNvSpPr/>
            <p:nvPr/>
          </p:nvSpPr>
          <p:spPr>
            <a:xfrm>
              <a:off x="3802220" y="3608457"/>
              <a:ext cx="1370888" cy="1464197"/>
            </a:xfrm>
            <a:custGeom>
              <a:avLst/>
              <a:gdLst>
                <a:gd name="connsiteX0" fmla="*/ 0 w 1370888"/>
                <a:gd name="connsiteY0" fmla="*/ 1464198 h 1464197"/>
                <a:gd name="connsiteX1" fmla="*/ 1370889 w 1370888"/>
                <a:gd name="connsiteY1" fmla="*/ 0 h 1464197"/>
              </a:gdLst>
              <a:ahLst/>
              <a:cxnLst>
                <a:cxn ang="0">
                  <a:pos x="connsiteX0" y="connsiteY0"/>
                </a:cxn>
                <a:cxn ang="0">
                  <a:pos x="connsiteX1" y="connsiteY1"/>
                </a:cxn>
              </a:cxnLst>
              <a:rect l="l" t="t" r="r" b="b"/>
              <a:pathLst>
                <a:path w="1370888" h="1464197">
                  <a:moveTo>
                    <a:pt x="0" y="1464198"/>
                  </a:moveTo>
                  <a:cubicBezTo>
                    <a:pt x="256632" y="821513"/>
                    <a:pt x="746026" y="298809"/>
                    <a:pt x="1370889" y="0"/>
                  </a:cubicBezTo>
                </a:path>
              </a:pathLst>
            </a:custGeom>
            <a:noFill/>
            <a:ln w="3175" cap="rnd">
              <a:solidFill>
                <a:srgbClr val="EFE7D4">
                  <a:alpha val="98855"/>
                </a:srgbClr>
              </a:solidFill>
              <a:prstDash val="solid"/>
              <a:round/>
            </a:ln>
          </p:spPr>
          <p:txBody>
            <a:bodyPr rtlCol="0" anchor="ctr"/>
            <a:lstStyle/>
            <a:p>
              <a:endParaRPr lang="en-US"/>
            </a:p>
          </p:txBody>
        </p:sp>
        <p:sp>
          <p:nvSpPr>
            <p:cNvPr id="513" name="Freeform 512">
              <a:extLst>
                <a:ext uri="{FF2B5EF4-FFF2-40B4-BE49-F238E27FC236}">
                  <a16:creationId xmlns:a16="http://schemas.microsoft.com/office/drawing/2014/main" id="{AE363963-40ED-D541-BB1F-05616A94805A}"/>
                </a:ext>
              </a:extLst>
            </p:cNvPr>
            <p:cNvSpPr/>
            <p:nvPr/>
          </p:nvSpPr>
          <p:spPr>
            <a:xfrm>
              <a:off x="3724536" y="3539430"/>
              <a:ext cx="1321194" cy="1411144"/>
            </a:xfrm>
            <a:custGeom>
              <a:avLst/>
              <a:gdLst>
                <a:gd name="connsiteX0" fmla="*/ 0 w 1321194"/>
                <a:gd name="connsiteY0" fmla="*/ 1411144 h 1411144"/>
                <a:gd name="connsiteX1" fmla="*/ 1321194 w 1321194"/>
                <a:gd name="connsiteY1" fmla="*/ 0 h 1411144"/>
              </a:gdLst>
              <a:ahLst/>
              <a:cxnLst>
                <a:cxn ang="0">
                  <a:pos x="connsiteX0" y="connsiteY0"/>
                </a:cxn>
                <a:cxn ang="0">
                  <a:pos x="connsiteX1" y="connsiteY1"/>
                </a:cxn>
              </a:cxnLst>
              <a:rect l="l" t="t" r="r" b="b"/>
              <a:pathLst>
                <a:path w="1321194" h="1411144">
                  <a:moveTo>
                    <a:pt x="0" y="1411144"/>
                  </a:moveTo>
                  <a:cubicBezTo>
                    <a:pt x="264173" y="802606"/>
                    <a:pt x="730955" y="304044"/>
                    <a:pt x="1321194" y="0"/>
                  </a:cubicBezTo>
                </a:path>
              </a:pathLst>
            </a:custGeom>
            <a:noFill/>
            <a:ln w="3175" cap="rnd">
              <a:solidFill>
                <a:srgbClr val="EFE7D4">
                  <a:alpha val="98855"/>
                </a:srgbClr>
              </a:solidFill>
              <a:prstDash val="solid"/>
              <a:round/>
            </a:ln>
          </p:spPr>
          <p:txBody>
            <a:bodyPr rtlCol="0" anchor="ctr"/>
            <a:lstStyle/>
            <a:p>
              <a:endParaRPr lang="en-US"/>
            </a:p>
          </p:txBody>
        </p:sp>
        <p:sp>
          <p:nvSpPr>
            <p:cNvPr id="514" name="Freeform 513">
              <a:extLst>
                <a:ext uri="{FF2B5EF4-FFF2-40B4-BE49-F238E27FC236}">
                  <a16:creationId xmlns:a16="http://schemas.microsoft.com/office/drawing/2014/main" id="{22E360AA-DED9-8F43-9524-7320188F9EE4}"/>
                </a:ext>
              </a:extLst>
            </p:cNvPr>
            <p:cNvSpPr/>
            <p:nvPr/>
          </p:nvSpPr>
          <p:spPr>
            <a:xfrm>
              <a:off x="3641806" y="3473161"/>
              <a:ext cx="1255791" cy="1348392"/>
            </a:xfrm>
            <a:custGeom>
              <a:avLst/>
              <a:gdLst>
                <a:gd name="connsiteX0" fmla="*/ 0 w 1255791"/>
                <a:gd name="connsiteY0" fmla="*/ 1348393 h 1348392"/>
                <a:gd name="connsiteX1" fmla="*/ 1255791 w 1255791"/>
                <a:gd name="connsiteY1" fmla="*/ 0 h 1348392"/>
              </a:gdLst>
              <a:ahLst/>
              <a:cxnLst>
                <a:cxn ang="0">
                  <a:pos x="connsiteX0" y="connsiteY0"/>
                </a:cxn>
                <a:cxn ang="0">
                  <a:pos x="connsiteX1" y="connsiteY1"/>
                </a:cxn>
              </a:cxnLst>
              <a:rect l="l" t="t" r="r" b="b"/>
              <a:pathLst>
                <a:path w="1255791" h="1348392">
                  <a:moveTo>
                    <a:pt x="0" y="1348393"/>
                  </a:moveTo>
                  <a:cubicBezTo>
                    <a:pt x="266925" y="778710"/>
                    <a:pt x="706168" y="307077"/>
                    <a:pt x="1255791" y="0"/>
                  </a:cubicBezTo>
                </a:path>
              </a:pathLst>
            </a:custGeom>
            <a:noFill/>
            <a:ln w="3175" cap="rnd">
              <a:solidFill>
                <a:srgbClr val="EFE7D4">
                  <a:alpha val="98855"/>
                </a:srgbClr>
              </a:solidFill>
              <a:prstDash val="solid"/>
              <a:round/>
            </a:ln>
          </p:spPr>
          <p:txBody>
            <a:bodyPr rtlCol="0" anchor="ctr"/>
            <a:lstStyle/>
            <a:p>
              <a:endParaRPr lang="en-US"/>
            </a:p>
          </p:txBody>
        </p:sp>
        <p:sp>
          <p:nvSpPr>
            <p:cNvPr id="515" name="Freeform 514">
              <a:extLst>
                <a:ext uri="{FF2B5EF4-FFF2-40B4-BE49-F238E27FC236}">
                  <a16:creationId xmlns:a16="http://schemas.microsoft.com/office/drawing/2014/main" id="{D94F18E5-0DB2-B745-BA8A-4F05AD65D6B1}"/>
                </a:ext>
              </a:extLst>
            </p:cNvPr>
            <p:cNvSpPr/>
            <p:nvPr/>
          </p:nvSpPr>
          <p:spPr>
            <a:xfrm>
              <a:off x="4227766" y="3435795"/>
              <a:ext cx="490568" cy="374511"/>
            </a:xfrm>
            <a:custGeom>
              <a:avLst/>
              <a:gdLst>
                <a:gd name="connsiteX0" fmla="*/ 490569 w 490568"/>
                <a:gd name="connsiteY0" fmla="*/ 0 h 374511"/>
                <a:gd name="connsiteX1" fmla="*/ 0 w 490568"/>
                <a:gd name="connsiteY1" fmla="*/ 374511 h 374511"/>
              </a:gdLst>
              <a:ahLst/>
              <a:cxnLst>
                <a:cxn ang="0">
                  <a:pos x="connsiteX0" y="connsiteY0"/>
                </a:cxn>
                <a:cxn ang="0">
                  <a:pos x="connsiteX1" y="connsiteY1"/>
                </a:cxn>
              </a:cxnLst>
              <a:rect l="l" t="t" r="r" b="b"/>
              <a:pathLst>
                <a:path w="490568" h="374511">
                  <a:moveTo>
                    <a:pt x="490569" y="0"/>
                  </a:moveTo>
                  <a:cubicBezTo>
                    <a:pt x="315055" y="108339"/>
                    <a:pt x="150728" y="233789"/>
                    <a:pt x="0" y="374511"/>
                  </a:cubicBezTo>
                </a:path>
              </a:pathLst>
            </a:custGeom>
            <a:noFill/>
            <a:ln w="3175" cap="rnd">
              <a:solidFill>
                <a:srgbClr val="EFE7D4">
                  <a:alpha val="98855"/>
                </a:srgbClr>
              </a:solidFill>
              <a:prstDash val="solid"/>
              <a:round/>
            </a:ln>
          </p:spPr>
          <p:txBody>
            <a:bodyPr rtlCol="0" anchor="ctr"/>
            <a:lstStyle/>
            <a:p>
              <a:endParaRPr lang="en-US"/>
            </a:p>
          </p:txBody>
        </p:sp>
        <p:sp>
          <p:nvSpPr>
            <p:cNvPr id="516" name="Freeform 515">
              <a:extLst>
                <a:ext uri="{FF2B5EF4-FFF2-40B4-BE49-F238E27FC236}">
                  <a16:creationId xmlns:a16="http://schemas.microsoft.com/office/drawing/2014/main" id="{3EAF3B25-FCA5-7044-898A-4211286DD3C6}"/>
                </a:ext>
              </a:extLst>
            </p:cNvPr>
            <p:cNvSpPr/>
            <p:nvPr/>
          </p:nvSpPr>
          <p:spPr>
            <a:xfrm>
              <a:off x="3544511" y="4208017"/>
              <a:ext cx="324348" cy="531009"/>
            </a:xfrm>
            <a:custGeom>
              <a:avLst/>
              <a:gdLst>
                <a:gd name="connsiteX0" fmla="*/ 324349 w 324348"/>
                <a:gd name="connsiteY0" fmla="*/ 0 h 531009"/>
                <a:gd name="connsiteX1" fmla="*/ 0 w 324348"/>
                <a:gd name="connsiteY1" fmla="*/ 531009 h 531009"/>
              </a:gdLst>
              <a:ahLst/>
              <a:cxnLst>
                <a:cxn ang="0">
                  <a:pos x="connsiteX0" y="connsiteY0"/>
                </a:cxn>
                <a:cxn ang="0">
                  <a:pos x="connsiteX1" y="connsiteY1"/>
                </a:cxn>
              </a:cxnLst>
              <a:rect l="l" t="t" r="r" b="b"/>
              <a:pathLst>
                <a:path w="324348" h="531009">
                  <a:moveTo>
                    <a:pt x="324349" y="0"/>
                  </a:moveTo>
                  <a:cubicBezTo>
                    <a:pt x="198760" y="165750"/>
                    <a:pt x="90102" y="343640"/>
                    <a:pt x="0" y="531009"/>
                  </a:cubicBezTo>
                </a:path>
              </a:pathLst>
            </a:custGeom>
            <a:noFill/>
            <a:ln w="3175" cap="rnd">
              <a:solidFill>
                <a:srgbClr val="EFE7D4">
                  <a:alpha val="98855"/>
                </a:srgbClr>
              </a:solidFill>
              <a:prstDash val="solid"/>
              <a:round/>
            </a:ln>
          </p:spPr>
          <p:txBody>
            <a:bodyPr rtlCol="0" anchor="ctr"/>
            <a:lstStyle/>
            <a:p>
              <a:endParaRPr lang="en-US"/>
            </a:p>
          </p:txBody>
        </p:sp>
        <p:sp>
          <p:nvSpPr>
            <p:cNvPr id="517" name="Freeform 516">
              <a:extLst>
                <a:ext uri="{FF2B5EF4-FFF2-40B4-BE49-F238E27FC236}">
                  <a16:creationId xmlns:a16="http://schemas.microsoft.com/office/drawing/2014/main" id="{91522185-C6F9-4245-A615-7635F6365BA8}"/>
                </a:ext>
              </a:extLst>
            </p:cNvPr>
            <p:cNvSpPr/>
            <p:nvPr/>
          </p:nvSpPr>
          <p:spPr>
            <a:xfrm>
              <a:off x="4169503" y="3426953"/>
              <a:ext cx="363952" cy="289987"/>
            </a:xfrm>
            <a:custGeom>
              <a:avLst/>
              <a:gdLst>
                <a:gd name="connsiteX0" fmla="*/ 363952 w 363952"/>
                <a:gd name="connsiteY0" fmla="*/ 0 h 289987"/>
                <a:gd name="connsiteX1" fmla="*/ 0 w 363952"/>
                <a:gd name="connsiteY1" fmla="*/ 289987 h 289987"/>
              </a:gdLst>
              <a:ahLst/>
              <a:cxnLst>
                <a:cxn ang="0">
                  <a:pos x="connsiteX0" y="connsiteY0"/>
                </a:cxn>
                <a:cxn ang="0">
                  <a:pos x="connsiteX1" y="connsiteY1"/>
                </a:cxn>
              </a:cxnLst>
              <a:rect l="l" t="t" r="r" b="b"/>
              <a:pathLst>
                <a:path w="363952" h="289987">
                  <a:moveTo>
                    <a:pt x="363952" y="0"/>
                  </a:moveTo>
                  <a:cubicBezTo>
                    <a:pt x="235837" y="87832"/>
                    <a:pt x="114207" y="184744"/>
                    <a:pt x="0" y="289987"/>
                  </a:cubicBezTo>
                </a:path>
              </a:pathLst>
            </a:custGeom>
            <a:noFill/>
            <a:ln w="3175" cap="rnd">
              <a:solidFill>
                <a:srgbClr val="EFE7D4">
                  <a:alpha val="98855"/>
                </a:srgbClr>
              </a:solidFill>
              <a:prstDash val="solid"/>
              <a:round/>
            </a:ln>
          </p:spPr>
          <p:txBody>
            <a:bodyPr rtlCol="0" anchor="ctr"/>
            <a:lstStyle/>
            <a:p>
              <a:endParaRPr lang="en-US"/>
            </a:p>
          </p:txBody>
        </p:sp>
        <p:sp>
          <p:nvSpPr>
            <p:cNvPr id="518" name="Freeform 517">
              <a:extLst>
                <a:ext uri="{FF2B5EF4-FFF2-40B4-BE49-F238E27FC236}">
                  <a16:creationId xmlns:a16="http://schemas.microsoft.com/office/drawing/2014/main" id="{549AA7AC-06B3-144F-916E-3896F5E581E1}"/>
                </a:ext>
              </a:extLst>
            </p:cNvPr>
            <p:cNvSpPr/>
            <p:nvPr/>
          </p:nvSpPr>
          <p:spPr>
            <a:xfrm>
              <a:off x="3472254" y="4331618"/>
              <a:ext cx="177549" cy="308337"/>
            </a:xfrm>
            <a:custGeom>
              <a:avLst/>
              <a:gdLst>
                <a:gd name="connsiteX0" fmla="*/ 0 w 177549"/>
                <a:gd name="connsiteY0" fmla="*/ 308337 h 308337"/>
                <a:gd name="connsiteX1" fmla="*/ 177549 w 177549"/>
                <a:gd name="connsiteY1" fmla="*/ 0 h 308337"/>
              </a:gdLst>
              <a:ahLst/>
              <a:cxnLst>
                <a:cxn ang="0">
                  <a:pos x="connsiteX0" y="connsiteY0"/>
                </a:cxn>
                <a:cxn ang="0">
                  <a:pos x="connsiteX1" y="connsiteY1"/>
                </a:cxn>
              </a:cxnLst>
              <a:rect l="l" t="t" r="r" b="b"/>
              <a:pathLst>
                <a:path w="177549" h="308337">
                  <a:moveTo>
                    <a:pt x="0" y="308337"/>
                  </a:moveTo>
                  <a:cubicBezTo>
                    <a:pt x="53446" y="202367"/>
                    <a:pt x="112719" y="99431"/>
                    <a:pt x="177549" y="0"/>
                  </a:cubicBezTo>
                </a:path>
              </a:pathLst>
            </a:custGeom>
            <a:noFill/>
            <a:ln w="3175" cap="rnd">
              <a:solidFill>
                <a:srgbClr val="EFE7D4">
                  <a:alpha val="98855"/>
                </a:srgbClr>
              </a:solidFill>
              <a:prstDash val="solid"/>
              <a:round/>
            </a:ln>
          </p:spPr>
          <p:txBody>
            <a:bodyPr rtlCol="0" anchor="ctr"/>
            <a:lstStyle/>
            <a:p>
              <a:endParaRPr lang="en-US"/>
            </a:p>
          </p:txBody>
        </p:sp>
        <p:sp>
          <p:nvSpPr>
            <p:cNvPr id="519" name="Freeform 518">
              <a:extLst>
                <a:ext uri="{FF2B5EF4-FFF2-40B4-BE49-F238E27FC236}">
                  <a16:creationId xmlns:a16="http://schemas.microsoft.com/office/drawing/2014/main" id="{B092BC0C-CC00-B446-B53D-B00AD0710467}"/>
                </a:ext>
              </a:extLst>
            </p:cNvPr>
            <p:cNvSpPr/>
            <p:nvPr/>
          </p:nvSpPr>
          <p:spPr>
            <a:xfrm>
              <a:off x="3378672" y="4314599"/>
              <a:ext cx="135756" cy="237694"/>
            </a:xfrm>
            <a:custGeom>
              <a:avLst/>
              <a:gdLst>
                <a:gd name="connsiteX0" fmla="*/ 0 w 135756"/>
                <a:gd name="connsiteY0" fmla="*/ 237694 h 237694"/>
                <a:gd name="connsiteX1" fmla="*/ 135756 w 135756"/>
                <a:gd name="connsiteY1" fmla="*/ 0 h 237694"/>
              </a:gdLst>
              <a:ahLst/>
              <a:cxnLst>
                <a:cxn ang="0">
                  <a:pos x="connsiteX0" y="connsiteY0"/>
                </a:cxn>
                <a:cxn ang="0">
                  <a:pos x="connsiteX1" y="connsiteY1"/>
                </a:cxn>
              </a:cxnLst>
              <a:rect l="l" t="t" r="r" b="b"/>
              <a:pathLst>
                <a:path w="135756" h="237694">
                  <a:moveTo>
                    <a:pt x="0" y="237694"/>
                  </a:moveTo>
                  <a:cubicBezTo>
                    <a:pt x="42079" y="156371"/>
                    <a:pt x="87331" y="77140"/>
                    <a:pt x="135756" y="0"/>
                  </a:cubicBezTo>
                </a:path>
              </a:pathLst>
            </a:custGeom>
            <a:noFill/>
            <a:ln w="3175" cap="rnd">
              <a:solidFill>
                <a:srgbClr val="EFE7D4">
                  <a:alpha val="98855"/>
                </a:srgbClr>
              </a:solidFill>
              <a:prstDash val="solid"/>
              <a:round/>
            </a:ln>
          </p:spPr>
          <p:txBody>
            <a:bodyPr rtlCol="0" anchor="ctr"/>
            <a:lstStyle/>
            <a:p>
              <a:endParaRPr lang="en-US"/>
            </a:p>
          </p:txBody>
        </p:sp>
        <p:sp>
          <p:nvSpPr>
            <p:cNvPr id="520" name="Freeform 519">
              <a:extLst>
                <a:ext uri="{FF2B5EF4-FFF2-40B4-BE49-F238E27FC236}">
                  <a16:creationId xmlns:a16="http://schemas.microsoft.com/office/drawing/2014/main" id="{BBC1CF8A-FF66-974C-9652-B65153286CEC}"/>
                </a:ext>
              </a:extLst>
            </p:cNvPr>
            <p:cNvSpPr/>
            <p:nvPr/>
          </p:nvSpPr>
          <p:spPr>
            <a:xfrm>
              <a:off x="4090963" y="3571852"/>
              <a:ext cx="50075" cy="49345"/>
            </a:xfrm>
            <a:custGeom>
              <a:avLst/>
              <a:gdLst>
                <a:gd name="connsiteX0" fmla="*/ 50076 w 50075"/>
                <a:gd name="connsiteY0" fmla="*/ 0 h 49345"/>
                <a:gd name="connsiteX1" fmla="*/ 0 w 50075"/>
                <a:gd name="connsiteY1" fmla="*/ 49345 h 49345"/>
              </a:gdLst>
              <a:ahLst/>
              <a:cxnLst>
                <a:cxn ang="0">
                  <a:pos x="connsiteX0" y="connsiteY0"/>
                </a:cxn>
                <a:cxn ang="0">
                  <a:pos x="connsiteX1" y="connsiteY1"/>
                </a:cxn>
              </a:cxnLst>
              <a:rect l="l" t="t" r="r" b="b"/>
              <a:pathLst>
                <a:path w="50075" h="49345">
                  <a:moveTo>
                    <a:pt x="50076" y="0"/>
                  </a:moveTo>
                  <a:cubicBezTo>
                    <a:pt x="33035" y="16163"/>
                    <a:pt x="19040" y="30900"/>
                    <a:pt x="0" y="49345"/>
                  </a:cubicBezTo>
                </a:path>
              </a:pathLst>
            </a:custGeom>
            <a:noFill/>
            <a:ln w="3175" cap="rnd">
              <a:solidFill>
                <a:srgbClr val="EFE7D4">
                  <a:alpha val="98855"/>
                </a:srgbClr>
              </a:solidFill>
              <a:prstDash val="solid"/>
              <a:round/>
            </a:ln>
          </p:spPr>
          <p:txBody>
            <a:bodyPr rtlCol="0" anchor="ctr"/>
            <a:lstStyle/>
            <a:p>
              <a:endParaRPr lang="en-US"/>
            </a:p>
          </p:txBody>
        </p:sp>
        <p:sp>
          <p:nvSpPr>
            <p:cNvPr id="521" name="Freeform 520">
              <a:extLst>
                <a:ext uri="{FF2B5EF4-FFF2-40B4-BE49-F238E27FC236}">
                  <a16:creationId xmlns:a16="http://schemas.microsoft.com/office/drawing/2014/main" id="{F9D23581-D01E-9648-99C8-8AFFA833D556}"/>
                </a:ext>
              </a:extLst>
            </p:cNvPr>
            <p:cNvSpPr/>
            <p:nvPr/>
          </p:nvSpPr>
          <p:spPr>
            <a:xfrm rot="-339000">
              <a:off x="5319603" y="5050612"/>
              <a:ext cx="2074421" cy="2071744"/>
            </a:xfrm>
            <a:custGeom>
              <a:avLst/>
              <a:gdLst>
                <a:gd name="connsiteX0" fmla="*/ 2074421 w 2074421"/>
                <a:gd name="connsiteY0" fmla="*/ 1035872 h 2071744"/>
                <a:gd name="connsiteX1" fmla="*/ 1037211 w 2074421"/>
                <a:gd name="connsiteY1" fmla="*/ 2071745 h 2071744"/>
                <a:gd name="connsiteX2" fmla="*/ 0 w 2074421"/>
                <a:gd name="connsiteY2" fmla="*/ 1035872 h 2071744"/>
                <a:gd name="connsiteX3" fmla="*/ 1037211 w 2074421"/>
                <a:gd name="connsiteY3" fmla="*/ 0 h 2071744"/>
                <a:gd name="connsiteX4" fmla="*/ 2074421 w 2074421"/>
                <a:gd name="connsiteY4" fmla="*/ 1035872 h 2071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421" h="2071744">
                  <a:moveTo>
                    <a:pt x="2074421" y="1035872"/>
                  </a:moveTo>
                  <a:cubicBezTo>
                    <a:pt x="2074421" y="1607969"/>
                    <a:pt x="1610046" y="2071745"/>
                    <a:pt x="1037211" y="2071745"/>
                  </a:cubicBezTo>
                  <a:cubicBezTo>
                    <a:pt x="464375" y="2071745"/>
                    <a:pt x="0" y="1607969"/>
                    <a:pt x="0" y="1035872"/>
                  </a:cubicBezTo>
                  <a:cubicBezTo>
                    <a:pt x="0" y="463776"/>
                    <a:pt x="464375" y="0"/>
                    <a:pt x="1037211" y="0"/>
                  </a:cubicBezTo>
                  <a:cubicBezTo>
                    <a:pt x="1610046" y="0"/>
                    <a:pt x="2074421" y="463776"/>
                    <a:pt x="2074421" y="1035872"/>
                  </a:cubicBezTo>
                  <a:close/>
                </a:path>
              </a:pathLst>
            </a:custGeom>
            <a:noFill/>
            <a:ln w="3175" cap="rnd">
              <a:solidFill>
                <a:srgbClr val="EFE7D4">
                  <a:alpha val="98855"/>
                </a:srgbClr>
              </a:solidFill>
              <a:prstDash val="solid"/>
              <a:round/>
            </a:ln>
          </p:spPr>
          <p:txBody>
            <a:bodyPr rtlCol="0" anchor="ctr"/>
            <a:lstStyle/>
            <a:p>
              <a:endParaRPr lang="en-US"/>
            </a:p>
          </p:txBody>
        </p:sp>
        <p:sp>
          <p:nvSpPr>
            <p:cNvPr id="522" name="Freeform 521">
              <a:extLst>
                <a:ext uri="{FF2B5EF4-FFF2-40B4-BE49-F238E27FC236}">
                  <a16:creationId xmlns:a16="http://schemas.microsoft.com/office/drawing/2014/main" id="{7F32D405-B3A4-2A41-B444-E82CFABD223C}"/>
                </a:ext>
              </a:extLst>
            </p:cNvPr>
            <p:cNvSpPr/>
            <p:nvPr/>
          </p:nvSpPr>
          <p:spPr>
            <a:xfrm rot="-2700000">
              <a:off x="5455601" y="5185869"/>
              <a:ext cx="1802909" cy="1800582"/>
            </a:xfrm>
            <a:custGeom>
              <a:avLst/>
              <a:gdLst>
                <a:gd name="connsiteX0" fmla="*/ 1802910 w 1802909"/>
                <a:gd name="connsiteY0" fmla="*/ 900291 h 1800582"/>
                <a:gd name="connsiteX1" fmla="*/ 901455 w 1802909"/>
                <a:gd name="connsiteY1" fmla="*/ 1800583 h 1800582"/>
                <a:gd name="connsiteX2" fmla="*/ 0 w 1802909"/>
                <a:gd name="connsiteY2" fmla="*/ 900291 h 1800582"/>
                <a:gd name="connsiteX3" fmla="*/ 901455 w 1802909"/>
                <a:gd name="connsiteY3" fmla="*/ 0 h 1800582"/>
                <a:gd name="connsiteX4" fmla="*/ 1802910 w 1802909"/>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909" h="1800582">
                  <a:moveTo>
                    <a:pt x="1802910" y="900291"/>
                  </a:moveTo>
                  <a:cubicBezTo>
                    <a:pt x="1802910" y="1397509"/>
                    <a:pt x="1399314" y="1800583"/>
                    <a:pt x="901455" y="1800583"/>
                  </a:cubicBezTo>
                  <a:cubicBezTo>
                    <a:pt x="403595" y="1800583"/>
                    <a:pt x="0" y="1397509"/>
                    <a:pt x="0" y="900291"/>
                  </a:cubicBezTo>
                  <a:cubicBezTo>
                    <a:pt x="0" y="403074"/>
                    <a:pt x="403595" y="0"/>
                    <a:pt x="901455" y="0"/>
                  </a:cubicBezTo>
                  <a:cubicBezTo>
                    <a:pt x="1399314" y="0"/>
                    <a:pt x="1802910" y="403074"/>
                    <a:pt x="1802910" y="900291"/>
                  </a:cubicBezTo>
                  <a:close/>
                </a:path>
              </a:pathLst>
            </a:custGeom>
            <a:noFill/>
            <a:ln w="3175" cap="rnd">
              <a:solidFill>
                <a:srgbClr val="EFE7D4">
                  <a:alpha val="98855"/>
                </a:srgbClr>
              </a:solidFill>
              <a:prstDash val="solid"/>
              <a:round/>
            </a:ln>
          </p:spPr>
          <p:txBody>
            <a:bodyPr rtlCol="0" anchor="ctr"/>
            <a:lstStyle/>
            <a:p>
              <a:endParaRPr lang="en-US"/>
            </a:p>
          </p:txBody>
        </p:sp>
        <p:sp>
          <p:nvSpPr>
            <p:cNvPr id="523" name="Freeform 522">
              <a:extLst>
                <a:ext uri="{FF2B5EF4-FFF2-40B4-BE49-F238E27FC236}">
                  <a16:creationId xmlns:a16="http://schemas.microsoft.com/office/drawing/2014/main" id="{12417CA3-5DAC-3E4A-981B-DDAFDDA34884}"/>
                </a:ext>
              </a:extLst>
            </p:cNvPr>
            <p:cNvSpPr/>
            <p:nvPr/>
          </p:nvSpPr>
          <p:spPr>
            <a:xfrm rot="-3496800">
              <a:off x="5590665" y="5320984"/>
              <a:ext cx="1532730" cy="1530751"/>
            </a:xfrm>
            <a:custGeom>
              <a:avLst/>
              <a:gdLst>
                <a:gd name="connsiteX0" fmla="*/ 1532730 w 1532730"/>
                <a:gd name="connsiteY0" fmla="*/ 765376 h 1530751"/>
                <a:gd name="connsiteX1" fmla="*/ 766365 w 1532730"/>
                <a:gd name="connsiteY1" fmla="*/ 1530752 h 1530751"/>
                <a:gd name="connsiteX2" fmla="*/ 0 w 1532730"/>
                <a:gd name="connsiteY2" fmla="*/ 765376 h 1530751"/>
                <a:gd name="connsiteX3" fmla="*/ 766365 w 1532730"/>
                <a:gd name="connsiteY3" fmla="*/ 0 h 1530751"/>
                <a:gd name="connsiteX4" fmla="*/ 1532730 w 1532730"/>
                <a:gd name="connsiteY4" fmla="*/ 765376 h 153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730" h="1530751">
                  <a:moveTo>
                    <a:pt x="1532730" y="765376"/>
                  </a:moveTo>
                  <a:cubicBezTo>
                    <a:pt x="1532730" y="1188082"/>
                    <a:pt x="1189617" y="1530752"/>
                    <a:pt x="766365" y="1530752"/>
                  </a:cubicBezTo>
                  <a:cubicBezTo>
                    <a:pt x="343113" y="1530752"/>
                    <a:pt x="0" y="1188082"/>
                    <a:pt x="0" y="765376"/>
                  </a:cubicBezTo>
                  <a:cubicBezTo>
                    <a:pt x="0" y="342671"/>
                    <a:pt x="343113" y="0"/>
                    <a:pt x="766365" y="0"/>
                  </a:cubicBezTo>
                  <a:cubicBezTo>
                    <a:pt x="1189617" y="0"/>
                    <a:pt x="1532730" y="342671"/>
                    <a:pt x="1532730" y="765376"/>
                  </a:cubicBezTo>
                  <a:close/>
                </a:path>
              </a:pathLst>
            </a:custGeom>
            <a:noFill/>
            <a:ln w="3175" cap="rnd">
              <a:solidFill>
                <a:srgbClr val="EFE7D4">
                  <a:alpha val="98855"/>
                </a:srgbClr>
              </a:solidFill>
              <a:prstDash val="solid"/>
              <a:round/>
            </a:ln>
          </p:spPr>
          <p:txBody>
            <a:bodyPr rtlCol="0" anchor="ctr"/>
            <a:lstStyle/>
            <a:p>
              <a:endParaRPr lang="en-US"/>
            </a:p>
          </p:txBody>
        </p:sp>
        <p:sp>
          <p:nvSpPr>
            <p:cNvPr id="524" name="Freeform 523">
              <a:extLst>
                <a:ext uri="{FF2B5EF4-FFF2-40B4-BE49-F238E27FC236}">
                  <a16:creationId xmlns:a16="http://schemas.microsoft.com/office/drawing/2014/main" id="{6AB37AD6-1ACE-994D-B304-D75B9136E4F3}"/>
                </a:ext>
              </a:extLst>
            </p:cNvPr>
            <p:cNvSpPr/>
            <p:nvPr/>
          </p:nvSpPr>
          <p:spPr>
            <a:xfrm rot="-339000">
              <a:off x="5721826" y="5452315"/>
              <a:ext cx="1269976" cy="1268337"/>
            </a:xfrm>
            <a:custGeom>
              <a:avLst/>
              <a:gdLst>
                <a:gd name="connsiteX0" fmla="*/ 1269976 w 1269976"/>
                <a:gd name="connsiteY0" fmla="*/ 634169 h 1268337"/>
                <a:gd name="connsiteX1" fmla="*/ 634988 w 1269976"/>
                <a:gd name="connsiteY1" fmla="*/ 1268338 h 1268337"/>
                <a:gd name="connsiteX2" fmla="*/ 0 w 1269976"/>
                <a:gd name="connsiteY2" fmla="*/ 634169 h 1268337"/>
                <a:gd name="connsiteX3" fmla="*/ 634988 w 1269976"/>
                <a:gd name="connsiteY3" fmla="*/ 0 h 1268337"/>
                <a:gd name="connsiteX4" fmla="*/ 1269976 w 1269976"/>
                <a:gd name="connsiteY4" fmla="*/ 634169 h 126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76" h="1268337">
                  <a:moveTo>
                    <a:pt x="1269976" y="634169"/>
                  </a:moveTo>
                  <a:cubicBezTo>
                    <a:pt x="1269976" y="984411"/>
                    <a:pt x="985682" y="1268338"/>
                    <a:pt x="634988" y="1268338"/>
                  </a:cubicBezTo>
                  <a:cubicBezTo>
                    <a:pt x="284294" y="1268338"/>
                    <a:pt x="0" y="984411"/>
                    <a:pt x="0" y="634169"/>
                  </a:cubicBezTo>
                  <a:cubicBezTo>
                    <a:pt x="0" y="283927"/>
                    <a:pt x="284294" y="0"/>
                    <a:pt x="634988" y="0"/>
                  </a:cubicBezTo>
                  <a:cubicBezTo>
                    <a:pt x="985682" y="0"/>
                    <a:pt x="1269976" y="283927"/>
                    <a:pt x="1269976" y="634169"/>
                  </a:cubicBezTo>
                  <a:close/>
                </a:path>
              </a:pathLst>
            </a:custGeom>
            <a:noFill/>
            <a:ln w="3175" cap="rnd">
              <a:solidFill>
                <a:srgbClr val="EFE7D4">
                  <a:alpha val="98855"/>
                </a:srgbClr>
              </a:solidFill>
              <a:prstDash val="solid"/>
              <a:round/>
            </a:ln>
          </p:spPr>
          <p:txBody>
            <a:bodyPr rtlCol="0" anchor="ctr"/>
            <a:lstStyle/>
            <a:p>
              <a:endParaRPr lang="en-US"/>
            </a:p>
          </p:txBody>
        </p:sp>
        <p:sp>
          <p:nvSpPr>
            <p:cNvPr id="525" name="Freeform 524">
              <a:extLst>
                <a:ext uri="{FF2B5EF4-FFF2-40B4-BE49-F238E27FC236}">
                  <a16:creationId xmlns:a16="http://schemas.microsoft.com/office/drawing/2014/main" id="{A653ECC4-5F34-7B49-BE5B-F949CA01FCA7}"/>
                </a:ext>
              </a:extLst>
            </p:cNvPr>
            <p:cNvSpPr/>
            <p:nvPr/>
          </p:nvSpPr>
          <p:spPr>
            <a:xfrm rot="-339600">
              <a:off x="5852909" y="5582160"/>
              <a:ext cx="1008745" cy="1007443"/>
            </a:xfrm>
            <a:custGeom>
              <a:avLst/>
              <a:gdLst>
                <a:gd name="connsiteX0" fmla="*/ 1008746 w 1008745"/>
                <a:gd name="connsiteY0" fmla="*/ 503722 h 1007443"/>
                <a:gd name="connsiteX1" fmla="*/ 504373 w 1008745"/>
                <a:gd name="connsiteY1" fmla="*/ 1007444 h 1007443"/>
                <a:gd name="connsiteX2" fmla="*/ 0 w 1008745"/>
                <a:gd name="connsiteY2" fmla="*/ 503722 h 1007443"/>
                <a:gd name="connsiteX3" fmla="*/ 504373 w 1008745"/>
                <a:gd name="connsiteY3" fmla="*/ 0 h 1007443"/>
                <a:gd name="connsiteX4" fmla="*/ 1008746 w 1008745"/>
                <a:gd name="connsiteY4" fmla="*/ 503722 h 100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45" h="1007443">
                  <a:moveTo>
                    <a:pt x="1008746" y="503722"/>
                  </a:moveTo>
                  <a:cubicBezTo>
                    <a:pt x="1008746" y="781920"/>
                    <a:pt x="782931" y="1007444"/>
                    <a:pt x="504373" y="1007444"/>
                  </a:cubicBezTo>
                  <a:cubicBezTo>
                    <a:pt x="225816" y="1007444"/>
                    <a:pt x="0" y="781920"/>
                    <a:pt x="0" y="503722"/>
                  </a:cubicBezTo>
                  <a:cubicBezTo>
                    <a:pt x="0" y="225524"/>
                    <a:pt x="225815" y="0"/>
                    <a:pt x="504373" y="0"/>
                  </a:cubicBezTo>
                  <a:cubicBezTo>
                    <a:pt x="782930" y="0"/>
                    <a:pt x="1008746" y="225524"/>
                    <a:pt x="1008746" y="503722"/>
                  </a:cubicBezTo>
                  <a:close/>
                </a:path>
              </a:pathLst>
            </a:custGeom>
            <a:noFill/>
            <a:ln w="3175" cap="rnd">
              <a:solidFill>
                <a:srgbClr val="EFE7D4">
                  <a:alpha val="98855"/>
                </a:srgbClr>
              </a:solidFill>
              <a:prstDash val="solid"/>
              <a:round/>
            </a:ln>
          </p:spPr>
          <p:txBody>
            <a:bodyPr rtlCol="0" anchor="ctr"/>
            <a:lstStyle/>
            <a:p>
              <a:endParaRPr lang="en-US"/>
            </a:p>
          </p:txBody>
        </p:sp>
        <p:sp>
          <p:nvSpPr>
            <p:cNvPr id="526" name="Freeform 525">
              <a:extLst>
                <a:ext uri="{FF2B5EF4-FFF2-40B4-BE49-F238E27FC236}">
                  <a16:creationId xmlns:a16="http://schemas.microsoft.com/office/drawing/2014/main" id="{954710EB-2EDF-F04B-AFB6-931EDB98B929}"/>
                </a:ext>
              </a:extLst>
            </p:cNvPr>
            <p:cNvSpPr/>
            <p:nvPr/>
          </p:nvSpPr>
          <p:spPr>
            <a:xfrm rot="-1010400">
              <a:off x="5991224" y="5721320"/>
              <a:ext cx="731331" cy="730387"/>
            </a:xfrm>
            <a:custGeom>
              <a:avLst/>
              <a:gdLst>
                <a:gd name="connsiteX0" fmla="*/ 731331 w 731331"/>
                <a:gd name="connsiteY0" fmla="*/ 365194 h 730387"/>
                <a:gd name="connsiteX1" fmla="*/ 365666 w 731331"/>
                <a:gd name="connsiteY1" fmla="*/ 730388 h 730387"/>
                <a:gd name="connsiteX2" fmla="*/ 0 w 731331"/>
                <a:gd name="connsiteY2" fmla="*/ 365194 h 730387"/>
                <a:gd name="connsiteX3" fmla="*/ 365666 w 731331"/>
                <a:gd name="connsiteY3" fmla="*/ 0 h 730387"/>
                <a:gd name="connsiteX4" fmla="*/ 731331 w 731331"/>
                <a:gd name="connsiteY4" fmla="*/ 365194 h 73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331" h="730387">
                  <a:moveTo>
                    <a:pt x="731331" y="365194"/>
                  </a:moveTo>
                  <a:cubicBezTo>
                    <a:pt x="731331" y="566885"/>
                    <a:pt x="567617" y="730388"/>
                    <a:pt x="365666" y="730388"/>
                  </a:cubicBezTo>
                  <a:cubicBezTo>
                    <a:pt x="163714" y="730388"/>
                    <a:pt x="0" y="566885"/>
                    <a:pt x="0" y="365194"/>
                  </a:cubicBezTo>
                  <a:cubicBezTo>
                    <a:pt x="0" y="163503"/>
                    <a:pt x="163714" y="0"/>
                    <a:pt x="365666" y="0"/>
                  </a:cubicBezTo>
                  <a:cubicBezTo>
                    <a:pt x="567617" y="0"/>
                    <a:pt x="731331" y="163503"/>
                    <a:pt x="731331" y="365194"/>
                  </a:cubicBezTo>
                  <a:close/>
                </a:path>
              </a:pathLst>
            </a:custGeom>
            <a:noFill/>
            <a:ln w="3175" cap="rnd">
              <a:solidFill>
                <a:srgbClr val="EFE7D4">
                  <a:alpha val="98855"/>
                </a:srgbClr>
              </a:solidFill>
              <a:prstDash val="solid"/>
              <a:round/>
            </a:ln>
          </p:spPr>
          <p:txBody>
            <a:bodyPr rtlCol="0" anchor="ctr"/>
            <a:lstStyle/>
            <a:p>
              <a:endParaRPr lang="en-US"/>
            </a:p>
          </p:txBody>
        </p:sp>
        <p:sp>
          <p:nvSpPr>
            <p:cNvPr id="527" name="Freeform 526">
              <a:extLst>
                <a:ext uri="{FF2B5EF4-FFF2-40B4-BE49-F238E27FC236}">
                  <a16:creationId xmlns:a16="http://schemas.microsoft.com/office/drawing/2014/main" id="{215D7A7B-5B62-F643-9CD9-C6E5FE1010C4}"/>
                </a:ext>
              </a:extLst>
            </p:cNvPr>
            <p:cNvSpPr/>
            <p:nvPr/>
          </p:nvSpPr>
          <p:spPr>
            <a:xfrm>
              <a:off x="6127495" y="5856951"/>
              <a:ext cx="459057" cy="458464"/>
            </a:xfrm>
            <a:custGeom>
              <a:avLst/>
              <a:gdLst>
                <a:gd name="connsiteX0" fmla="*/ 0 w 459057"/>
                <a:gd name="connsiteY0" fmla="*/ 229232 h 458464"/>
                <a:gd name="connsiteX1" fmla="*/ 229529 w 459057"/>
                <a:gd name="connsiteY1" fmla="*/ 458465 h 458464"/>
                <a:gd name="connsiteX2" fmla="*/ 459057 w 459057"/>
                <a:gd name="connsiteY2" fmla="*/ 229232 h 458464"/>
                <a:gd name="connsiteX3" fmla="*/ 229529 w 459057"/>
                <a:gd name="connsiteY3" fmla="*/ 0 h 458464"/>
                <a:gd name="connsiteX4" fmla="*/ 0 w 459057"/>
                <a:gd name="connsiteY4" fmla="*/ 229042 h 458464"/>
                <a:gd name="connsiteX5" fmla="*/ 0 w 459057"/>
                <a:gd name="connsiteY5" fmla="*/ 229232 h 45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057" h="458464">
                  <a:moveTo>
                    <a:pt x="0" y="229232"/>
                  </a:moveTo>
                  <a:cubicBezTo>
                    <a:pt x="0" y="355834"/>
                    <a:pt x="102763" y="458465"/>
                    <a:pt x="229529" y="458465"/>
                  </a:cubicBezTo>
                  <a:cubicBezTo>
                    <a:pt x="356294" y="458465"/>
                    <a:pt x="459057" y="355834"/>
                    <a:pt x="459057" y="229232"/>
                  </a:cubicBezTo>
                  <a:cubicBezTo>
                    <a:pt x="459057" y="102631"/>
                    <a:pt x="356294" y="0"/>
                    <a:pt x="229529" y="0"/>
                  </a:cubicBezTo>
                  <a:cubicBezTo>
                    <a:pt x="102816" y="-52"/>
                    <a:pt x="53" y="102493"/>
                    <a:pt x="0" y="229042"/>
                  </a:cubicBezTo>
                  <a:cubicBezTo>
                    <a:pt x="0" y="229106"/>
                    <a:pt x="0" y="229169"/>
                    <a:pt x="0" y="229232"/>
                  </a:cubicBezTo>
                  <a:close/>
                </a:path>
              </a:pathLst>
            </a:custGeom>
            <a:noFill/>
            <a:ln w="3175" cap="rnd">
              <a:solidFill>
                <a:srgbClr val="EFE7D4">
                  <a:alpha val="98855"/>
                </a:srgbClr>
              </a:solidFill>
              <a:prstDash val="solid"/>
              <a:round/>
            </a:ln>
          </p:spPr>
          <p:txBody>
            <a:bodyPr rtlCol="0" anchor="ctr"/>
            <a:lstStyle/>
            <a:p>
              <a:endParaRPr lang="en-US"/>
            </a:p>
          </p:txBody>
        </p:sp>
        <p:sp>
          <p:nvSpPr>
            <p:cNvPr id="528" name="Freeform 527">
              <a:extLst>
                <a:ext uri="{FF2B5EF4-FFF2-40B4-BE49-F238E27FC236}">
                  <a16:creationId xmlns:a16="http://schemas.microsoft.com/office/drawing/2014/main" id="{0187BC4C-CC63-4540-A6C3-C933BC922368}"/>
                </a:ext>
              </a:extLst>
            </p:cNvPr>
            <p:cNvSpPr/>
            <p:nvPr/>
          </p:nvSpPr>
          <p:spPr>
            <a:xfrm>
              <a:off x="6265821" y="5995099"/>
              <a:ext cx="182404" cy="182168"/>
            </a:xfrm>
            <a:custGeom>
              <a:avLst/>
              <a:gdLst>
                <a:gd name="connsiteX0" fmla="*/ 0 w 182404"/>
                <a:gd name="connsiteY0" fmla="*/ 91084 h 182168"/>
                <a:gd name="connsiteX1" fmla="*/ 91202 w 182404"/>
                <a:gd name="connsiteY1" fmla="*/ 182169 h 182168"/>
                <a:gd name="connsiteX2" fmla="*/ 182404 w 182404"/>
                <a:gd name="connsiteY2" fmla="*/ 91084 h 182168"/>
                <a:gd name="connsiteX3" fmla="*/ 91202 w 182404"/>
                <a:gd name="connsiteY3" fmla="*/ 0 h 182168"/>
                <a:gd name="connsiteX4" fmla="*/ 0 w 182404"/>
                <a:gd name="connsiteY4" fmla="*/ 91084 h 18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04" h="182168">
                  <a:moveTo>
                    <a:pt x="0" y="91084"/>
                  </a:moveTo>
                  <a:cubicBezTo>
                    <a:pt x="0" y="141389"/>
                    <a:pt x="40833" y="182169"/>
                    <a:pt x="91202" y="182169"/>
                  </a:cubicBezTo>
                  <a:cubicBezTo>
                    <a:pt x="141572" y="182169"/>
                    <a:pt x="182404" y="141389"/>
                    <a:pt x="182404" y="91084"/>
                  </a:cubicBezTo>
                  <a:cubicBezTo>
                    <a:pt x="182404" y="40780"/>
                    <a:pt x="141571" y="0"/>
                    <a:pt x="91202" y="0"/>
                  </a:cubicBezTo>
                  <a:cubicBezTo>
                    <a:pt x="40832" y="0"/>
                    <a:pt x="0" y="40780"/>
                    <a:pt x="0" y="91084"/>
                  </a:cubicBezTo>
                  <a:close/>
                </a:path>
              </a:pathLst>
            </a:custGeom>
            <a:noFill/>
            <a:ln w="3175" cap="rnd">
              <a:solidFill>
                <a:srgbClr val="EFE7D4">
                  <a:alpha val="98855"/>
                </a:srgbClr>
              </a:solidFill>
              <a:prstDash val="solid"/>
              <a:round/>
            </a:ln>
          </p:spPr>
          <p:txBody>
            <a:bodyPr rtlCol="0" anchor="ctr"/>
            <a:lstStyle/>
            <a:p>
              <a:endParaRPr lang="en-US"/>
            </a:p>
          </p:txBody>
        </p:sp>
      </p:grpSp>
      <p:sp>
        <p:nvSpPr>
          <p:cNvPr id="532" name="Oval 531">
            <a:extLst>
              <a:ext uri="{FF2B5EF4-FFF2-40B4-BE49-F238E27FC236}">
                <a16:creationId xmlns:a16="http://schemas.microsoft.com/office/drawing/2014/main" id="{58C7089E-F205-2E48-A6CB-607DD49D0FB6}"/>
              </a:ext>
            </a:extLst>
          </p:cNvPr>
          <p:cNvSpPr/>
          <p:nvPr/>
        </p:nvSpPr>
        <p:spPr>
          <a:xfrm>
            <a:off x="2116658" y="977298"/>
            <a:ext cx="42148" cy="42148"/>
          </a:xfrm>
          <a:prstGeom prst="ellipse">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34" name="Oval 533">
            <a:extLst>
              <a:ext uri="{FF2B5EF4-FFF2-40B4-BE49-F238E27FC236}">
                <a16:creationId xmlns:a16="http://schemas.microsoft.com/office/drawing/2014/main" id="{F2D56A95-A759-7E4F-875E-AC72A68B420C}"/>
              </a:ext>
            </a:extLst>
          </p:cNvPr>
          <p:cNvSpPr>
            <a:spLocks noChangeAspect="1"/>
          </p:cNvSpPr>
          <p:nvPr/>
        </p:nvSpPr>
        <p:spPr>
          <a:xfrm>
            <a:off x="1161856" y="984766"/>
            <a:ext cx="42148" cy="42148"/>
          </a:xfrm>
          <a:prstGeom prst="ellipse">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35" name="Oval 534">
            <a:extLst>
              <a:ext uri="{FF2B5EF4-FFF2-40B4-BE49-F238E27FC236}">
                <a16:creationId xmlns:a16="http://schemas.microsoft.com/office/drawing/2014/main" id="{786F35D4-252B-1547-8D3C-26279857CE75}"/>
              </a:ext>
            </a:extLst>
          </p:cNvPr>
          <p:cNvSpPr/>
          <p:nvPr/>
        </p:nvSpPr>
        <p:spPr>
          <a:xfrm>
            <a:off x="3513950" y="1614315"/>
            <a:ext cx="26695" cy="26695"/>
          </a:xfrm>
          <a:prstGeom prst="ellipse">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37" name="Oval 536">
            <a:extLst>
              <a:ext uri="{FF2B5EF4-FFF2-40B4-BE49-F238E27FC236}">
                <a16:creationId xmlns:a16="http://schemas.microsoft.com/office/drawing/2014/main" id="{675ED1B9-30D3-8A40-946A-35D4F608309C}"/>
              </a:ext>
            </a:extLst>
          </p:cNvPr>
          <p:cNvSpPr/>
          <p:nvPr/>
        </p:nvSpPr>
        <p:spPr>
          <a:xfrm>
            <a:off x="1617711" y="1477295"/>
            <a:ext cx="33720" cy="33720"/>
          </a:xfrm>
          <a:prstGeom prst="ellipse">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31" name="Oval 530">
            <a:extLst>
              <a:ext uri="{FF2B5EF4-FFF2-40B4-BE49-F238E27FC236}">
                <a16:creationId xmlns:a16="http://schemas.microsoft.com/office/drawing/2014/main" id="{55665C4A-4A87-DA4E-B382-4C918764708F}"/>
              </a:ext>
            </a:extLst>
          </p:cNvPr>
          <p:cNvSpPr/>
          <p:nvPr/>
        </p:nvSpPr>
        <p:spPr>
          <a:xfrm>
            <a:off x="3247407" y="3495410"/>
            <a:ext cx="25766" cy="25766"/>
          </a:xfrm>
          <a:prstGeom prst="ellipse">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33" name="Oval 532">
            <a:extLst>
              <a:ext uri="{FF2B5EF4-FFF2-40B4-BE49-F238E27FC236}">
                <a16:creationId xmlns:a16="http://schemas.microsoft.com/office/drawing/2014/main" id="{2C82755F-482E-2840-8361-D851F0A33765}"/>
              </a:ext>
            </a:extLst>
          </p:cNvPr>
          <p:cNvSpPr/>
          <p:nvPr/>
        </p:nvSpPr>
        <p:spPr>
          <a:xfrm>
            <a:off x="3456989" y="4714256"/>
            <a:ext cx="40076" cy="40076"/>
          </a:xfrm>
          <a:prstGeom prst="ellipse">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36" name="Oval 535">
            <a:extLst>
              <a:ext uri="{FF2B5EF4-FFF2-40B4-BE49-F238E27FC236}">
                <a16:creationId xmlns:a16="http://schemas.microsoft.com/office/drawing/2014/main" id="{B0E8B1FF-F2DE-8141-B718-7CC73C463BBB}"/>
              </a:ext>
            </a:extLst>
          </p:cNvPr>
          <p:cNvSpPr/>
          <p:nvPr/>
        </p:nvSpPr>
        <p:spPr>
          <a:xfrm>
            <a:off x="5229165" y="3827322"/>
            <a:ext cx="42148" cy="42148"/>
          </a:xfrm>
          <a:prstGeom prst="ellipse">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538" name="Oval 537">
            <a:extLst>
              <a:ext uri="{FF2B5EF4-FFF2-40B4-BE49-F238E27FC236}">
                <a16:creationId xmlns:a16="http://schemas.microsoft.com/office/drawing/2014/main" id="{7FC8C6A3-A81A-D74B-9E7C-5D2A3628EAD2}"/>
              </a:ext>
            </a:extLst>
          </p:cNvPr>
          <p:cNvSpPr/>
          <p:nvPr/>
        </p:nvSpPr>
        <p:spPr>
          <a:xfrm>
            <a:off x="2603654" y="4399894"/>
            <a:ext cx="42148" cy="42148"/>
          </a:xfrm>
          <a:prstGeom prst="ellipse">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1"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0641207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er page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9A11371-CEC5-8441-A77D-E95246E44070}"/>
              </a:ext>
            </a:extLst>
          </p:cNvPr>
          <p:cNvGrpSpPr/>
          <p:nvPr userDrawn="1"/>
        </p:nvGrpSpPr>
        <p:grpSpPr>
          <a:xfrm>
            <a:off x="4258586" y="4850295"/>
            <a:ext cx="626828" cy="218661"/>
            <a:chOff x="4122751" y="3144741"/>
            <a:chExt cx="683812" cy="238539"/>
          </a:xfrm>
        </p:grpSpPr>
        <p:cxnSp>
          <p:nvCxnSpPr>
            <p:cNvPr id="12" name="Straight Connector 11">
              <a:extLst>
                <a:ext uri="{FF2B5EF4-FFF2-40B4-BE49-F238E27FC236}">
                  <a16:creationId xmlns:a16="http://schemas.microsoft.com/office/drawing/2014/main" id="{BADB3FF8-D00B-324A-B751-3DBDA263D843}"/>
                </a:ext>
              </a:extLst>
            </p:cNvPr>
            <p:cNvCxnSpPr>
              <a:cxnSpLocks/>
            </p:cNvCxnSpPr>
            <p:nvPr userDrawn="1"/>
          </p:nvCxnSpPr>
          <p:spPr>
            <a:xfrm>
              <a:off x="4122751" y="3264010"/>
              <a:ext cx="683812" cy="0"/>
            </a:xfrm>
            <a:prstGeom prst="line">
              <a:avLst/>
            </a:prstGeom>
            <a:noFill/>
            <a:ln w="6350" cap="flat">
              <a:solidFill>
                <a:srgbClr val="CBBBA0"/>
              </a:solidFill>
              <a:prstDash val="solid"/>
              <a:round/>
            </a:ln>
            <a:effectLst/>
            <a:sp3d/>
          </p:spPr>
          <p:style>
            <a:lnRef idx="0">
              <a:scrgbClr r="0" g="0" b="0"/>
            </a:lnRef>
            <a:fillRef idx="0">
              <a:scrgbClr r="0" g="0" b="0"/>
            </a:fillRef>
            <a:effectRef idx="0">
              <a:scrgbClr r="0" g="0" b="0"/>
            </a:effectRef>
            <a:fontRef idx="none"/>
          </p:style>
        </p:cxnSp>
        <p:sp>
          <p:nvSpPr>
            <p:cNvPr id="4" name="Oval 3">
              <a:extLst>
                <a:ext uri="{FF2B5EF4-FFF2-40B4-BE49-F238E27FC236}">
                  <a16:creationId xmlns:a16="http://schemas.microsoft.com/office/drawing/2014/main" id="{1FD76AF9-0938-DB4E-A6B0-38B5470C5436}"/>
                </a:ext>
              </a:extLst>
            </p:cNvPr>
            <p:cNvSpPr/>
            <p:nvPr userDrawn="1"/>
          </p:nvSpPr>
          <p:spPr>
            <a:xfrm>
              <a:off x="4345388" y="3144741"/>
              <a:ext cx="238539" cy="238539"/>
            </a:xfrm>
            <a:prstGeom prst="ellipse">
              <a:avLst/>
            </a:prstGeom>
            <a:solidFill>
              <a:srgbClr val="CBBB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sp>
        <p:nvSpPr>
          <p:cNvPr id="14" name="Marcador de número de diapositiva 2">
            <a:extLst>
              <a:ext uri="{FF2B5EF4-FFF2-40B4-BE49-F238E27FC236}">
                <a16:creationId xmlns:a16="http://schemas.microsoft.com/office/drawing/2014/main" id="{6D0B1E2D-9BBB-1541-9E37-B93E0A3C0DC0}"/>
              </a:ext>
            </a:extLst>
          </p:cNvPr>
          <p:cNvSpPr txBox="1">
            <a:spLocks/>
          </p:cNvSpPr>
          <p:nvPr userDrawn="1"/>
        </p:nvSpPr>
        <p:spPr>
          <a:xfrm>
            <a:off x="4422534" y="4869370"/>
            <a:ext cx="300541" cy="186665"/>
          </a:xfrm>
          <a:prstGeom prst="rect">
            <a:avLst/>
          </a:prstGeom>
        </p:spPr>
        <p:txBody>
          <a:bodyPr anchor="ctr"/>
          <a:lstStyle>
            <a:defPPr>
              <a:defRPr lang="es-ES_tradnl"/>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257174" rtl="0" eaLnBrk="1" fontAlgn="auto" latinLnBrk="0" hangingPunct="1">
              <a:lnSpc>
                <a:spcPct val="100000"/>
              </a:lnSpc>
              <a:spcBef>
                <a:spcPts val="0"/>
              </a:spcBef>
              <a:spcAft>
                <a:spcPts val="0"/>
              </a:spcAft>
              <a:buClrTx/>
              <a:buSzTx/>
              <a:buFontTx/>
              <a:buNone/>
              <a:tabLst/>
              <a:defRPr/>
            </a:pPr>
            <a:fld id="{40301329-31BC-294D-BD69-D3026D377BA9}" type="slidenum">
              <a:rPr kumimoji="0" lang="es-ES_tradnl" sz="750" b="1" i="0" u="none" strike="noStrike" kern="1200" cap="none" spc="0" normalizeH="0" baseline="0" noProof="0" smtClean="0">
                <a:ln>
                  <a:noFill/>
                </a:ln>
                <a:solidFill>
                  <a:schemeClr val="bg1"/>
                </a:solidFill>
                <a:effectLst/>
                <a:uLnTx/>
                <a:uFillTx/>
                <a:latin typeface="Helvetica"/>
                <a:cs typeface="Helvetica"/>
                <a:sym typeface="Helvetica Light"/>
              </a:rPr>
              <a:pPr marL="0" marR="0" lvl="0" indent="0" algn="ctr" defTabSz="257174" rtl="0" eaLnBrk="1" fontAlgn="auto" latinLnBrk="0" hangingPunct="1">
                <a:lnSpc>
                  <a:spcPct val="100000"/>
                </a:lnSpc>
                <a:spcBef>
                  <a:spcPts val="0"/>
                </a:spcBef>
                <a:spcAft>
                  <a:spcPts val="0"/>
                </a:spcAft>
                <a:buClrTx/>
                <a:buSzTx/>
                <a:buFontTx/>
                <a:buNone/>
                <a:tabLst/>
                <a:defRPr/>
              </a:pPr>
              <a:t>‹#›</a:t>
            </a:fld>
            <a:endParaRPr kumimoji="0" lang="es-ES_tradnl" sz="750" b="1" i="0" u="none" strike="noStrike" kern="1200" cap="none" spc="0" normalizeH="0" baseline="0" noProof="0" dirty="0">
              <a:ln>
                <a:noFill/>
              </a:ln>
              <a:solidFill>
                <a:schemeClr val="bg1"/>
              </a:solidFill>
              <a:effectLst/>
              <a:uLnTx/>
              <a:uFillTx/>
              <a:latin typeface="Helvetica"/>
              <a:cs typeface="Helvetica"/>
              <a:sym typeface="Helvetica Light"/>
            </a:endParaRPr>
          </a:p>
        </p:txBody>
      </p:sp>
      <p:pic>
        <p:nvPicPr>
          <p:cNvPr id="8" name="Graphic 7">
            <a:extLst>
              <a:ext uri="{FF2B5EF4-FFF2-40B4-BE49-F238E27FC236}">
                <a16:creationId xmlns:a16="http://schemas.microsoft.com/office/drawing/2014/main" id="{BEB1C0AC-37BA-0C41-B59F-3DF9510B99BE}"/>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1755"/>
          <a:stretch/>
        </p:blipFill>
        <p:spPr>
          <a:xfrm>
            <a:off x="215846" y="200025"/>
            <a:ext cx="268514" cy="263128"/>
          </a:xfrm>
          <a:prstGeom prst="rect">
            <a:avLst/>
          </a:prstGeom>
        </p:spPr>
      </p:pic>
      <p:sp>
        <p:nvSpPr>
          <p:cNvPr id="9" name="Round Same Side Corner Rectangle 8">
            <a:extLst>
              <a:ext uri="{FF2B5EF4-FFF2-40B4-BE49-F238E27FC236}">
                <a16:creationId xmlns:a16="http://schemas.microsoft.com/office/drawing/2014/main" id="{65B2BCC5-8625-8848-8206-7D358FC3F565}"/>
              </a:ext>
            </a:extLst>
          </p:cNvPr>
          <p:cNvSpPr/>
          <p:nvPr userDrawn="1"/>
        </p:nvSpPr>
        <p:spPr>
          <a:xfrm rot="16200000" flipH="1">
            <a:off x="8735339" y="37906"/>
            <a:ext cx="243164" cy="574158"/>
          </a:xfrm>
          <a:prstGeom prst="round2SameRect">
            <a:avLst>
              <a:gd name="adj1" fmla="val 50000"/>
              <a:gd name="adj2" fmla="val 0"/>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marL="0" marR="0" lvl="0" indent="0" algn="ctr" defTabSz="309562" rtl="0" eaLnBrk="1" fontAlgn="auto" latinLnBrk="0" hangingPunct="0">
              <a:lnSpc>
                <a:spcPct val="100000"/>
              </a:lnSpc>
              <a:spcBef>
                <a:spcPts val="0"/>
              </a:spcBef>
              <a:spcAft>
                <a:spcPts val="0"/>
              </a:spcAft>
              <a:buClrTx/>
              <a:buSzTx/>
              <a:buFontTx/>
              <a:buNone/>
              <a:tabLst/>
              <a:defRPr/>
            </a:pPr>
            <a:endParaRPr kumimoji="0" lang="en-US" sz="1875"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62910013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ner pages">
    <p:bg>
      <p:bgPr>
        <a:solidFill>
          <a:srgbClr val="CBBBA0"/>
        </a:solidFill>
        <a:effectLst/>
      </p:bgPr>
    </p:bg>
    <p:spTree>
      <p:nvGrpSpPr>
        <p:cNvPr id="1" name=""/>
        <p:cNvGrpSpPr/>
        <p:nvPr/>
      </p:nvGrpSpPr>
      <p:grpSpPr>
        <a:xfrm>
          <a:off x="0" y="0"/>
          <a:ext cx="0" cy="0"/>
          <a:chOff x="0" y="0"/>
          <a:chExt cx="0" cy="0"/>
        </a:xfrm>
      </p:grpSpPr>
      <p:grpSp>
        <p:nvGrpSpPr>
          <p:cNvPr id="10" name="Graphic 10">
            <a:extLst>
              <a:ext uri="{FF2B5EF4-FFF2-40B4-BE49-F238E27FC236}">
                <a16:creationId xmlns:a16="http://schemas.microsoft.com/office/drawing/2014/main" id="{23989426-5C55-754F-93E9-C320555B6A98}"/>
              </a:ext>
            </a:extLst>
          </p:cNvPr>
          <p:cNvGrpSpPr/>
          <p:nvPr userDrawn="1"/>
        </p:nvGrpSpPr>
        <p:grpSpPr>
          <a:xfrm>
            <a:off x="308344" y="659218"/>
            <a:ext cx="4443935" cy="3668233"/>
            <a:chOff x="3378672" y="3426953"/>
            <a:chExt cx="5646634" cy="4660997"/>
          </a:xfrm>
          <a:noFill/>
        </p:grpSpPr>
        <p:sp>
          <p:nvSpPr>
            <p:cNvPr id="11" name="Freeform 10">
              <a:extLst>
                <a:ext uri="{FF2B5EF4-FFF2-40B4-BE49-F238E27FC236}">
                  <a16:creationId xmlns:a16="http://schemas.microsoft.com/office/drawing/2014/main" id="{DD1C85E5-0116-C54C-AF05-F100A82F29D7}"/>
                </a:ext>
              </a:extLst>
            </p:cNvPr>
            <p:cNvSpPr/>
            <p:nvPr/>
          </p:nvSpPr>
          <p:spPr>
            <a:xfrm rot="-796800">
              <a:off x="5207956" y="4938874"/>
              <a:ext cx="2297952" cy="2294986"/>
            </a:xfrm>
            <a:custGeom>
              <a:avLst/>
              <a:gdLst>
                <a:gd name="connsiteX0" fmla="*/ 2297953 w 2297952"/>
                <a:gd name="connsiteY0" fmla="*/ 1147494 h 2294986"/>
                <a:gd name="connsiteX1" fmla="*/ 1148976 w 2297952"/>
                <a:gd name="connsiteY1" fmla="*/ 2294987 h 2294986"/>
                <a:gd name="connsiteX2" fmla="*/ 0 w 2297952"/>
                <a:gd name="connsiteY2" fmla="*/ 1147494 h 2294986"/>
                <a:gd name="connsiteX3" fmla="*/ 1148976 w 2297952"/>
                <a:gd name="connsiteY3" fmla="*/ 0 h 2294986"/>
                <a:gd name="connsiteX4" fmla="*/ 2297953 w 2297952"/>
                <a:gd name="connsiteY4" fmla="*/ 1147494 h 229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952" h="2294986">
                  <a:moveTo>
                    <a:pt x="2297953" y="1147494"/>
                  </a:moveTo>
                  <a:cubicBezTo>
                    <a:pt x="2297953" y="1781237"/>
                    <a:pt x="1783538" y="2294987"/>
                    <a:pt x="1148976" y="2294987"/>
                  </a:cubicBezTo>
                  <a:cubicBezTo>
                    <a:pt x="514414" y="2294987"/>
                    <a:pt x="0" y="1781237"/>
                    <a:pt x="0" y="1147494"/>
                  </a:cubicBezTo>
                  <a:cubicBezTo>
                    <a:pt x="0" y="513750"/>
                    <a:pt x="514414" y="0"/>
                    <a:pt x="1148976" y="0"/>
                  </a:cubicBezTo>
                  <a:cubicBezTo>
                    <a:pt x="1783538" y="0"/>
                    <a:pt x="2297953" y="513750"/>
                    <a:pt x="2297953" y="1147494"/>
                  </a:cubicBezTo>
                  <a:close/>
                </a:path>
              </a:pathLst>
            </a:custGeom>
            <a:noFill/>
            <a:ln w="3175" cap="rnd">
              <a:solidFill>
                <a:srgbClr val="EFE7D4">
                  <a:alpha val="81000"/>
                </a:srgbClr>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8E4F126B-8815-5349-936F-3B1AF8F92270}"/>
                </a:ext>
              </a:extLst>
            </p:cNvPr>
            <p:cNvSpPr/>
            <p:nvPr/>
          </p:nvSpPr>
          <p:spPr>
            <a:xfrm>
              <a:off x="5091046" y="4821839"/>
              <a:ext cx="2531955" cy="2528688"/>
            </a:xfrm>
            <a:custGeom>
              <a:avLst/>
              <a:gdLst>
                <a:gd name="connsiteX0" fmla="*/ 2531956 w 2531955"/>
                <a:gd name="connsiteY0" fmla="*/ 1264344 h 2528688"/>
                <a:gd name="connsiteX1" fmla="*/ 1265978 w 2531955"/>
                <a:gd name="connsiteY1" fmla="*/ 2528688 h 2528688"/>
                <a:gd name="connsiteX2" fmla="*/ 0 w 2531955"/>
                <a:gd name="connsiteY2" fmla="*/ 1264344 h 2528688"/>
                <a:gd name="connsiteX3" fmla="*/ 1265978 w 2531955"/>
                <a:gd name="connsiteY3" fmla="*/ 0 h 2528688"/>
                <a:gd name="connsiteX4" fmla="*/ 2531956 w 2531955"/>
                <a:gd name="connsiteY4" fmla="*/ 1264344 h 252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955" h="2528688">
                  <a:moveTo>
                    <a:pt x="2531956" y="1264344"/>
                  </a:moveTo>
                  <a:cubicBezTo>
                    <a:pt x="2531956" y="1962622"/>
                    <a:pt x="1965158" y="2528688"/>
                    <a:pt x="1265978" y="2528688"/>
                  </a:cubicBezTo>
                  <a:cubicBezTo>
                    <a:pt x="566798" y="2528688"/>
                    <a:pt x="0" y="1962622"/>
                    <a:pt x="0" y="1264344"/>
                  </a:cubicBezTo>
                  <a:cubicBezTo>
                    <a:pt x="0" y="566066"/>
                    <a:pt x="566798" y="0"/>
                    <a:pt x="1265978" y="0"/>
                  </a:cubicBezTo>
                  <a:cubicBezTo>
                    <a:pt x="1965158" y="0"/>
                    <a:pt x="2531956" y="566066"/>
                    <a:pt x="2531956" y="1264344"/>
                  </a:cubicBezTo>
                  <a:close/>
                </a:path>
              </a:pathLst>
            </a:custGeom>
            <a:noFill/>
            <a:ln w="3175" cap="rnd">
              <a:solidFill>
                <a:srgbClr val="EFE7D4">
                  <a:alpha val="81000"/>
                </a:srgbClr>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81BC527-48C9-2047-AF1E-55B65B0421A3}"/>
                </a:ext>
              </a:extLst>
            </p:cNvPr>
            <p:cNvSpPr/>
            <p:nvPr/>
          </p:nvSpPr>
          <p:spPr>
            <a:xfrm rot="-2700000">
              <a:off x="4967031" y="4697929"/>
              <a:ext cx="2780048" cy="2776460"/>
            </a:xfrm>
            <a:custGeom>
              <a:avLst/>
              <a:gdLst>
                <a:gd name="connsiteX0" fmla="*/ 2780049 w 2780048"/>
                <a:gd name="connsiteY0" fmla="*/ 1388230 h 2776460"/>
                <a:gd name="connsiteX1" fmla="*/ 1390024 w 2780048"/>
                <a:gd name="connsiteY1" fmla="*/ 2776461 h 2776460"/>
                <a:gd name="connsiteX2" fmla="*/ 0 w 2780048"/>
                <a:gd name="connsiteY2" fmla="*/ 1388230 h 2776460"/>
                <a:gd name="connsiteX3" fmla="*/ 1390024 w 2780048"/>
                <a:gd name="connsiteY3" fmla="*/ 0 h 2776460"/>
                <a:gd name="connsiteX4" fmla="*/ 2780049 w 2780048"/>
                <a:gd name="connsiteY4" fmla="*/ 1388230 h 277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048" h="2776460">
                  <a:moveTo>
                    <a:pt x="2780049" y="1388230"/>
                  </a:moveTo>
                  <a:cubicBezTo>
                    <a:pt x="2780049" y="2154929"/>
                    <a:pt x="2157714" y="2776461"/>
                    <a:pt x="1390024" y="2776461"/>
                  </a:cubicBezTo>
                  <a:cubicBezTo>
                    <a:pt x="622335" y="2776461"/>
                    <a:pt x="0" y="2154929"/>
                    <a:pt x="0" y="1388230"/>
                  </a:cubicBezTo>
                  <a:cubicBezTo>
                    <a:pt x="0" y="621532"/>
                    <a:pt x="622335" y="0"/>
                    <a:pt x="1390024" y="0"/>
                  </a:cubicBezTo>
                  <a:cubicBezTo>
                    <a:pt x="2157714" y="0"/>
                    <a:pt x="2780049" y="621532"/>
                    <a:pt x="2780049" y="1388230"/>
                  </a:cubicBezTo>
                  <a:close/>
                </a:path>
              </a:pathLst>
            </a:custGeom>
            <a:noFill/>
            <a:ln w="3175" cap="rnd">
              <a:solidFill>
                <a:srgbClr val="EFE7D4">
                  <a:alpha val="81000"/>
                </a:srgbClr>
              </a:solid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4C5B79A3-8520-AA4E-B769-9348C8E6D799}"/>
                </a:ext>
              </a:extLst>
            </p:cNvPr>
            <p:cNvSpPr/>
            <p:nvPr/>
          </p:nvSpPr>
          <p:spPr>
            <a:xfrm>
              <a:off x="4860307" y="4583878"/>
              <a:ext cx="3004623" cy="3000738"/>
            </a:xfrm>
            <a:custGeom>
              <a:avLst/>
              <a:gdLst>
                <a:gd name="connsiteX0" fmla="*/ 2661782 w 3004623"/>
                <a:gd name="connsiteY0" fmla="*/ 546394 h 3000738"/>
                <a:gd name="connsiteX1" fmla="*/ 547100 w 3004623"/>
                <a:gd name="connsiteY1" fmla="*/ 342392 h 3000738"/>
                <a:gd name="connsiteX2" fmla="*/ 342835 w 3004623"/>
                <a:gd name="connsiteY2" fmla="*/ 2454345 h 3000738"/>
                <a:gd name="connsiteX3" fmla="*/ 2457517 w 3004623"/>
                <a:gd name="connsiteY3" fmla="*/ 2658347 h 3000738"/>
                <a:gd name="connsiteX4" fmla="*/ 2966424 w 3004623"/>
                <a:gd name="connsiteY4" fmla="*/ 1164399 h 300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623" h="3000738">
                  <a:moveTo>
                    <a:pt x="2661782" y="546394"/>
                  </a:moveTo>
                  <a:cubicBezTo>
                    <a:pt x="2134235" y="-93140"/>
                    <a:pt x="1187459" y="-184474"/>
                    <a:pt x="547100" y="342392"/>
                  </a:cubicBezTo>
                  <a:cubicBezTo>
                    <a:pt x="-93260" y="869258"/>
                    <a:pt x="-184713" y="1814812"/>
                    <a:pt x="342835" y="2454345"/>
                  </a:cubicBezTo>
                  <a:cubicBezTo>
                    <a:pt x="870382" y="3093878"/>
                    <a:pt x="1817157" y="3185213"/>
                    <a:pt x="2457517" y="2658347"/>
                  </a:cubicBezTo>
                  <a:cubicBezTo>
                    <a:pt x="2896856" y="2296873"/>
                    <a:pt x="3093892" y="1718455"/>
                    <a:pt x="2966424" y="1164399"/>
                  </a:cubicBezTo>
                </a:path>
              </a:pathLst>
            </a:custGeom>
            <a:noFill/>
            <a:ln w="3175" cap="rnd">
              <a:solidFill>
                <a:srgbClr val="EFE7D4">
                  <a:alpha val="81000"/>
                </a:srgbClr>
              </a:solidFill>
              <a:prstDash val="solid"/>
              <a:round/>
            </a:ln>
          </p:spPr>
          <p:txBody>
            <a:bodyPr rtlCol="0" anchor="ctr"/>
            <a:lstStyle/>
            <a:p>
              <a:endParaRPr lang="en-US" dirty="0"/>
            </a:p>
          </p:txBody>
        </p:sp>
        <p:sp>
          <p:nvSpPr>
            <p:cNvPr id="18" name="Freeform 17">
              <a:extLst>
                <a:ext uri="{FF2B5EF4-FFF2-40B4-BE49-F238E27FC236}">
                  <a16:creationId xmlns:a16="http://schemas.microsoft.com/office/drawing/2014/main" id="{792174CD-4EA5-E946-8C55-02A40D6C12EA}"/>
                </a:ext>
              </a:extLst>
            </p:cNvPr>
            <p:cNvSpPr/>
            <p:nvPr/>
          </p:nvSpPr>
          <p:spPr>
            <a:xfrm>
              <a:off x="4715218" y="4446897"/>
              <a:ext cx="3282968" cy="3278992"/>
            </a:xfrm>
            <a:custGeom>
              <a:avLst/>
              <a:gdLst>
                <a:gd name="connsiteX0" fmla="*/ 2474525 w 3282968"/>
                <a:gd name="connsiteY0" fmla="*/ 227001 h 3278992"/>
                <a:gd name="connsiteX1" fmla="*/ 227294 w 3282968"/>
                <a:gd name="connsiteY1" fmla="*/ 807661 h 3278992"/>
                <a:gd name="connsiteX2" fmla="*/ 808705 w 3282968"/>
                <a:gd name="connsiteY2" fmla="*/ 3051992 h 3278992"/>
                <a:gd name="connsiteX3" fmla="*/ 3055936 w 3282968"/>
                <a:gd name="connsiteY3" fmla="*/ 2471331 h 3278992"/>
                <a:gd name="connsiteX4" fmla="*/ 3282969 w 3282968"/>
                <a:gd name="connsiteY4" fmla="*/ 1639285 h 3278992"/>
                <a:gd name="connsiteX5" fmla="*/ 3267737 w 3282968"/>
                <a:gd name="connsiteY5" fmla="*/ 1415472 h 327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2968" h="3278992">
                  <a:moveTo>
                    <a:pt x="2474525" y="227001"/>
                  </a:moveTo>
                  <a:cubicBezTo>
                    <a:pt x="1693417" y="-232409"/>
                    <a:pt x="687298" y="27561"/>
                    <a:pt x="227294" y="807661"/>
                  </a:cubicBezTo>
                  <a:cubicBezTo>
                    <a:pt x="-232710" y="1587761"/>
                    <a:pt x="27597" y="2592582"/>
                    <a:pt x="808705" y="3051992"/>
                  </a:cubicBezTo>
                  <a:cubicBezTo>
                    <a:pt x="1589812" y="3511402"/>
                    <a:pt x="2595932" y="3251431"/>
                    <a:pt x="3055936" y="2471331"/>
                  </a:cubicBezTo>
                  <a:cubicBezTo>
                    <a:pt x="3204616" y="2219191"/>
                    <a:pt x="3283006" y="1931900"/>
                    <a:pt x="3282969" y="1639285"/>
                  </a:cubicBezTo>
                  <a:cubicBezTo>
                    <a:pt x="3282975" y="1564423"/>
                    <a:pt x="3277886" y="1489646"/>
                    <a:pt x="3267737" y="1415472"/>
                  </a:cubicBezTo>
                </a:path>
              </a:pathLst>
            </a:custGeom>
            <a:noFill/>
            <a:ln w="3175" cap="rnd">
              <a:solidFill>
                <a:srgbClr val="EFE7D4">
                  <a:alpha val="81000"/>
                </a:srgbClr>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FB133CA8-DA0F-0E49-94C1-E4D7A1B3F915}"/>
                </a:ext>
              </a:extLst>
            </p:cNvPr>
            <p:cNvSpPr/>
            <p:nvPr/>
          </p:nvSpPr>
          <p:spPr>
            <a:xfrm>
              <a:off x="7341303" y="6114801"/>
              <a:ext cx="781311" cy="1435674"/>
            </a:xfrm>
            <a:custGeom>
              <a:avLst/>
              <a:gdLst>
                <a:gd name="connsiteX0" fmla="*/ 0 w 781311"/>
                <a:gd name="connsiteY0" fmla="*/ 1435674 h 1435674"/>
                <a:gd name="connsiteX1" fmla="*/ 781312 w 781311"/>
                <a:gd name="connsiteY1" fmla="*/ 0 h 1435674"/>
              </a:gdLst>
              <a:ahLst/>
              <a:cxnLst>
                <a:cxn ang="0">
                  <a:pos x="connsiteX0" y="connsiteY0"/>
                </a:cxn>
                <a:cxn ang="0">
                  <a:pos x="connsiteX1" y="connsiteY1"/>
                </a:cxn>
              </a:cxnLst>
              <a:rect l="l" t="t" r="r" b="b"/>
              <a:pathLst>
                <a:path w="781311" h="1435674">
                  <a:moveTo>
                    <a:pt x="0" y="1435674"/>
                  </a:moveTo>
                  <a:cubicBezTo>
                    <a:pt x="480351" y="1113974"/>
                    <a:pt x="772285" y="577540"/>
                    <a:pt x="781312" y="0"/>
                  </a:cubicBezTo>
                </a:path>
              </a:pathLst>
            </a:custGeom>
            <a:noFill/>
            <a:ln w="3175" cap="rnd">
              <a:solidFill>
                <a:srgbClr val="EFE7D4">
                  <a:alpha val="81000"/>
                </a:srgbClr>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FE7E97A-BC62-B245-890D-D86D766D72B8}"/>
                </a:ext>
              </a:extLst>
            </p:cNvPr>
            <p:cNvSpPr/>
            <p:nvPr/>
          </p:nvSpPr>
          <p:spPr>
            <a:xfrm>
              <a:off x="7111012" y="7612371"/>
              <a:ext cx="131186" cy="69026"/>
            </a:xfrm>
            <a:custGeom>
              <a:avLst/>
              <a:gdLst>
                <a:gd name="connsiteX0" fmla="*/ 131187 w 131186"/>
                <a:gd name="connsiteY0" fmla="*/ 0 h 69026"/>
                <a:gd name="connsiteX1" fmla="*/ 0 w 131186"/>
                <a:gd name="connsiteY1" fmla="*/ 69027 h 69026"/>
              </a:gdLst>
              <a:ahLst/>
              <a:cxnLst>
                <a:cxn ang="0">
                  <a:pos x="connsiteX0" y="connsiteY0"/>
                </a:cxn>
                <a:cxn ang="0">
                  <a:pos x="connsiteX1" y="connsiteY1"/>
                </a:cxn>
              </a:cxnLst>
              <a:rect l="l" t="t" r="r" b="b"/>
              <a:pathLst>
                <a:path w="131186" h="69026">
                  <a:moveTo>
                    <a:pt x="131187" y="0"/>
                  </a:moveTo>
                  <a:cubicBezTo>
                    <a:pt x="88537" y="24847"/>
                    <a:pt x="44808" y="47856"/>
                    <a:pt x="0" y="69027"/>
                  </a:cubicBezTo>
                </a:path>
              </a:pathLst>
            </a:custGeom>
            <a:noFill/>
            <a:ln w="3175" cap="rnd">
              <a:solidFill>
                <a:srgbClr val="EFE7D4">
                  <a:alpha val="81000"/>
                </a:srgbClr>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337CF1E9-5803-0C4D-AA32-CA8D91F0B48F}"/>
                </a:ext>
              </a:extLst>
            </p:cNvPr>
            <p:cNvSpPr/>
            <p:nvPr/>
          </p:nvSpPr>
          <p:spPr>
            <a:xfrm>
              <a:off x="4591147" y="4322776"/>
              <a:ext cx="1737316" cy="2125748"/>
            </a:xfrm>
            <a:custGeom>
              <a:avLst/>
              <a:gdLst>
                <a:gd name="connsiteX0" fmla="*/ 37319 w 1737316"/>
                <a:gd name="connsiteY0" fmla="*/ 2125749 h 2125748"/>
                <a:gd name="connsiteX1" fmla="*/ 0 w 1737316"/>
                <a:gd name="connsiteY1" fmla="*/ 1763407 h 2125748"/>
                <a:gd name="connsiteX2" fmla="*/ 1612794 w 1737316"/>
                <a:gd name="connsiteY2" fmla="*/ 6465 h 2125748"/>
                <a:gd name="connsiteX3" fmla="*/ 1737317 w 1737316"/>
                <a:gd name="connsiteY3" fmla="*/ 0 h 2125748"/>
              </a:gdLst>
              <a:ahLst/>
              <a:cxnLst>
                <a:cxn ang="0">
                  <a:pos x="connsiteX0" y="connsiteY0"/>
                </a:cxn>
                <a:cxn ang="0">
                  <a:pos x="connsiteX1" y="connsiteY1"/>
                </a:cxn>
                <a:cxn ang="0">
                  <a:pos x="connsiteX2" y="connsiteY2"/>
                </a:cxn>
                <a:cxn ang="0">
                  <a:pos x="connsiteX3" y="connsiteY3"/>
                </a:cxn>
              </a:cxnLst>
              <a:rect l="l" t="t" r="r" b="b"/>
              <a:pathLst>
                <a:path w="1737316" h="2125748">
                  <a:moveTo>
                    <a:pt x="37319" y="2125749"/>
                  </a:moveTo>
                  <a:cubicBezTo>
                    <a:pt x="12438" y="2006571"/>
                    <a:pt x="-68" y="1885148"/>
                    <a:pt x="0" y="1763407"/>
                  </a:cubicBezTo>
                  <a:cubicBezTo>
                    <a:pt x="0" y="841153"/>
                    <a:pt x="709245" y="83954"/>
                    <a:pt x="1612794" y="6465"/>
                  </a:cubicBezTo>
                  <a:cubicBezTo>
                    <a:pt x="1653921" y="2916"/>
                    <a:pt x="1695428" y="760"/>
                    <a:pt x="1737317" y="0"/>
                  </a:cubicBezTo>
                </a:path>
              </a:pathLst>
            </a:custGeom>
            <a:noFill/>
            <a:ln w="3175" cap="rnd">
              <a:solidFill>
                <a:srgbClr val="EFE7D4">
                  <a:alpha val="81000"/>
                </a:srgbClr>
              </a:solidFill>
              <a:prstDash val="solid"/>
              <a:round/>
            </a:ln>
          </p:spPr>
          <p:txBody>
            <a:bodyPr rtlCol="0" anchor="ctr"/>
            <a:lstStyle/>
            <a:p>
              <a:endParaRPr lang="en-US"/>
            </a:p>
          </p:txBody>
        </p:sp>
        <p:sp>
          <p:nvSpPr>
            <p:cNvPr id="22" name="Freeform 21">
              <a:extLst>
                <a:ext uri="{FF2B5EF4-FFF2-40B4-BE49-F238E27FC236}">
                  <a16:creationId xmlns:a16="http://schemas.microsoft.com/office/drawing/2014/main" id="{B0B2B8D3-6D56-084A-8656-C2DEA3FFC77A}"/>
                </a:ext>
              </a:extLst>
            </p:cNvPr>
            <p:cNvSpPr/>
            <p:nvPr/>
          </p:nvSpPr>
          <p:spPr>
            <a:xfrm>
              <a:off x="4683777" y="6651706"/>
              <a:ext cx="238001" cy="461887"/>
            </a:xfrm>
            <a:custGeom>
              <a:avLst/>
              <a:gdLst>
                <a:gd name="connsiteX0" fmla="*/ 238002 w 238001"/>
                <a:gd name="connsiteY0" fmla="*/ 461888 h 461887"/>
                <a:gd name="connsiteX1" fmla="*/ 0 w 238001"/>
                <a:gd name="connsiteY1" fmla="*/ 0 h 461887"/>
              </a:gdLst>
              <a:ahLst/>
              <a:cxnLst>
                <a:cxn ang="0">
                  <a:pos x="connsiteX0" y="connsiteY0"/>
                </a:cxn>
                <a:cxn ang="0">
                  <a:pos x="connsiteX1" y="connsiteY1"/>
                </a:cxn>
              </a:cxnLst>
              <a:rect l="l" t="t" r="r" b="b"/>
              <a:pathLst>
                <a:path w="238001" h="461887">
                  <a:moveTo>
                    <a:pt x="238002" y="461888"/>
                  </a:moveTo>
                  <a:cubicBezTo>
                    <a:pt x="136140" y="320584"/>
                    <a:pt x="55925" y="164913"/>
                    <a:pt x="0" y="0"/>
                  </a:cubicBezTo>
                </a:path>
              </a:pathLst>
            </a:custGeom>
            <a:noFill/>
            <a:ln w="3175" cap="rnd">
              <a:solidFill>
                <a:srgbClr val="EFE7D4">
                  <a:alpha val="81000"/>
                </a:srgbClr>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F47D17C2-5492-9E44-B260-C532869C29B1}"/>
                </a:ext>
              </a:extLst>
            </p:cNvPr>
            <p:cNvSpPr/>
            <p:nvPr/>
          </p:nvSpPr>
          <p:spPr>
            <a:xfrm>
              <a:off x="5129792" y="7354330"/>
              <a:ext cx="1756546" cy="495492"/>
            </a:xfrm>
            <a:custGeom>
              <a:avLst/>
              <a:gdLst>
                <a:gd name="connsiteX0" fmla="*/ 0 w 1756546"/>
                <a:gd name="connsiteY0" fmla="*/ 0 h 495492"/>
                <a:gd name="connsiteX1" fmla="*/ 1756547 w 1756546"/>
                <a:gd name="connsiteY1" fmla="*/ 414824 h 495492"/>
              </a:gdLst>
              <a:ahLst/>
              <a:cxnLst>
                <a:cxn ang="0">
                  <a:pos x="connsiteX0" y="connsiteY0"/>
                </a:cxn>
                <a:cxn ang="0">
                  <a:pos x="connsiteX1" y="connsiteY1"/>
                </a:cxn>
              </a:cxnLst>
              <a:rect l="l" t="t" r="r" b="b"/>
              <a:pathLst>
                <a:path w="1756546" h="495492">
                  <a:moveTo>
                    <a:pt x="0" y="0"/>
                  </a:moveTo>
                  <a:cubicBezTo>
                    <a:pt x="465481" y="448715"/>
                    <a:pt x="1139132" y="607803"/>
                    <a:pt x="1756547" y="414824"/>
                  </a:cubicBezTo>
                </a:path>
              </a:pathLst>
            </a:custGeom>
            <a:noFill/>
            <a:ln w="3175" cap="rnd">
              <a:solidFill>
                <a:srgbClr val="EFE7D4">
                  <a:alpha val="81000"/>
                </a:srgbClr>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38A33C4-A93F-884F-8F9D-EE8319F9118E}"/>
                </a:ext>
              </a:extLst>
            </p:cNvPr>
            <p:cNvSpPr/>
            <p:nvPr/>
          </p:nvSpPr>
          <p:spPr>
            <a:xfrm>
              <a:off x="7247815" y="7541063"/>
              <a:ext cx="313114" cy="210121"/>
            </a:xfrm>
            <a:custGeom>
              <a:avLst/>
              <a:gdLst>
                <a:gd name="connsiteX0" fmla="*/ 313115 w 313114"/>
                <a:gd name="connsiteY0" fmla="*/ 0 h 210121"/>
                <a:gd name="connsiteX1" fmla="*/ 0 w 313114"/>
                <a:gd name="connsiteY1" fmla="*/ 210122 h 210121"/>
              </a:gdLst>
              <a:ahLst/>
              <a:cxnLst>
                <a:cxn ang="0">
                  <a:pos x="connsiteX0" y="connsiteY0"/>
                </a:cxn>
                <a:cxn ang="0">
                  <a:pos x="connsiteX1" y="connsiteY1"/>
                </a:cxn>
              </a:cxnLst>
              <a:rect l="l" t="t" r="r" b="b"/>
              <a:pathLst>
                <a:path w="313114" h="210121">
                  <a:moveTo>
                    <a:pt x="313115" y="0"/>
                  </a:moveTo>
                  <a:cubicBezTo>
                    <a:pt x="215991" y="80254"/>
                    <a:pt x="111101" y="150642"/>
                    <a:pt x="0" y="210122"/>
                  </a:cubicBezTo>
                </a:path>
              </a:pathLst>
            </a:custGeom>
            <a:noFill/>
            <a:ln w="3175" cap="rnd">
              <a:solidFill>
                <a:srgbClr val="EFE7D4">
                  <a:alpha val="81000"/>
                </a:srgbClr>
              </a:solid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674B4760-12BD-4840-B231-3C1770531370}"/>
                </a:ext>
              </a:extLst>
            </p:cNvPr>
            <p:cNvSpPr/>
            <p:nvPr/>
          </p:nvSpPr>
          <p:spPr>
            <a:xfrm>
              <a:off x="7646611" y="6261697"/>
              <a:ext cx="592243" cy="1204064"/>
            </a:xfrm>
            <a:custGeom>
              <a:avLst/>
              <a:gdLst>
                <a:gd name="connsiteX0" fmla="*/ 0 w 592243"/>
                <a:gd name="connsiteY0" fmla="*/ 1204065 h 1204064"/>
                <a:gd name="connsiteX1" fmla="*/ 592243 w 592243"/>
                <a:gd name="connsiteY1" fmla="*/ 0 h 1204064"/>
              </a:gdLst>
              <a:ahLst/>
              <a:cxnLst>
                <a:cxn ang="0">
                  <a:pos x="connsiteX0" y="connsiteY0"/>
                </a:cxn>
                <a:cxn ang="0">
                  <a:pos x="connsiteX1" y="connsiteY1"/>
                </a:cxn>
              </a:cxnLst>
              <a:rect l="l" t="t" r="r" b="b"/>
              <a:pathLst>
                <a:path w="592243" h="1204064">
                  <a:moveTo>
                    <a:pt x="0" y="1204065"/>
                  </a:moveTo>
                  <a:cubicBezTo>
                    <a:pt x="338762" y="888958"/>
                    <a:pt x="549572" y="460370"/>
                    <a:pt x="592243" y="0"/>
                  </a:cubicBezTo>
                </a:path>
              </a:pathLst>
            </a:custGeom>
            <a:noFill/>
            <a:ln w="3175" cap="rnd">
              <a:solidFill>
                <a:srgbClr val="EFE7D4">
                  <a:alpha val="81000"/>
                </a:srgbClr>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BE0E87D4-C233-6249-B641-4E9D1ED1E2AE}"/>
                </a:ext>
              </a:extLst>
            </p:cNvPr>
            <p:cNvSpPr/>
            <p:nvPr/>
          </p:nvSpPr>
          <p:spPr>
            <a:xfrm>
              <a:off x="5242415" y="7610470"/>
              <a:ext cx="478573" cy="253477"/>
            </a:xfrm>
            <a:custGeom>
              <a:avLst/>
              <a:gdLst>
                <a:gd name="connsiteX0" fmla="*/ 478574 w 478573"/>
                <a:gd name="connsiteY0" fmla="*/ 253477 h 253477"/>
                <a:gd name="connsiteX1" fmla="*/ 0 w 478573"/>
                <a:gd name="connsiteY1" fmla="*/ 0 h 253477"/>
              </a:gdLst>
              <a:ahLst/>
              <a:cxnLst>
                <a:cxn ang="0">
                  <a:pos x="connsiteX0" y="connsiteY0"/>
                </a:cxn>
                <a:cxn ang="0">
                  <a:pos x="connsiteX1" y="connsiteY1"/>
                </a:cxn>
              </a:cxnLst>
              <a:rect l="l" t="t" r="r" b="b"/>
              <a:pathLst>
                <a:path w="478573" h="253477">
                  <a:moveTo>
                    <a:pt x="478574" y="253477"/>
                  </a:moveTo>
                  <a:cubicBezTo>
                    <a:pt x="307644" y="192477"/>
                    <a:pt x="146450" y="107100"/>
                    <a:pt x="0" y="0"/>
                  </a:cubicBezTo>
                </a:path>
              </a:pathLst>
            </a:custGeom>
            <a:noFill/>
            <a:ln w="3175" cap="rnd">
              <a:solidFill>
                <a:srgbClr val="EFE7D4">
                  <a:alpha val="81000"/>
                </a:srgbClr>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ED2A2387-1432-3146-AF62-6E6D016A86EA}"/>
                </a:ext>
              </a:extLst>
            </p:cNvPr>
            <p:cNvSpPr/>
            <p:nvPr/>
          </p:nvSpPr>
          <p:spPr>
            <a:xfrm>
              <a:off x="4467101" y="4223515"/>
              <a:ext cx="1585471" cy="1857534"/>
            </a:xfrm>
            <a:custGeom>
              <a:avLst/>
              <a:gdLst>
                <a:gd name="connsiteX0" fmla="*/ 0 w 1585471"/>
                <a:gd name="connsiteY0" fmla="*/ 1857534 h 1857534"/>
                <a:gd name="connsiteX1" fmla="*/ 1517117 w 1585471"/>
                <a:gd name="connsiteY1" fmla="*/ 11695 h 1857534"/>
                <a:gd name="connsiteX2" fmla="*/ 1585471 w 1585471"/>
                <a:gd name="connsiteY2" fmla="*/ 0 h 1857534"/>
              </a:gdLst>
              <a:ahLst/>
              <a:cxnLst>
                <a:cxn ang="0">
                  <a:pos x="connsiteX0" y="connsiteY0"/>
                </a:cxn>
                <a:cxn ang="0">
                  <a:pos x="connsiteX1" y="connsiteY1"/>
                </a:cxn>
                <a:cxn ang="0">
                  <a:pos x="connsiteX2" y="connsiteY2"/>
                </a:cxn>
              </a:cxnLst>
              <a:rect l="l" t="t" r="r" b="b"/>
              <a:pathLst>
                <a:path w="1585471" h="1857534">
                  <a:moveTo>
                    <a:pt x="0" y="1857534"/>
                  </a:moveTo>
                  <a:cubicBezTo>
                    <a:pt x="2285" y="944788"/>
                    <a:pt x="653457" y="184166"/>
                    <a:pt x="1517117" y="11695"/>
                  </a:cubicBezTo>
                  <a:lnTo>
                    <a:pt x="1585471" y="0"/>
                  </a:lnTo>
                </a:path>
              </a:pathLst>
            </a:custGeom>
            <a:noFill/>
            <a:ln w="3175" cap="rnd">
              <a:solidFill>
                <a:srgbClr val="EFE7D4">
                  <a:alpha val="81000"/>
                </a:srgbClr>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98A2332B-023D-6244-8E09-A43AD912B125}"/>
                </a:ext>
              </a:extLst>
            </p:cNvPr>
            <p:cNvSpPr/>
            <p:nvPr/>
          </p:nvSpPr>
          <p:spPr>
            <a:xfrm>
              <a:off x="6696985" y="7901598"/>
              <a:ext cx="178691" cy="41453"/>
            </a:xfrm>
            <a:custGeom>
              <a:avLst/>
              <a:gdLst>
                <a:gd name="connsiteX0" fmla="*/ 178692 w 178691"/>
                <a:gd name="connsiteY0" fmla="*/ 0 h 41453"/>
                <a:gd name="connsiteX1" fmla="*/ 0 w 178691"/>
                <a:gd name="connsiteY1" fmla="*/ 41454 h 41453"/>
              </a:gdLst>
              <a:ahLst/>
              <a:cxnLst>
                <a:cxn ang="0">
                  <a:pos x="connsiteX0" y="connsiteY0"/>
                </a:cxn>
                <a:cxn ang="0">
                  <a:pos x="connsiteX1" y="connsiteY1"/>
                </a:cxn>
              </a:cxnLst>
              <a:rect l="l" t="t" r="r" b="b"/>
              <a:pathLst>
                <a:path w="178691" h="41453">
                  <a:moveTo>
                    <a:pt x="178692" y="0"/>
                  </a:moveTo>
                  <a:cubicBezTo>
                    <a:pt x="120238" y="16670"/>
                    <a:pt x="60675" y="30488"/>
                    <a:pt x="0" y="41454"/>
                  </a:cubicBezTo>
                </a:path>
              </a:pathLst>
            </a:custGeom>
            <a:noFill/>
            <a:ln w="3175" cap="rnd">
              <a:solidFill>
                <a:srgbClr val="EFE7D4">
                  <a:alpha val="81000"/>
                </a:srgbClr>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89627A13-C59E-5D44-9C19-EC3FBA0739DA}"/>
                </a:ext>
              </a:extLst>
            </p:cNvPr>
            <p:cNvSpPr/>
            <p:nvPr/>
          </p:nvSpPr>
          <p:spPr>
            <a:xfrm>
              <a:off x="5460805" y="7885149"/>
              <a:ext cx="183737" cy="80150"/>
            </a:xfrm>
            <a:custGeom>
              <a:avLst/>
              <a:gdLst>
                <a:gd name="connsiteX0" fmla="*/ 183737 w 183737"/>
                <a:gd name="connsiteY0" fmla="*/ 80150 h 80150"/>
                <a:gd name="connsiteX1" fmla="*/ 0 w 183737"/>
                <a:gd name="connsiteY1" fmla="*/ 0 h 80150"/>
              </a:gdLst>
              <a:ahLst/>
              <a:cxnLst>
                <a:cxn ang="0">
                  <a:pos x="connsiteX0" y="connsiteY0"/>
                </a:cxn>
                <a:cxn ang="0">
                  <a:pos x="connsiteX1" y="connsiteY1"/>
                </a:cxn>
              </a:cxnLst>
              <a:rect l="l" t="t" r="r" b="b"/>
              <a:pathLst>
                <a:path w="183737" h="80150">
                  <a:moveTo>
                    <a:pt x="183737" y="80150"/>
                  </a:moveTo>
                  <a:cubicBezTo>
                    <a:pt x="121172" y="56559"/>
                    <a:pt x="59847" y="29808"/>
                    <a:pt x="0" y="0"/>
                  </a:cubicBezTo>
                </a:path>
              </a:pathLst>
            </a:custGeom>
            <a:noFill/>
            <a:ln w="3175" cap="rnd">
              <a:solidFill>
                <a:srgbClr val="EFE7D4">
                  <a:alpha val="81000"/>
                </a:srgbClr>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5DBBD25B-04FA-3847-9ADA-62F51D5BF83D}"/>
                </a:ext>
              </a:extLst>
            </p:cNvPr>
            <p:cNvSpPr/>
            <p:nvPr/>
          </p:nvSpPr>
          <p:spPr>
            <a:xfrm>
              <a:off x="4352670" y="4142128"/>
              <a:ext cx="1495697" cy="1773675"/>
            </a:xfrm>
            <a:custGeom>
              <a:avLst/>
              <a:gdLst>
                <a:gd name="connsiteX0" fmla="*/ 0 w 1495697"/>
                <a:gd name="connsiteY0" fmla="*/ 1773676 h 1773675"/>
                <a:gd name="connsiteX1" fmla="*/ 1495697 w 1495697"/>
                <a:gd name="connsiteY1" fmla="*/ 0 h 1773675"/>
              </a:gdLst>
              <a:ahLst/>
              <a:cxnLst>
                <a:cxn ang="0">
                  <a:pos x="connsiteX0" y="connsiteY0"/>
                </a:cxn>
                <a:cxn ang="0">
                  <a:pos x="connsiteX1" y="connsiteY1"/>
                </a:cxn>
              </a:cxnLst>
              <a:rect l="l" t="t" r="r" b="b"/>
              <a:pathLst>
                <a:path w="1495697" h="1773675">
                  <a:moveTo>
                    <a:pt x="0" y="1773676"/>
                  </a:moveTo>
                  <a:cubicBezTo>
                    <a:pt x="72162" y="915694"/>
                    <a:pt x="684207" y="211263"/>
                    <a:pt x="1495697" y="0"/>
                  </a:cubicBezTo>
                </a:path>
              </a:pathLst>
            </a:custGeom>
            <a:noFill/>
            <a:ln w="3175" cap="rnd">
              <a:solidFill>
                <a:srgbClr val="EFE7D4">
                  <a:alpha val="81000"/>
                </a:srgbClr>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978AD73-D4C8-714E-B941-64665D781A60}"/>
                </a:ext>
              </a:extLst>
            </p:cNvPr>
            <p:cNvSpPr/>
            <p:nvPr/>
          </p:nvSpPr>
          <p:spPr>
            <a:xfrm>
              <a:off x="7846627" y="6342988"/>
              <a:ext cx="505515" cy="1093394"/>
            </a:xfrm>
            <a:custGeom>
              <a:avLst/>
              <a:gdLst>
                <a:gd name="connsiteX0" fmla="*/ 505515 w 505515"/>
                <a:gd name="connsiteY0" fmla="*/ 0 h 1093394"/>
                <a:gd name="connsiteX1" fmla="*/ 0 w 505515"/>
                <a:gd name="connsiteY1" fmla="*/ 1093394 h 1093394"/>
              </a:gdLst>
              <a:ahLst/>
              <a:cxnLst>
                <a:cxn ang="0">
                  <a:pos x="connsiteX0" y="connsiteY0"/>
                </a:cxn>
                <a:cxn ang="0">
                  <a:pos x="connsiteX1" y="connsiteY1"/>
                </a:cxn>
              </a:cxnLst>
              <a:rect l="l" t="t" r="r" b="b"/>
              <a:pathLst>
                <a:path w="505515" h="1093394">
                  <a:moveTo>
                    <a:pt x="505515" y="0"/>
                  </a:moveTo>
                  <a:cubicBezTo>
                    <a:pt x="453434" y="407662"/>
                    <a:pt x="276933" y="789421"/>
                    <a:pt x="0" y="1093394"/>
                  </a:cubicBezTo>
                </a:path>
              </a:pathLst>
            </a:custGeom>
            <a:noFill/>
            <a:ln w="3175" cap="rnd">
              <a:solidFill>
                <a:srgbClr val="EFE7D4">
                  <a:alpha val="81000"/>
                </a:srgbClr>
              </a:solidFill>
              <a:prstDash val="solid"/>
              <a:round/>
            </a:ln>
          </p:spPr>
          <p:txBody>
            <a:bodyPr rtlCol="0" anchor="ctr"/>
            <a:lstStyle/>
            <a:p>
              <a:endParaRPr lang="en-US"/>
            </a:p>
          </p:txBody>
        </p:sp>
        <p:sp>
          <p:nvSpPr>
            <p:cNvPr id="32" name="Freeform 31">
              <a:extLst>
                <a:ext uri="{FF2B5EF4-FFF2-40B4-BE49-F238E27FC236}">
                  <a16:creationId xmlns:a16="http://schemas.microsoft.com/office/drawing/2014/main" id="{DCC27ED4-4A52-2C42-93E1-ABFA9D0CB91B}"/>
                </a:ext>
              </a:extLst>
            </p:cNvPr>
            <p:cNvSpPr/>
            <p:nvPr/>
          </p:nvSpPr>
          <p:spPr>
            <a:xfrm>
              <a:off x="5542582" y="8053627"/>
              <a:ext cx="88726" cy="34323"/>
            </a:xfrm>
            <a:custGeom>
              <a:avLst/>
              <a:gdLst>
                <a:gd name="connsiteX0" fmla="*/ 88727 w 88726"/>
                <a:gd name="connsiteY0" fmla="*/ 34324 h 34323"/>
                <a:gd name="connsiteX1" fmla="*/ 0 w 88726"/>
                <a:gd name="connsiteY1" fmla="*/ 0 h 34323"/>
              </a:gdLst>
              <a:ahLst/>
              <a:cxnLst>
                <a:cxn ang="0">
                  <a:pos x="connsiteX0" y="connsiteY0"/>
                </a:cxn>
                <a:cxn ang="0">
                  <a:pos x="connsiteX1" y="connsiteY1"/>
                </a:cxn>
              </a:cxnLst>
              <a:rect l="l" t="t" r="r" b="b"/>
              <a:pathLst>
                <a:path w="88726" h="34323">
                  <a:moveTo>
                    <a:pt x="88727" y="34324"/>
                  </a:moveTo>
                  <a:cubicBezTo>
                    <a:pt x="58834" y="23548"/>
                    <a:pt x="29258" y="12107"/>
                    <a:pt x="0" y="0"/>
                  </a:cubicBezTo>
                </a:path>
              </a:pathLst>
            </a:custGeom>
            <a:noFill/>
            <a:ln w="3175" cap="rnd">
              <a:solidFill>
                <a:srgbClr val="EFE7D4">
                  <a:alpha val="81000"/>
                </a:srgbClr>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ABD0B381-2743-AC48-BE51-4DF86CE135FE}"/>
                </a:ext>
              </a:extLst>
            </p:cNvPr>
            <p:cNvSpPr/>
            <p:nvPr/>
          </p:nvSpPr>
          <p:spPr>
            <a:xfrm>
              <a:off x="4242522" y="4045054"/>
              <a:ext cx="1508263" cy="1772629"/>
            </a:xfrm>
            <a:custGeom>
              <a:avLst/>
              <a:gdLst>
                <a:gd name="connsiteX0" fmla="*/ 0 w 1508263"/>
                <a:gd name="connsiteY0" fmla="*/ 1772630 h 1772629"/>
                <a:gd name="connsiteX1" fmla="*/ 1508264 w 1508263"/>
                <a:gd name="connsiteY1" fmla="*/ 0 h 1772629"/>
              </a:gdLst>
              <a:ahLst/>
              <a:cxnLst>
                <a:cxn ang="0">
                  <a:pos x="connsiteX0" y="connsiteY0"/>
                </a:cxn>
                <a:cxn ang="0">
                  <a:pos x="connsiteX1" y="connsiteY1"/>
                </a:cxn>
              </a:cxnLst>
              <a:rect l="l" t="t" r="r" b="b"/>
              <a:pathLst>
                <a:path w="1508263" h="1772629">
                  <a:moveTo>
                    <a:pt x="0" y="1772630"/>
                  </a:moveTo>
                  <a:cubicBezTo>
                    <a:pt x="106625" y="927198"/>
                    <a:pt x="709530" y="236173"/>
                    <a:pt x="1508264" y="0"/>
                  </a:cubicBezTo>
                </a:path>
              </a:pathLst>
            </a:custGeom>
            <a:noFill/>
            <a:ln w="3175" cap="rnd">
              <a:solidFill>
                <a:srgbClr val="EFE7D4">
                  <a:alpha val="81000"/>
                </a:srgbClr>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002D6BB8-F341-DE47-AE4B-C9174F135B25}"/>
                </a:ext>
              </a:extLst>
            </p:cNvPr>
            <p:cNvSpPr/>
            <p:nvPr/>
          </p:nvSpPr>
          <p:spPr>
            <a:xfrm>
              <a:off x="8038838" y="6371226"/>
              <a:ext cx="430401" cy="1022371"/>
            </a:xfrm>
            <a:custGeom>
              <a:avLst/>
              <a:gdLst>
                <a:gd name="connsiteX0" fmla="*/ 430402 w 430401"/>
                <a:gd name="connsiteY0" fmla="*/ 0 h 1022371"/>
                <a:gd name="connsiteX1" fmla="*/ 0 w 430401"/>
                <a:gd name="connsiteY1" fmla="*/ 1022371 h 1022371"/>
              </a:gdLst>
              <a:ahLst/>
              <a:cxnLst>
                <a:cxn ang="0">
                  <a:pos x="connsiteX0" y="connsiteY0"/>
                </a:cxn>
                <a:cxn ang="0">
                  <a:pos x="connsiteX1" y="connsiteY1"/>
                </a:cxn>
              </a:cxnLst>
              <a:rect l="l" t="t" r="r" b="b"/>
              <a:pathLst>
                <a:path w="430401" h="1022371">
                  <a:moveTo>
                    <a:pt x="430402" y="0"/>
                  </a:moveTo>
                  <a:cubicBezTo>
                    <a:pt x="380401" y="372919"/>
                    <a:pt x="231841" y="725806"/>
                    <a:pt x="0" y="1022371"/>
                  </a:cubicBezTo>
                </a:path>
              </a:pathLst>
            </a:custGeom>
            <a:noFill/>
            <a:ln w="3175" cap="rnd">
              <a:solidFill>
                <a:srgbClr val="EFE7D4">
                  <a:alpha val="81000"/>
                </a:srgbClr>
              </a:solidFill>
              <a:prstDash val="solid"/>
              <a:round/>
            </a:ln>
          </p:spPr>
          <p:txBody>
            <a:bodyPr rtlCol="0" anchor="ctr"/>
            <a:lstStyle/>
            <a:p>
              <a:endParaRPr lang="en-US"/>
            </a:p>
          </p:txBody>
        </p:sp>
        <p:sp>
          <p:nvSpPr>
            <p:cNvPr id="35" name="Freeform 34">
              <a:extLst>
                <a:ext uri="{FF2B5EF4-FFF2-40B4-BE49-F238E27FC236}">
                  <a16:creationId xmlns:a16="http://schemas.microsoft.com/office/drawing/2014/main" id="{2109CAB6-BD0B-5648-991B-C8797540501A}"/>
                </a:ext>
              </a:extLst>
            </p:cNvPr>
            <p:cNvSpPr/>
            <p:nvPr/>
          </p:nvSpPr>
          <p:spPr>
            <a:xfrm>
              <a:off x="4124759" y="3947219"/>
              <a:ext cx="1516831" cy="1799821"/>
            </a:xfrm>
            <a:custGeom>
              <a:avLst/>
              <a:gdLst>
                <a:gd name="connsiteX0" fmla="*/ 0 w 1516831"/>
                <a:gd name="connsiteY0" fmla="*/ 1799822 h 1799821"/>
                <a:gd name="connsiteX1" fmla="*/ 1516832 w 1516831"/>
                <a:gd name="connsiteY1" fmla="*/ 0 h 1799821"/>
              </a:gdLst>
              <a:ahLst/>
              <a:cxnLst>
                <a:cxn ang="0">
                  <a:pos x="connsiteX0" y="connsiteY0"/>
                </a:cxn>
                <a:cxn ang="0">
                  <a:pos x="connsiteX1" y="connsiteY1"/>
                </a:cxn>
              </a:cxnLst>
              <a:rect l="l" t="t" r="r" b="b"/>
              <a:pathLst>
                <a:path w="1516831" h="1799821">
                  <a:moveTo>
                    <a:pt x="0" y="1799822"/>
                  </a:moveTo>
                  <a:cubicBezTo>
                    <a:pt x="127569" y="955151"/>
                    <a:pt x="724382" y="264221"/>
                    <a:pt x="1516832" y="0"/>
                  </a:cubicBezTo>
                </a:path>
              </a:pathLst>
            </a:custGeom>
            <a:noFill/>
            <a:ln w="3175" cap="rnd">
              <a:solidFill>
                <a:srgbClr val="EFE7D4">
                  <a:alpha val="81000"/>
                </a:srgbClr>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9DB9A4D-8AE0-8E43-92E6-012C1A30E5A8}"/>
                </a:ext>
              </a:extLst>
            </p:cNvPr>
            <p:cNvSpPr/>
            <p:nvPr/>
          </p:nvSpPr>
          <p:spPr>
            <a:xfrm>
              <a:off x="8224764" y="6386724"/>
              <a:ext cx="370330" cy="966084"/>
            </a:xfrm>
            <a:custGeom>
              <a:avLst/>
              <a:gdLst>
                <a:gd name="connsiteX0" fmla="*/ 370331 w 370330"/>
                <a:gd name="connsiteY0" fmla="*/ 0 h 966084"/>
                <a:gd name="connsiteX1" fmla="*/ 0 w 370330"/>
                <a:gd name="connsiteY1" fmla="*/ 966085 h 966084"/>
              </a:gdLst>
              <a:ahLst/>
              <a:cxnLst>
                <a:cxn ang="0">
                  <a:pos x="connsiteX0" y="connsiteY0"/>
                </a:cxn>
                <a:cxn ang="0">
                  <a:pos x="connsiteX1" y="connsiteY1"/>
                </a:cxn>
              </a:cxnLst>
              <a:rect l="l" t="t" r="r" b="b"/>
              <a:pathLst>
                <a:path w="370330" h="966084">
                  <a:moveTo>
                    <a:pt x="370331" y="0"/>
                  </a:moveTo>
                  <a:cubicBezTo>
                    <a:pt x="324024" y="346467"/>
                    <a:pt x="197201" y="677311"/>
                    <a:pt x="0" y="966085"/>
                  </a:cubicBezTo>
                </a:path>
              </a:pathLst>
            </a:custGeom>
            <a:noFill/>
            <a:ln w="3175" cap="rnd">
              <a:solidFill>
                <a:srgbClr val="EFE7D4">
                  <a:alpha val="81000"/>
                </a:srgbClr>
              </a:solidFill>
              <a:prstDash val="solid"/>
              <a:round/>
            </a:ln>
          </p:spPr>
          <p:txBody>
            <a:bodyPr rtlCol="0" anchor="ctr"/>
            <a:lstStyle/>
            <a:p>
              <a:endParaRPr lang="en-US"/>
            </a:p>
          </p:txBody>
        </p:sp>
        <p:sp>
          <p:nvSpPr>
            <p:cNvPr id="37" name="Freeform 36">
              <a:extLst>
                <a:ext uri="{FF2B5EF4-FFF2-40B4-BE49-F238E27FC236}">
                  <a16:creationId xmlns:a16="http://schemas.microsoft.com/office/drawing/2014/main" id="{0E55F489-FF56-7B4D-8AF0-2590F27573EE}"/>
                </a:ext>
              </a:extLst>
            </p:cNvPr>
            <p:cNvSpPr/>
            <p:nvPr/>
          </p:nvSpPr>
          <p:spPr>
            <a:xfrm>
              <a:off x="4052121" y="3857370"/>
              <a:ext cx="1481702" cy="1641802"/>
            </a:xfrm>
            <a:custGeom>
              <a:avLst/>
              <a:gdLst>
                <a:gd name="connsiteX0" fmla="*/ 0 w 1481702"/>
                <a:gd name="connsiteY0" fmla="*/ 1641803 h 1641802"/>
                <a:gd name="connsiteX1" fmla="*/ 1481703 w 1481702"/>
                <a:gd name="connsiteY1" fmla="*/ 0 h 1641802"/>
              </a:gdLst>
              <a:ahLst/>
              <a:cxnLst>
                <a:cxn ang="0">
                  <a:pos x="connsiteX0" y="connsiteY0"/>
                </a:cxn>
                <a:cxn ang="0">
                  <a:pos x="connsiteX1" y="connsiteY1"/>
                </a:cxn>
              </a:cxnLst>
              <a:rect l="l" t="t" r="r" b="b"/>
              <a:pathLst>
                <a:path w="1481702" h="1641802">
                  <a:moveTo>
                    <a:pt x="0" y="1641803"/>
                  </a:moveTo>
                  <a:cubicBezTo>
                    <a:pt x="194131" y="884820"/>
                    <a:pt x="747910" y="271204"/>
                    <a:pt x="1481703" y="0"/>
                  </a:cubicBezTo>
                </a:path>
              </a:pathLst>
            </a:custGeom>
            <a:noFill/>
            <a:ln w="3175" cap="rnd">
              <a:solidFill>
                <a:srgbClr val="EFE7D4">
                  <a:alpha val="81000"/>
                </a:srgbClr>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3E96E430-1C9F-CD40-B94D-6CE478EA8C1B}"/>
                </a:ext>
              </a:extLst>
            </p:cNvPr>
            <p:cNvSpPr/>
            <p:nvPr/>
          </p:nvSpPr>
          <p:spPr>
            <a:xfrm>
              <a:off x="8392032" y="6397658"/>
              <a:ext cx="322730" cy="917785"/>
            </a:xfrm>
            <a:custGeom>
              <a:avLst/>
              <a:gdLst>
                <a:gd name="connsiteX0" fmla="*/ 322730 w 322730"/>
                <a:gd name="connsiteY0" fmla="*/ 0 h 917785"/>
                <a:gd name="connsiteX1" fmla="*/ 0 w 322730"/>
                <a:gd name="connsiteY1" fmla="*/ 917786 h 917785"/>
              </a:gdLst>
              <a:ahLst/>
              <a:cxnLst>
                <a:cxn ang="0">
                  <a:pos x="connsiteX0" y="connsiteY0"/>
                </a:cxn>
                <a:cxn ang="0">
                  <a:pos x="connsiteX1" y="connsiteY1"/>
                </a:cxn>
              </a:cxnLst>
              <a:rect l="l" t="t" r="r" b="b"/>
              <a:pathLst>
                <a:path w="322730" h="917785">
                  <a:moveTo>
                    <a:pt x="322730" y="0"/>
                  </a:moveTo>
                  <a:cubicBezTo>
                    <a:pt x="280154" y="324996"/>
                    <a:pt x="170241" y="637566"/>
                    <a:pt x="0" y="917786"/>
                  </a:cubicBezTo>
                </a:path>
              </a:pathLst>
            </a:custGeom>
            <a:noFill/>
            <a:ln w="3175" cap="rnd">
              <a:solidFill>
                <a:srgbClr val="EFE7D4">
                  <a:alpha val="81000"/>
                </a:srgbClr>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B48F4B41-6EEE-B442-B544-F4CD83818C93}"/>
                </a:ext>
              </a:extLst>
            </p:cNvPr>
            <p:cNvSpPr/>
            <p:nvPr/>
          </p:nvSpPr>
          <p:spPr>
            <a:xfrm>
              <a:off x="3971677" y="3771800"/>
              <a:ext cx="1450095" cy="1570209"/>
            </a:xfrm>
            <a:custGeom>
              <a:avLst/>
              <a:gdLst>
                <a:gd name="connsiteX0" fmla="*/ 0 w 1450095"/>
                <a:gd name="connsiteY0" fmla="*/ 1570209 h 1570209"/>
                <a:gd name="connsiteX1" fmla="*/ 1450096 w 1450095"/>
                <a:gd name="connsiteY1" fmla="*/ 0 h 1570209"/>
              </a:gdLst>
              <a:ahLst/>
              <a:cxnLst>
                <a:cxn ang="0">
                  <a:pos x="connsiteX0" y="connsiteY0"/>
                </a:cxn>
                <a:cxn ang="0">
                  <a:pos x="connsiteX1" y="connsiteY1"/>
                </a:cxn>
              </a:cxnLst>
              <a:rect l="l" t="t" r="r" b="b"/>
              <a:pathLst>
                <a:path w="1450095" h="1570209">
                  <a:moveTo>
                    <a:pt x="0" y="1570209"/>
                  </a:moveTo>
                  <a:cubicBezTo>
                    <a:pt x="224113" y="856678"/>
                    <a:pt x="756057" y="280672"/>
                    <a:pt x="1450096" y="0"/>
                  </a:cubicBezTo>
                </a:path>
              </a:pathLst>
            </a:custGeom>
            <a:noFill/>
            <a:ln w="3175" cap="rnd">
              <a:solidFill>
                <a:srgbClr val="EFE7D4">
                  <a:alpha val="81000"/>
                </a:srgbClr>
              </a:solidFill>
              <a:prstDash val="solid"/>
              <a:round/>
            </a:ln>
          </p:spPr>
          <p:txBody>
            <a:bodyPr rtlCol="0" anchor="ctr"/>
            <a:lstStyle/>
            <a:p>
              <a:endParaRPr lang="en-US"/>
            </a:p>
          </p:txBody>
        </p:sp>
        <p:sp>
          <p:nvSpPr>
            <p:cNvPr id="40" name="Freeform 39">
              <a:extLst>
                <a:ext uri="{FF2B5EF4-FFF2-40B4-BE49-F238E27FC236}">
                  <a16:creationId xmlns:a16="http://schemas.microsoft.com/office/drawing/2014/main" id="{ACAC5CD3-945C-B14F-AAE9-D6A72C2F148E}"/>
                </a:ext>
              </a:extLst>
            </p:cNvPr>
            <p:cNvSpPr/>
            <p:nvPr/>
          </p:nvSpPr>
          <p:spPr>
            <a:xfrm>
              <a:off x="8551683" y="6410684"/>
              <a:ext cx="282555" cy="868345"/>
            </a:xfrm>
            <a:custGeom>
              <a:avLst/>
              <a:gdLst>
                <a:gd name="connsiteX0" fmla="*/ 282555 w 282555"/>
                <a:gd name="connsiteY0" fmla="*/ 0 h 868345"/>
                <a:gd name="connsiteX1" fmla="*/ 0 w 282555"/>
                <a:gd name="connsiteY1" fmla="*/ 868345 h 868345"/>
              </a:gdLst>
              <a:ahLst/>
              <a:cxnLst>
                <a:cxn ang="0">
                  <a:pos x="connsiteX0" y="connsiteY0"/>
                </a:cxn>
                <a:cxn ang="0">
                  <a:pos x="connsiteX1" y="connsiteY1"/>
                </a:cxn>
              </a:cxnLst>
              <a:rect l="l" t="t" r="r" b="b"/>
              <a:pathLst>
                <a:path w="282555" h="868345">
                  <a:moveTo>
                    <a:pt x="282555" y="0"/>
                  </a:moveTo>
                  <a:cubicBezTo>
                    <a:pt x="243014" y="304423"/>
                    <a:pt x="147204" y="598865"/>
                    <a:pt x="0" y="868345"/>
                  </a:cubicBezTo>
                </a:path>
              </a:pathLst>
            </a:custGeom>
            <a:noFill/>
            <a:ln w="3175" cap="rnd">
              <a:solidFill>
                <a:srgbClr val="EFE7D4">
                  <a:alpha val="81000"/>
                </a:srgbClr>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8D65D49D-43EC-2849-864A-85DC0CD0A95D}"/>
                </a:ext>
              </a:extLst>
            </p:cNvPr>
            <p:cNvSpPr/>
            <p:nvPr/>
          </p:nvSpPr>
          <p:spPr>
            <a:xfrm>
              <a:off x="3889233" y="3690128"/>
              <a:ext cx="1415823" cy="1518391"/>
            </a:xfrm>
            <a:custGeom>
              <a:avLst/>
              <a:gdLst>
                <a:gd name="connsiteX0" fmla="*/ 0 w 1415823"/>
                <a:gd name="connsiteY0" fmla="*/ 1518392 h 1518391"/>
                <a:gd name="connsiteX1" fmla="*/ 1415824 w 1415823"/>
                <a:gd name="connsiteY1" fmla="*/ 0 h 1518391"/>
              </a:gdLst>
              <a:ahLst/>
              <a:cxnLst>
                <a:cxn ang="0">
                  <a:pos x="connsiteX0" y="connsiteY0"/>
                </a:cxn>
                <a:cxn ang="0">
                  <a:pos x="connsiteX1" y="connsiteY1"/>
                </a:cxn>
              </a:cxnLst>
              <a:rect l="l" t="t" r="r" b="b"/>
              <a:pathLst>
                <a:path w="1415823" h="1518391">
                  <a:moveTo>
                    <a:pt x="0" y="1518392"/>
                  </a:moveTo>
                  <a:cubicBezTo>
                    <a:pt x="242988" y="839471"/>
                    <a:pt x="755026" y="290339"/>
                    <a:pt x="1415824" y="0"/>
                  </a:cubicBezTo>
                </a:path>
              </a:pathLst>
            </a:custGeom>
            <a:noFill/>
            <a:ln w="3175" cap="rnd">
              <a:solidFill>
                <a:srgbClr val="EFE7D4">
                  <a:alpha val="81000"/>
                </a:srgbClr>
              </a:solidFill>
              <a:prstDash val="solid"/>
              <a:round/>
            </a:ln>
          </p:spPr>
          <p:txBody>
            <a:bodyPr rtlCol="0" anchor="ctr"/>
            <a:lstStyle/>
            <a:p>
              <a:endParaRPr lang="en-US"/>
            </a:p>
          </p:txBody>
        </p:sp>
        <p:sp>
          <p:nvSpPr>
            <p:cNvPr id="42" name="Freeform 41">
              <a:extLst>
                <a:ext uri="{FF2B5EF4-FFF2-40B4-BE49-F238E27FC236}">
                  <a16:creationId xmlns:a16="http://schemas.microsoft.com/office/drawing/2014/main" id="{EBC84742-7BE9-354A-B84A-E4DE28B3109C}"/>
                </a:ext>
              </a:extLst>
            </p:cNvPr>
            <p:cNvSpPr/>
            <p:nvPr/>
          </p:nvSpPr>
          <p:spPr>
            <a:xfrm>
              <a:off x="8706670" y="6416008"/>
              <a:ext cx="248663" cy="826510"/>
            </a:xfrm>
            <a:custGeom>
              <a:avLst/>
              <a:gdLst>
                <a:gd name="connsiteX0" fmla="*/ 248664 w 248663"/>
                <a:gd name="connsiteY0" fmla="*/ 0 h 826510"/>
                <a:gd name="connsiteX1" fmla="*/ 0 w 248663"/>
                <a:gd name="connsiteY1" fmla="*/ 826511 h 826510"/>
              </a:gdLst>
              <a:ahLst/>
              <a:cxnLst>
                <a:cxn ang="0">
                  <a:pos x="connsiteX0" y="connsiteY0"/>
                </a:cxn>
                <a:cxn ang="0">
                  <a:pos x="connsiteX1" y="connsiteY1"/>
                </a:cxn>
              </a:cxnLst>
              <a:rect l="l" t="t" r="r" b="b"/>
              <a:pathLst>
                <a:path w="248663" h="826510">
                  <a:moveTo>
                    <a:pt x="248664" y="0"/>
                  </a:moveTo>
                  <a:cubicBezTo>
                    <a:pt x="212506" y="287425"/>
                    <a:pt x="128459" y="566784"/>
                    <a:pt x="0" y="826511"/>
                  </a:cubicBezTo>
                </a:path>
              </a:pathLst>
            </a:custGeom>
            <a:noFill/>
            <a:ln w="3175" cap="rnd">
              <a:solidFill>
                <a:srgbClr val="EFE7D4">
                  <a:alpha val="81000"/>
                </a:srgbClr>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9DD6F300-1680-1042-91CA-F1973545A280}"/>
                </a:ext>
              </a:extLst>
            </p:cNvPr>
            <p:cNvSpPr/>
            <p:nvPr/>
          </p:nvSpPr>
          <p:spPr>
            <a:xfrm>
              <a:off x="8872985" y="6745833"/>
              <a:ext cx="152320" cy="446295"/>
            </a:xfrm>
            <a:custGeom>
              <a:avLst/>
              <a:gdLst>
                <a:gd name="connsiteX0" fmla="*/ 152321 w 152320"/>
                <a:gd name="connsiteY0" fmla="*/ 0 h 446295"/>
                <a:gd name="connsiteX1" fmla="*/ 0 w 152320"/>
                <a:gd name="connsiteY1" fmla="*/ 446295 h 446295"/>
              </a:gdLst>
              <a:ahLst/>
              <a:cxnLst>
                <a:cxn ang="0">
                  <a:pos x="connsiteX0" y="connsiteY0"/>
                </a:cxn>
                <a:cxn ang="0">
                  <a:pos x="connsiteX1" y="connsiteY1"/>
                </a:cxn>
              </a:cxnLst>
              <a:rect l="l" t="t" r="r" b="b"/>
              <a:pathLst>
                <a:path w="152320" h="446295">
                  <a:moveTo>
                    <a:pt x="152321" y="0"/>
                  </a:moveTo>
                  <a:cubicBezTo>
                    <a:pt x="114577" y="152888"/>
                    <a:pt x="63612" y="302213"/>
                    <a:pt x="0" y="446295"/>
                  </a:cubicBezTo>
                </a:path>
              </a:pathLst>
            </a:custGeom>
            <a:noFill/>
            <a:ln w="3175" cap="rnd">
              <a:solidFill>
                <a:srgbClr val="EFE7D4">
                  <a:alpha val="81000"/>
                </a:srgbClr>
              </a:solidFill>
              <a:prstDash val="solid"/>
              <a:round/>
            </a:ln>
          </p:spPr>
          <p:txBody>
            <a:bodyPr rtlCol="0" anchor="ctr"/>
            <a:lstStyle/>
            <a:p>
              <a:endParaRPr lang="en-US"/>
            </a:p>
          </p:txBody>
        </p:sp>
        <p:sp>
          <p:nvSpPr>
            <p:cNvPr id="44" name="Freeform 43">
              <a:extLst>
                <a:ext uri="{FF2B5EF4-FFF2-40B4-BE49-F238E27FC236}">
                  <a16:creationId xmlns:a16="http://schemas.microsoft.com/office/drawing/2014/main" id="{624611E7-8644-E84C-B7BB-56EA712E8A53}"/>
                </a:ext>
              </a:extLst>
            </p:cNvPr>
            <p:cNvSpPr/>
            <p:nvPr/>
          </p:nvSpPr>
          <p:spPr>
            <a:xfrm>
              <a:off x="3802220" y="3608457"/>
              <a:ext cx="1370888" cy="1464197"/>
            </a:xfrm>
            <a:custGeom>
              <a:avLst/>
              <a:gdLst>
                <a:gd name="connsiteX0" fmla="*/ 0 w 1370888"/>
                <a:gd name="connsiteY0" fmla="*/ 1464198 h 1464197"/>
                <a:gd name="connsiteX1" fmla="*/ 1370889 w 1370888"/>
                <a:gd name="connsiteY1" fmla="*/ 0 h 1464197"/>
              </a:gdLst>
              <a:ahLst/>
              <a:cxnLst>
                <a:cxn ang="0">
                  <a:pos x="connsiteX0" y="connsiteY0"/>
                </a:cxn>
                <a:cxn ang="0">
                  <a:pos x="connsiteX1" y="connsiteY1"/>
                </a:cxn>
              </a:cxnLst>
              <a:rect l="l" t="t" r="r" b="b"/>
              <a:pathLst>
                <a:path w="1370888" h="1464197">
                  <a:moveTo>
                    <a:pt x="0" y="1464198"/>
                  </a:moveTo>
                  <a:cubicBezTo>
                    <a:pt x="256632" y="821513"/>
                    <a:pt x="746026" y="298809"/>
                    <a:pt x="1370889" y="0"/>
                  </a:cubicBezTo>
                </a:path>
              </a:pathLst>
            </a:custGeom>
            <a:noFill/>
            <a:ln w="3175" cap="rnd">
              <a:solidFill>
                <a:srgbClr val="EFE7D4">
                  <a:alpha val="81000"/>
                </a:srgbClr>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7222AA5B-2F88-944C-9EF1-5ACE25F60AFE}"/>
                </a:ext>
              </a:extLst>
            </p:cNvPr>
            <p:cNvSpPr/>
            <p:nvPr/>
          </p:nvSpPr>
          <p:spPr>
            <a:xfrm>
              <a:off x="3724536" y="3539430"/>
              <a:ext cx="1321194" cy="1411144"/>
            </a:xfrm>
            <a:custGeom>
              <a:avLst/>
              <a:gdLst>
                <a:gd name="connsiteX0" fmla="*/ 0 w 1321194"/>
                <a:gd name="connsiteY0" fmla="*/ 1411144 h 1411144"/>
                <a:gd name="connsiteX1" fmla="*/ 1321194 w 1321194"/>
                <a:gd name="connsiteY1" fmla="*/ 0 h 1411144"/>
              </a:gdLst>
              <a:ahLst/>
              <a:cxnLst>
                <a:cxn ang="0">
                  <a:pos x="connsiteX0" y="connsiteY0"/>
                </a:cxn>
                <a:cxn ang="0">
                  <a:pos x="connsiteX1" y="connsiteY1"/>
                </a:cxn>
              </a:cxnLst>
              <a:rect l="l" t="t" r="r" b="b"/>
              <a:pathLst>
                <a:path w="1321194" h="1411144">
                  <a:moveTo>
                    <a:pt x="0" y="1411144"/>
                  </a:moveTo>
                  <a:cubicBezTo>
                    <a:pt x="264173" y="802606"/>
                    <a:pt x="730955" y="304044"/>
                    <a:pt x="1321194" y="0"/>
                  </a:cubicBezTo>
                </a:path>
              </a:pathLst>
            </a:custGeom>
            <a:noFill/>
            <a:ln w="3175" cap="rnd">
              <a:solidFill>
                <a:srgbClr val="EFE7D4">
                  <a:alpha val="81000"/>
                </a:srgbClr>
              </a:solidFill>
              <a:prstDash val="solid"/>
              <a:round/>
            </a:ln>
          </p:spPr>
          <p:txBody>
            <a:bodyPr rtlCol="0" anchor="ctr"/>
            <a:lstStyle/>
            <a:p>
              <a:endParaRPr lang="en-US"/>
            </a:p>
          </p:txBody>
        </p:sp>
        <p:sp>
          <p:nvSpPr>
            <p:cNvPr id="46" name="Freeform 45">
              <a:extLst>
                <a:ext uri="{FF2B5EF4-FFF2-40B4-BE49-F238E27FC236}">
                  <a16:creationId xmlns:a16="http://schemas.microsoft.com/office/drawing/2014/main" id="{BF2C83E4-7DBD-064F-BA13-3E720F59276E}"/>
                </a:ext>
              </a:extLst>
            </p:cNvPr>
            <p:cNvSpPr/>
            <p:nvPr/>
          </p:nvSpPr>
          <p:spPr>
            <a:xfrm>
              <a:off x="3641806" y="3473161"/>
              <a:ext cx="1255791" cy="1348392"/>
            </a:xfrm>
            <a:custGeom>
              <a:avLst/>
              <a:gdLst>
                <a:gd name="connsiteX0" fmla="*/ 0 w 1255791"/>
                <a:gd name="connsiteY0" fmla="*/ 1348393 h 1348392"/>
                <a:gd name="connsiteX1" fmla="*/ 1255791 w 1255791"/>
                <a:gd name="connsiteY1" fmla="*/ 0 h 1348392"/>
              </a:gdLst>
              <a:ahLst/>
              <a:cxnLst>
                <a:cxn ang="0">
                  <a:pos x="connsiteX0" y="connsiteY0"/>
                </a:cxn>
                <a:cxn ang="0">
                  <a:pos x="connsiteX1" y="connsiteY1"/>
                </a:cxn>
              </a:cxnLst>
              <a:rect l="l" t="t" r="r" b="b"/>
              <a:pathLst>
                <a:path w="1255791" h="1348392">
                  <a:moveTo>
                    <a:pt x="0" y="1348393"/>
                  </a:moveTo>
                  <a:cubicBezTo>
                    <a:pt x="266925" y="778710"/>
                    <a:pt x="706168" y="307077"/>
                    <a:pt x="1255791" y="0"/>
                  </a:cubicBezTo>
                </a:path>
              </a:pathLst>
            </a:custGeom>
            <a:noFill/>
            <a:ln w="3175" cap="rnd">
              <a:solidFill>
                <a:srgbClr val="EFE7D4">
                  <a:alpha val="81000"/>
                </a:srgbClr>
              </a:solidFill>
              <a:prstDash val="solid"/>
              <a:round/>
            </a:ln>
          </p:spPr>
          <p:txBody>
            <a:bodyPr rtlCol="0" anchor="ctr"/>
            <a:lstStyle/>
            <a:p>
              <a:endParaRPr lang="en-US"/>
            </a:p>
          </p:txBody>
        </p:sp>
        <p:sp>
          <p:nvSpPr>
            <p:cNvPr id="47" name="Freeform 46">
              <a:extLst>
                <a:ext uri="{FF2B5EF4-FFF2-40B4-BE49-F238E27FC236}">
                  <a16:creationId xmlns:a16="http://schemas.microsoft.com/office/drawing/2014/main" id="{90837798-F80C-7040-BC7B-8F4055D8BA16}"/>
                </a:ext>
              </a:extLst>
            </p:cNvPr>
            <p:cNvSpPr/>
            <p:nvPr/>
          </p:nvSpPr>
          <p:spPr>
            <a:xfrm>
              <a:off x="4227766" y="3435795"/>
              <a:ext cx="490568" cy="374511"/>
            </a:xfrm>
            <a:custGeom>
              <a:avLst/>
              <a:gdLst>
                <a:gd name="connsiteX0" fmla="*/ 490569 w 490568"/>
                <a:gd name="connsiteY0" fmla="*/ 0 h 374511"/>
                <a:gd name="connsiteX1" fmla="*/ 0 w 490568"/>
                <a:gd name="connsiteY1" fmla="*/ 374511 h 374511"/>
              </a:gdLst>
              <a:ahLst/>
              <a:cxnLst>
                <a:cxn ang="0">
                  <a:pos x="connsiteX0" y="connsiteY0"/>
                </a:cxn>
                <a:cxn ang="0">
                  <a:pos x="connsiteX1" y="connsiteY1"/>
                </a:cxn>
              </a:cxnLst>
              <a:rect l="l" t="t" r="r" b="b"/>
              <a:pathLst>
                <a:path w="490568" h="374511">
                  <a:moveTo>
                    <a:pt x="490569" y="0"/>
                  </a:moveTo>
                  <a:cubicBezTo>
                    <a:pt x="315055" y="108339"/>
                    <a:pt x="150728" y="233789"/>
                    <a:pt x="0" y="374511"/>
                  </a:cubicBezTo>
                </a:path>
              </a:pathLst>
            </a:custGeom>
            <a:noFill/>
            <a:ln w="3175" cap="rnd">
              <a:solidFill>
                <a:srgbClr val="EFE7D4">
                  <a:alpha val="81000"/>
                </a:srgbClr>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FD76DFAC-F1A4-9549-9E34-8BA05E2CAF81}"/>
                </a:ext>
              </a:extLst>
            </p:cNvPr>
            <p:cNvSpPr/>
            <p:nvPr/>
          </p:nvSpPr>
          <p:spPr>
            <a:xfrm>
              <a:off x="3544511" y="4208017"/>
              <a:ext cx="324348" cy="531009"/>
            </a:xfrm>
            <a:custGeom>
              <a:avLst/>
              <a:gdLst>
                <a:gd name="connsiteX0" fmla="*/ 324349 w 324348"/>
                <a:gd name="connsiteY0" fmla="*/ 0 h 531009"/>
                <a:gd name="connsiteX1" fmla="*/ 0 w 324348"/>
                <a:gd name="connsiteY1" fmla="*/ 531009 h 531009"/>
              </a:gdLst>
              <a:ahLst/>
              <a:cxnLst>
                <a:cxn ang="0">
                  <a:pos x="connsiteX0" y="connsiteY0"/>
                </a:cxn>
                <a:cxn ang="0">
                  <a:pos x="connsiteX1" y="connsiteY1"/>
                </a:cxn>
              </a:cxnLst>
              <a:rect l="l" t="t" r="r" b="b"/>
              <a:pathLst>
                <a:path w="324348" h="531009">
                  <a:moveTo>
                    <a:pt x="324349" y="0"/>
                  </a:moveTo>
                  <a:cubicBezTo>
                    <a:pt x="198760" y="165750"/>
                    <a:pt x="90102" y="343640"/>
                    <a:pt x="0" y="531009"/>
                  </a:cubicBezTo>
                </a:path>
              </a:pathLst>
            </a:custGeom>
            <a:noFill/>
            <a:ln w="3175" cap="rnd">
              <a:solidFill>
                <a:srgbClr val="EFE7D4">
                  <a:alpha val="81000"/>
                </a:srgbClr>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551CD59C-DBE2-714C-9203-3FDB1040F14B}"/>
                </a:ext>
              </a:extLst>
            </p:cNvPr>
            <p:cNvSpPr/>
            <p:nvPr/>
          </p:nvSpPr>
          <p:spPr>
            <a:xfrm>
              <a:off x="4169503" y="3426953"/>
              <a:ext cx="363952" cy="289987"/>
            </a:xfrm>
            <a:custGeom>
              <a:avLst/>
              <a:gdLst>
                <a:gd name="connsiteX0" fmla="*/ 363952 w 363952"/>
                <a:gd name="connsiteY0" fmla="*/ 0 h 289987"/>
                <a:gd name="connsiteX1" fmla="*/ 0 w 363952"/>
                <a:gd name="connsiteY1" fmla="*/ 289987 h 289987"/>
              </a:gdLst>
              <a:ahLst/>
              <a:cxnLst>
                <a:cxn ang="0">
                  <a:pos x="connsiteX0" y="connsiteY0"/>
                </a:cxn>
                <a:cxn ang="0">
                  <a:pos x="connsiteX1" y="connsiteY1"/>
                </a:cxn>
              </a:cxnLst>
              <a:rect l="l" t="t" r="r" b="b"/>
              <a:pathLst>
                <a:path w="363952" h="289987">
                  <a:moveTo>
                    <a:pt x="363952" y="0"/>
                  </a:moveTo>
                  <a:cubicBezTo>
                    <a:pt x="235837" y="87832"/>
                    <a:pt x="114207" y="184744"/>
                    <a:pt x="0" y="289987"/>
                  </a:cubicBezTo>
                </a:path>
              </a:pathLst>
            </a:custGeom>
            <a:noFill/>
            <a:ln w="3175" cap="rnd">
              <a:solidFill>
                <a:srgbClr val="EFE7D4">
                  <a:alpha val="81000"/>
                </a:srgbClr>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3C1F8D61-68B0-724A-A54E-4775FBA745E0}"/>
                </a:ext>
              </a:extLst>
            </p:cNvPr>
            <p:cNvSpPr/>
            <p:nvPr/>
          </p:nvSpPr>
          <p:spPr>
            <a:xfrm>
              <a:off x="3472254" y="4331618"/>
              <a:ext cx="177549" cy="308337"/>
            </a:xfrm>
            <a:custGeom>
              <a:avLst/>
              <a:gdLst>
                <a:gd name="connsiteX0" fmla="*/ 0 w 177549"/>
                <a:gd name="connsiteY0" fmla="*/ 308337 h 308337"/>
                <a:gd name="connsiteX1" fmla="*/ 177549 w 177549"/>
                <a:gd name="connsiteY1" fmla="*/ 0 h 308337"/>
              </a:gdLst>
              <a:ahLst/>
              <a:cxnLst>
                <a:cxn ang="0">
                  <a:pos x="connsiteX0" y="connsiteY0"/>
                </a:cxn>
                <a:cxn ang="0">
                  <a:pos x="connsiteX1" y="connsiteY1"/>
                </a:cxn>
              </a:cxnLst>
              <a:rect l="l" t="t" r="r" b="b"/>
              <a:pathLst>
                <a:path w="177549" h="308337">
                  <a:moveTo>
                    <a:pt x="0" y="308337"/>
                  </a:moveTo>
                  <a:cubicBezTo>
                    <a:pt x="53446" y="202367"/>
                    <a:pt x="112719" y="99431"/>
                    <a:pt x="177549" y="0"/>
                  </a:cubicBezTo>
                </a:path>
              </a:pathLst>
            </a:custGeom>
            <a:noFill/>
            <a:ln w="3175" cap="rnd">
              <a:solidFill>
                <a:srgbClr val="EFE7D4">
                  <a:alpha val="81000"/>
                </a:srgbClr>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C2C5F1D2-3F1C-A24D-99DE-AC2C0E54AFE3}"/>
                </a:ext>
              </a:extLst>
            </p:cNvPr>
            <p:cNvSpPr/>
            <p:nvPr/>
          </p:nvSpPr>
          <p:spPr>
            <a:xfrm>
              <a:off x="3378672" y="4314599"/>
              <a:ext cx="135756" cy="237694"/>
            </a:xfrm>
            <a:custGeom>
              <a:avLst/>
              <a:gdLst>
                <a:gd name="connsiteX0" fmla="*/ 0 w 135756"/>
                <a:gd name="connsiteY0" fmla="*/ 237694 h 237694"/>
                <a:gd name="connsiteX1" fmla="*/ 135756 w 135756"/>
                <a:gd name="connsiteY1" fmla="*/ 0 h 237694"/>
              </a:gdLst>
              <a:ahLst/>
              <a:cxnLst>
                <a:cxn ang="0">
                  <a:pos x="connsiteX0" y="connsiteY0"/>
                </a:cxn>
                <a:cxn ang="0">
                  <a:pos x="connsiteX1" y="connsiteY1"/>
                </a:cxn>
              </a:cxnLst>
              <a:rect l="l" t="t" r="r" b="b"/>
              <a:pathLst>
                <a:path w="135756" h="237694">
                  <a:moveTo>
                    <a:pt x="0" y="237694"/>
                  </a:moveTo>
                  <a:cubicBezTo>
                    <a:pt x="42079" y="156371"/>
                    <a:pt x="87331" y="77140"/>
                    <a:pt x="135756" y="0"/>
                  </a:cubicBezTo>
                </a:path>
              </a:pathLst>
            </a:custGeom>
            <a:noFill/>
            <a:ln w="3175" cap="rnd">
              <a:solidFill>
                <a:srgbClr val="EFE7D4">
                  <a:alpha val="81000"/>
                </a:srgbClr>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8F8EC658-3A3D-9D4D-AAD8-04A0FCE71F78}"/>
                </a:ext>
              </a:extLst>
            </p:cNvPr>
            <p:cNvSpPr/>
            <p:nvPr/>
          </p:nvSpPr>
          <p:spPr>
            <a:xfrm>
              <a:off x="4090963" y="3571852"/>
              <a:ext cx="50075" cy="49345"/>
            </a:xfrm>
            <a:custGeom>
              <a:avLst/>
              <a:gdLst>
                <a:gd name="connsiteX0" fmla="*/ 50076 w 50075"/>
                <a:gd name="connsiteY0" fmla="*/ 0 h 49345"/>
                <a:gd name="connsiteX1" fmla="*/ 0 w 50075"/>
                <a:gd name="connsiteY1" fmla="*/ 49345 h 49345"/>
              </a:gdLst>
              <a:ahLst/>
              <a:cxnLst>
                <a:cxn ang="0">
                  <a:pos x="connsiteX0" y="connsiteY0"/>
                </a:cxn>
                <a:cxn ang="0">
                  <a:pos x="connsiteX1" y="connsiteY1"/>
                </a:cxn>
              </a:cxnLst>
              <a:rect l="l" t="t" r="r" b="b"/>
              <a:pathLst>
                <a:path w="50075" h="49345">
                  <a:moveTo>
                    <a:pt x="50076" y="0"/>
                  </a:moveTo>
                  <a:cubicBezTo>
                    <a:pt x="33035" y="16163"/>
                    <a:pt x="19040" y="30900"/>
                    <a:pt x="0" y="49345"/>
                  </a:cubicBezTo>
                </a:path>
              </a:pathLst>
            </a:custGeom>
            <a:noFill/>
            <a:ln w="3175" cap="rnd">
              <a:solidFill>
                <a:srgbClr val="EFE7D4">
                  <a:alpha val="81000"/>
                </a:srgbClr>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4EE4850F-D58F-B146-8BB6-CCC242BD4653}"/>
                </a:ext>
              </a:extLst>
            </p:cNvPr>
            <p:cNvSpPr/>
            <p:nvPr/>
          </p:nvSpPr>
          <p:spPr>
            <a:xfrm rot="-339000">
              <a:off x="5319603" y="5050612"/>
              <a:ext cx="2074421" cy="2071744"/>
            </a:xfrm>
            <a:custGeom>
              <a:avLst/>
              <a:gdLst>
                <a:gd name="connsiteX0" fmla="*/ 2074421 w 2074421"/>
                <a:gd name="connsiteY0" fmla="*/ 1035872 h 2071744"/>
                <a:gd name="connsiteX1" fmla="*/ 1037211 w 2074421"/>
                <a:gd name="connsiteY1" fmla="*/ 2071745 h 2071744"/>
                <a:gd name="connsiteX2" fmla="*/ 0 w 2074421"/>
                <a:gd name="connsiteY2" fmla="*/ 1035872 h 2071744"/>
                <a:gd name="connsiteX3" fmla="*/ 1037211 w 2074421"/>
                <a:gd name="connsiteY3" fmla="*/ 0 h 2071744"/>
                <a:gd name="connsiteX4" fmla="*/ 2074421 w 2074421"/>
                <a:gd name="connsiteY4" fmla="*/ 1035872 h 2071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421" h="2071744">
                  <a:moveTo>
                    <a:pt x="2074421" y="1035872"/>
                  </a:moveTo>
                  <a:cubicBezTo>
                    <a:pt x="2074421" y="1607969"/>
                    <a:pt x="1610046" y="2071745"/>
                    <a:pt x="1037211" y="2071745"/>
                  </a:cubicBezTo>
                  <a:cubicBezTo>
                    <a:pt x="464375" y="2071745"/>
                    <a:pt x="0" y="1607969"/>
                    <a:pt x="0" y="1035872"/>
                  </a:cubicBezTo>
                  <a:cubicBezTo>
                    <a:pt x="0" y="463776"/>
                    <a:pt x="464375" y="0"/>
                    <a:pt x="1037211" y="0"/>
                  </a:cubicBezTo>
                  <a:cubicBezTo>
                    <a:pt x="1610046" y="0"/>
                    <a:pt x="2074421" y="463776"/>
                    <a:pt x="2074421" y="1035872"/>
                  </a:cubicBezTo>
                  <a:close/>
                </a:path>
              </a:pathLst>
            </a:custGeom>
            <a:noFill/>
            <a:ln w="3175" cap="rnd">
              <a:solidFill>
                <a:srgbClr val="EFE7D4">
                  <a:alpha val="81000"/>
                </a:srgbClr>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3B54C860-0313-8D44-A394-4917018EFB58}"/>
                </a:ext>
              </a:extLst>
            </p:cNvPr>
            <p:cNvSpPr/>
            <p:nvPr/>
          </p:nvSpPr>
          <p:spPr>
            <a:xfrm rot="-2700000">
              <a:off x="5455601" y="5185869"/>
              <a:ext cx="1802909" cy="1800582"/>
            </a:xfrm>
            <a:custGeom>
              <a:avLst/>
              <a:gdLst>
                <a:gd name="connsiteX0" fmla="*/ 1802910 w 1802909"/>
                <a:gd name="connsiteY0" fmla="*/ 900291 h 1800582"/>
                <a:gd name="connsiteX1" fmla="*/ 901455 w 1802909"/>
                <a:gd name="connsiteY1" fmla="*/ 1800583 h 1800582"/>
                <a:gd name="connsiteX2" fmla="*/ 0 w 1802909"/>
                <a:gd name="connsiteY2" fmla="*/ 900291 h 1800582"/>
                <a:gd name="connsiteX3" fmla="*/ 901455 w 1802909"/>
                <a:gd name="connsiteY3" fmla="*/ 0 h 1800582"/>
                <a:gd name="connsiteX4" fmla="*/ 1802910 w 1802909"/>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909" h="1800582">
                  <a:moveTo>
                    <a:pt x="1802910" y="900291"/>
                  </a:moveTo>
                  <a:cubicBezTo>
                    <a:pt x="1802910" y="1397509"/>
                    <a:pt x="1399314" y="1800583"/>
                    <a:pt x="901455" y="1800583"/>
                  </a:cubicBezTo>
                  <a:cubicBezTo>
                    <a:pt x="403595" y="1800583"/>
                    <a:pt x="0" y="1397509"/>
                    <a:pt x="0" y="900291"/>
                  </a:cubicBezTo>
                  <a:cubicBezTo>
                    <a:pt x="0" y="403074"/>
                    <a:pt x="403595" y="0"/>
                    <a:pt x="901455" y="0"/>
                  </a:cubicBezTo>
                  <a:cubicBezTo>
                    <a:pt x="1399314" y="0"/>
                    <a:pt x="1802910" y="403074"/>
                    <a:pt x="1802910" y="900291"/>
                  </a:cubicBezTo>
                  <a:close/>
                </a:path>
              </a:pathLst>
            </a:custGeom>
            <a:noFill/>
            <a:ln w="3175" cap="rnd">
              <a:solidFill>
                <a:srgbClr val="EFE7D4">
                  <a:alpha val="81000"/>
                </a:srgbClr>
              </a:solidFill>
              <a:prstDash val="solid"/>
              <a:round/>
            </a:ln>
          </p:spPr>
          <p:txBody>
            <a:bodyPr rtlCol="0" anchor="ctr"/>
            <a:lstStyle/>
            <a:p>
              <a:endParaRPr lang="en-US"/>
            </a:p>
          </p:txBody>
        </p:sp>
        <p:sp>
          <p:nvSpPr>
            <p:cNvPr id="55" name="Freeform 54">
              <a:extLst>
                <a:ext uri="{FF2B5EF4-FFF2-40B4-BE49-F238E27FC236}">
                  <a16:creationId xmlns:a16="http://schemas.microsoft.com/office/drawing/2014/main" id="{B3F3697B-22FD-3E4B-8D0A-95E9E2478249}"/>
                </a:ext>
              </a:extLst>
            </p:cNvPr>
            <p:cNvSpPr/>
            <p:nvPr/>
          </p:nvSpPr>
          <p:spPr>
            <a:xfrm rot="-3496800">
              <a:off x="5590665" y="5320984"/>
              <a:ext cx="1532730" cy="1530751"/>
            </a:xfrm>
            <a:custGeom>
              <a:avLst/>
              <a:gdLst>
                <a:gd name="connsiteX0" fmla="*/ 1532730 w 1532730"/>
                <a:gd name="connsiteY0" fmla="*/ 765376 h 1530751"/>
                <a:gd name="connsiteX1" fmla="*/ 766365 w 1532730"/>
                <a:gd name="connsiteY1" fmla="*/ 1530752 h 1530751"/>
                <a:gd name="connsiteX2" fmla="*/ 0 w 1532730"/>
                <a:gd name="connsiteY2" fmla="*/ 765376 h 1530751"/>
                <a:gd name="connsiteX3" fmla="*/ 766365 w 1532730"/>
                <a:gd name="connsiteY3" fmla="*/ 0 h 1530751"/>
                <a:gd name="connsiteX4" fmla="*/ 1532730 w 1532730"/>
                <a:gd name="connsiteY4" fmla="*/ 765376 h 153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730" h="1530751">
                  <a:moveTo>
                    <a:pt x="1532730" y="765376"/>
                  </a:moveTo>
                  <a:cubicBezTo>
                    <a:pt x="1532730" y="1188082"/>
                    <a:pt x="1189617" y="1530752"/>
                    <a:pt x="766365" y="1530752"/>
                  </a:cubicBezTo>
                  <a:cubicBezTo>
                    <a:pt x="343113" y="1530752"/>
                    <a:pt x="0" y="1188082"/>
                    <a:pt x="0" y="765376"/>
                  </a:cubicBezTo>
                  <a:cubicBezTo>
                    <a:pt x="0" y="342671"/>
                    <a:pt x="343113" y="0"/>
                    <a:pt x="766365" y="0"/>
                  </a:cubicBezTo>
                  <a:cubicBezTo>
                    <a:pt x="1189617" y="0"/>
                    <a:pt x="1532730" y="342671"/>
                    <a:pt x="1532730" y="765376"/>
                  </a:cubicBezTo>
                  <a:close/>
                </a:path>
              </a:pathLst>
            </a:custGeom>
            <a:noFill/>
            <a:ln w="3175" cap="rnd">
              <a:solidFill>
                <a:srgbClr val="EFE7D4">
                  <a:alpha val="81000"/>
                </a:srgbClr>
              </a:solidFill>
              <a:prstDash val="solid"/>
              <a:round/>
            </a:ln>
          </p:spPr>
          <p:txBody>
            <a:bodyPr rtlCol="0" anchor="ctr"/>
            <a:lstStyle/>
            <a:p>
              <a:endParaRPr lang="en-US"/>
            </a:p>
          </p:txBody>
        </p:sp>
        <p:sp>
          <p:nvSpPr>
            <p:cNvPr id="56" name="Freeform 55">
              <a:extLst>
                <a:ext uri="{FF2B5EF4-FFF2-40B4-BE49-F238E27FC236}">
                  <a16:creationId xmlns:a16="http://schemas.microsoft.com/office/drawing/2014/main" id="{5D43E08D-5F92-9D46-B6CE-5C289A600283}"/>
                </a:ext>
              </a:extLst>
            </p:cNvPr>
            <p:cNvSpPr/>
            <p:nvPr/>
          </p:nvSpPr>
          <p:spPr>
            <a:xfrm rot="-339000">
              <a:off x="5721826" y="5452315"/>
              <a:ext cx="1269976" cy="1268337"/>
            </a:xfrm>
            <a:custGeom>
              <a:avLst/>
              <a:gdLst>
                <a:gd name="connsiteX0" fmla="*/ 1269976 w 1269976"/>
                <a:gd name="connsiteY0" fmla="*/ 634169 h 1268337"/>
                <a:gd name="connsiteX1" fmla="*/ 634988 w 1269976"/>
                <a:gd name="connsiteY1" fmla="*/ 1268338 h 1268337"/>
                <a:gd name="connsiteX2" fmla="*/ 0 w 1269976"/>
                <a:gd name="connsiteY2" fmla="*/ 634169 h 1268337"/>
                <a:gd name="connsiteX3" fmla="*/ 634988 w 1269976"/>
                <a:gd name="connsiteY3" fmla="*/ 0 h 1268337"/>
                <a:gd name="connsiteX4" fmla="*/ 1269976 w 1269976"/>
                <a:gd name="connsiteY4" fmla="*/ 634169 h 126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76" h="1268337">
                  <a:moveTo>
                    <a:pt x="1269976" y="634169"/>
                  </a:moveTo>
                  <a:cubicBezTo>
                    <a:pt x="1269976" y="984411"/>
                    <a:pt x="985682" y="1268338"/>
                    <a:pt x="634988" y="1268338"/>
                  </a:cubicBezTo>
                  <a:cubicBezTo>
                    <a:pt x="284294" y="1268338"/>
                    <a:pt x="0" y="984411"/>
                    <a:pt x="0" y="634169"/>
                  </a:cubicBezTo>
                  <a:cubicBezTo>
                    <a:pt x="0" y="283927"/>
                    <a:pt x="284294" y="0"/>
                    <a:pt x="634988" y="0"/>
                  </a:cubicBezTo>
                  <a:cubicBezTo>
                    <a:pt x="985682" y="0"/>
                    <a:pt x="1269976" y="283927"/>
                    <a:pt x="1269976" y="634169"/>
                  </a:cubicBezTo>
                  <a:close/>
                </a:path>
              </a:pathLst>
            </a:custGeom>
            <a:noFill/>
            <a:ln w="3175" cap="rnd">
              <a:solidFill>
                <a:srgbClr val="EFE7D4">
                  <a:alpha val="81000"/>
                </a:srgbClr>
              </a:solidFill>
              <a:prstDash val="solid"/>
              <a:round/>
            </a:ln>
          </p:spPr>
          <p:txBody>
            <a:bodyPr rtlCol="0" anchor="ctr"/>
            <a:lstStyle/>
            <a:p>
              <a:endParaRPr lang="en-US"/>
            </a:p>
          </p:txBody>
        </p:sp>
        <p:sp>
          <p:nvSpPr>
            <p:cNvPr id="57" name="Freeform 56">
              <a:extLst>
                <a:ext uri="{FF2B5EF4-FFF2-40B4-BE49-F238E27FC236}">
                  <a16:creationId xmlns:a16="http://schemas.microsoft.com/office/drawing/2014/main" id="{CFE51C19-3EE2-FB4D-9E0B-703B37F8A214}"/>
                </a:ext>
              </a:extLst>
            </p:cNvPr>
            <p:cNvSpPr/>
            <p:nvPr/>
          </p:nvSpPr>
          <p:spPr>
            <a:xfrm rot="-339600">
              <a:off x="5852909" y="5582160"/>
              <a:ext cx="1008745" cy="1007443"/>
            </a:xfrm>
            <a:custGeom>
              <a:avLst/>
              <a:gdLst>
                <a:gd name="connsiteX0" fmla="*/ 1008746 w 1008745"/>
                <a:gd name="connsiteY0" fmla="*/ 503722 h 1007443"/>
                <a:gd name="connsiteX1" fmla="*/ 504373 w 1008745"/>
                <a:gd name="connsiteY1" fmla="*/ 1007444 h 1007443"/>
                <a:gd name="connsiteX2" fmla="*/ 0 w 1008745"/>
                <a:gd name="connsiteY2" fmla="*/ 503722 h 1007443"/>
                <a:gd name="connsiteX3" fmla="*/ 504373 w 1008745"/>
                <a:gd name="connsiteY3" fmla="*/ 0 h 1007443"/>
                <a:gd name="connsiteX4" fmla="*/ 1008746 w 1008745"/>
                <a:gd name="connsiteY4" fmla="*/ 503722 h 100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45" h="1007443">
                  <a:moveTo>
                    <a:pt x="1008746" y="503722"/>
                  </a:moveTo>
                  <a:cubicBezTo>
                    <a:pt x="1008746" y="781920"/>
                    <a:pt x="782931" y="1007444"/>
                    <a:pt x="504373" y="1007444"/>
                  </a:cubicBezTo>
                  <a:cubicBezTo>
                    <a:pt x="225816" y="1007444"/>
                    <a:pt x="0" y="781920"/>
                    <a:pt x="0" y="503722"/>
                  </a:cubicBezTo>
                  <a:cubicBezTo>
                    <a:pt x="0" y="225524"/>
                    <a:pt x="225815" y="0"/>
                    <a:pt x="504373" y="0"/>
                  </a:cubicBezTo>
                  <a:cubicBezTo>
                    <a:pt x="782930" y="0"/>
                    <a:pt x="1008746" y="225524"/>
                    <a:pt x="1008746" y="503722"/>
                  </a:cubicBezTo>
                  <a:close/>
                </a:path>
              </a:pathLst>
            </a:custGeom>
            <a:noFill/>
            <a:ln w="3175" cap="rnd">
              <a:solidFill>
                <a:srgbClr val="EFE7D4">
                  <a:alpha val="81000"/>
                </a:srgbClr>
              </a:solidFill>
              <a:prstDash val="solid"/>
              <a:round/>
            </a:ln>
          </p:spPr>
          <p:txBody>
            <a:bodyPr rtlCol="0" anchor="ctr"/>
            <a:lstStyle/>
            <a:p>
              <a:endParaRPr lang="en-US"/>
            </a:p>
          </p:txBody>
        </p:sp>
        <p:sp>
          <p:nvSpPr>
            <p:cNvPr id="58" name="Freeform 57">
              <a:extLst>
                <a:ext uri="{FF2B5EF4-FFF2-40B4-BE49-F238E27FC236}">
                  <a16:creationId xmlns:a16="http://schemas.microsoft.com/office/drawing/2014/main" id="{9C787391-AB1E-D740-947C-07024FFD4381}"/>
                </a:ext>
              </a:extLst>
            </p:cNvPr>
            <p:cNvSpPr/>
            <p:nvPr/>
          </p:nvSpPr>
          <p:spPr>
            <a:xfrm rot="-1010400">
              <a:off x="5991224" y="5721320"/>
              <a:ext cx="731331" cy="730387"/>
            </a:xfrm>
            <a:custGeom>
              <a:avLst/>
              <a:gdLst>
                <a:gd name="connsiteX0" fmla="*/ 731331 w 731331"/>
                <a:gd name="connsiteY0" fmla="*/ 365194 h 730387"/>
                <a:gd name="connsiteX1" fmla="*/ 365666 w 731331"/>
                <a:gd name="connsiteY1" fmla="*/ 730388 h 730387"/>
                <a:gd name="connsiteX2" fmla="*/ 0 w 731331"/>
                <a:gd name="connsiteY2" fmla="*/ 365194 h 730387"/>
                <a:gd name="connsiteX3" fmla="*/ 365666 w 731331"/>
                <a:gd name="connsiteY3" fmla="*/ 0 h 730387"/>
                <a:gd name="connsiteX4" fmla="*/ 731331 w 731331"/>
                <a:gd name="connsiteY4" fmla="*/ 365194 h 73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331" h="730387">
                  <a:moveTo>
                    <a:pt x="731331" y="365194"/>
                  </a:moveTo>
                  <a:cubicBezTo>
                    <a:pt x="731331" y="566885"/>
                    <a:pt x="567617" y="730388"/>
                    <a:pt x="365666" y="730388"/>
                  </a:cubicBezTo>
                  <a:cubicBezTo>
                    <a:pt x="163714" y="730388"/>
                    <a:pt x="0" y="566885"/>
                    <a:pt x="0" y="365194"/>
                  </a:cubicBezTo>
                  <a:cubicBezTo>
                    <a:pt x="0" y="163503"/>
                    <a:pt x="163714" y="0"/>
                    <a:pt x="365666" y="0"/>
                  </a:cubicBezTo>
                  <a:cubicBezTo>
                    <a:pt x="567617" y="0"/>
                    <a:pt x="731331" y="163503"/>
                    <a:pt x="731331" y="365194"/>
                  </a:cubicBezTo>
                  <a:close/>
                </a:path>
              </a:pathLst>
            </a:custGeom>
            <a:noFill/>
            <a:ln w="3175" cap="rnd">
              <a:solidFill>
                <a:srgbClr val="EFE7D4">
                  <a:alpha val="81000"/>
                </a:srgbClr>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31ADF0CF-D7B2-C742-9777-DE8AC7CC965E}"/>
                </a:ext>
              </a:extLst>
            </p:cNvPr>
            <p:cNvSpPr/>
            <p:nvPr/>
          </p:nvSpPr>
          <p:spPr>
            <a:xfrm>
              <a:off x="6127495" y="5856951"/>
              <a:ext cx="459057" cy="458464"/>
            </a:xfrm>
            <a:custGeom>
              <a:avLst/>
              <a:gdLst>
                <a:gd name="connsiteX0" fmla="*/ 0 w 459057"/>
                <a:gd name="connsiteY0" fmla="*/ 229232 h 458464"/>
                <a:gd name="connsiteX1" fmla="*/ 229529 w 459057"/>
                <a:gd name="connsiteY1" fmla="*/ 458465 h 458464"/>
                <a:gd name="connsiteX2" fmla="*/ 459057 w 459057"/>
                <a:gd name="connsiteY2" fmla="*/ 229232 h 458464"/>
                <a:gd name="connsiteX3" fmla="*/ 229529 w 459057"/>
                <a:gd name="connsiteY3" fmla="*/ 0 h 458464"/>
                <a:gd name="connsiteX4" fmla="*/ 0 w 459057"/>
                <a:gd name="connsiteY4" fmla="*/ 229042 h 458464"/>
                <a:gd name="connsiteX5" fmla="*/ 0 w 459057"/>
                <a:gd name="connsiteY5" fmla="*/ 229232 h 45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057" h="458464">
                  <a:moveTo>
                    <a:pt x="0" y="229232"/>
                  </a:moveTo>
                  <a:cubicBezTo>
                    <a:pt x="0" y="355834"/>
                    <a:pt x="102763" y="458465"/>
                    <a:pt x="229529" y="458465"/>
                  </a:cubicBezTo>
                  <a:cubicBezTo>
                    <a:pt x="356294" y="458465"/>
                    <a:pt x="459057" y="355834"/>
                    <a:pt x="459057" y="229232"/>
                  </a:cubicBezTo>
                  <a:cubicBezTo>
                    <a:pt x="459057" y="102631"/>
                    <a:pt x="356294" y="0"/>
                    <a:pt x="229529" y="0"/>
                  </a:cubicBezTo>
                  <a:cubicBezTo>
                    <a:pt x="102816" y="-52"/>
                    <a:pt x="53" y="102493"/>
                    <a:pt x="0" y="229042"/>
                  </a:cubicBezTo>
                  <a:cubicBezTo>
                    <a:pt x="0" y="229106"/>
                    <a:pt x="0" y="229169"/>
                    <a:pt x="0" y="229232"/>
                  </a:cubicBezTo>
                  <a:close/>
                </a:path>
              </a:pathLst>
            </a:custGeom>
            <a:noFill/>
            <a:ln w="3175" cap="rnd">
              <a:solidFill>
                <a:srgbClr val="EFE7D4">
                  <a:alpha val="81000"/>
                </a:srgbClr>
              </a:solidFill>
              <a:prstDash val="solid"/>
              <a:round/>
            </a:ln>
          </p:spPr>
          <p:txBody>
            <a:bodyPr rtlCol="0" anchor="ctr"/>
            <a:lstStyle/>
            <a:p>
              <a:endParaRPr lang="en-US"/>
            </a:p>
          </p:txBody>
        </p:sp>
        <p:sp>
          <p:nvSpPr>
            <p:cNvPr id="60" name="Freeform 59">
              <a:extLst>
                <a:ext uri="{FF2B5EF4-FFF2-40B4-BE49-F238E27FC236}">
                  <a16:creationId xmlns:a16="http://schemas.microsoft.com/office/drawing/2014/main" id="{649039EA-1581-2847-8EDE-9EF245C7EA1D}"/>
                </a:ext>
              </a:extLst>
            </p:cNvPr>
            <p:cNvSpPr/>
            <p:nvPr/>
          </p:nvSpPr>
          <p:spPr>
            <a:xfrm>
              <a:off x="6265821" y="5995099"/>
              <a:ext cx="182404" cy="182168"/>
            </a:xfrm>
            <a:custGeom>
              <a:avLst/>
              <a:gdLst>
                <a:gd name="connsiteX0" fmla="*/ 0 w 182404"/>
                <a:gd name="connsiteY0" fmla="*/ 91084 h 182168"/>
                <a:gd name="connsiteX1" fmla="*/ 91202 w 182404"/>
                <a:gd name="connsiteY1" fmla="*/ 182169 h 182168"/>
                <a:gd name="connsiteX2" fmla="*/ 182404 w 182404"/>
                <a:gd name="connsiteY2" fmla="*/ 91084 h 182168"/>
                <a:gd name="connsiteX3" fmla="*/ 91202 w 182404"/>
                <a:gd name="connsiteY3" fmla="*/ 0 h 182168"/>
                <a:gd name="connsiteX4" fmla="*/ 0 w 182404"/>
                <a:gd name="connsiteY4" fmla="*/ 91084 h 18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04" h="182168">
                  <a:moveTo>
                    <a:pt x="0" y="91084"/>
                  </a:moveTo>
                  <a:cubicBezTo>
                    <a:pt x="0" y="141389"/>
                    <a:pt x="40833" y="182169"/>
                    <a:pt x="91202" y="182169"/>
                  </a:cubicBezTo>
                  <a:cubicBezTo>
                    <a:pt x="141572" y="182169"/>
                    <a:pt x="182404" y="141389"/>
                    <a:pt x="182404" y="91084"/>
                  </a:cubicBezTo>
                  <a:cubicBezTo>
                    <a:pt x="182404" y="40780"/>
                    <a:pt x="141571" y="0"/>
                    <a:pt x="91202" y="0"/>
                  </a:cubicBezTo>
                  <a:cubicBezTo>
                    <a:pt x="40832" y="0"/>
                    <a:pt x="0" y="40780"/>
                    <a:pt x="0" y="91084"/>
                  </a:cubicBezTo>
                  <a:close/>
                </a:path>
              </a:pathLst>
            </a:custGeom>
            <a:noFill/>
            <a:ln w="3175" cap="rnd">
              <a:solidFill>
                <a:srgbClr val="EFE7D4">
                  <a:alpha val="81000"/>
                </a:srgbClr>
              </a:solidFill>
              <a:prstDash val="solid"/>
              <a:round/>
            </a:ln>
          </p:spPr>
          <p:txBody>
            <a:bodyPr rtlCol="0" anchor="ctr"/>
            <a:lstStyle/>
            <a:p>
              <a:endParaRPr lang="en-US"/>
            </a:p>
          </p:txBody>
        </p:sp>
      </p:grpSp>
      <p:grpSp>
        <p:nvGrpSpPr>
          <p:cNvPr id="61" name="Group 60">
            <a:extLst>
              <a:ext uri="{FF2B5EF4-FFF2-40B4-BE49-F238E27FC236}">
                <a16:creationId xmlns:a16="http://schemas.microsoft.com/office/drawing/2014/main" id="{1CBFAAEE-495B-564B-B2E0-C2C52ED700C5}"/>
              </a:ext>
            </a:extLst>
          </p:cNvPr>
          <p:cNvGrpSpPr/>
          <p:nvPr userDrawn="1"/>
        </p:nvGrpSpPr>
        <p:grpSpPr>
          <a:xfrm>
            <a:off x="1803036" y="1918365"/>
            <a:ext cx="1684350" cy="1650569"/>
            <a:chOff x="6218905" y="3072063"/>
            <a:chExt cx="1714598" cy="1680210"/>
          </a:xfrm>
        </p:grpSpPr>
        <p:pic>
          <p:nvPicPr>
            <p:cNvPr id="62" name="Graphic 61">
              <a:extLst>
                <a:ext uri="{FF2B5EF4-FFF2-40B4-BE49-F238E27FC236}">
                  <a16:creationId xmlns:a16="http://schemas.microsoft.com/office/drawing/2014/main" id="{55B7B718-B70E-684C-99A5-1170F9C531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1755"/>
            <a:stretch/>
          </p:blipFill>
          <p:spPr>
            <a:xfrm>
              <a:off x="6218905" y="3072063"/>
              <a:ext cx="1714598" cy="1680210"/>
            </a:xfrm>
            <a:prstGeom prst="rect">
              <a:avLst/>
            </a:prstGeom>
          </p:spPr>
        </p:pic>
        <p:sp>
          <p:nvSpPr>
            <p:cNvPr id="63" name="Oval 62">
              <a:extLst>
                <a:ext uri="{FF2B5EF4-FFF2-40B4-BE49-F238E27FC236}">
                  <a16:creationId xmlns:a16="http://schemas.microsoft.com/office/drawing/2014/main" id="{BE0C3D93-75ED-3840-8551-DD4F6166994F}"/>
                </a:ext>
              </a:extLst>
            </p:cNvPr>
            <p:cNvSpPr/>
            <p:nvPr userDrawn="1"/>
          </p:nvSpPr>
          <p:spPr>
            <a:xfrm>
              <a:off x="6276915" y="3112879"/>
              <a:ext cx="1598578" cy="1598578"/>
            </a:xfrm>
            <a:prstGeom prst="ellipse">
              <a:avLst/>
            </a:prstGeom>
            <a:noFill/>
            <a:ln w="12700" cap="flat">
              <a:solidFill>
                <a:srgbClr val="EFE7D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spTree>
    <p:extLst>
      <p:ext uri="{BB962C8B-B14F-4D97-AF65-F5344CB8AC3E}">
        <p14:creationId xmlns:p14="http://schemas.microsoft.com/office/powerpoint/2010/main" val="225565392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inner pages">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66309B-AA93-004C-B125-BBA6F66C177D}"/>
              </a:ext>
            </a:extLst>
          </p:cNvPr>
          <p:cNvGrpSpPr/>
          <p:nvPr userDrawn="1"/>
        </p:nvGrpSpPr>
        <p:grpSpPr>
          <a:xfrm>
            <a:off x="1776925" y="308236"/>
            <a:ext cx="5372020" cy="4434318"/>
            <a:chOff x="308344" y="659218"/>
            <a:chExt cx="4443935" cy="3668233"/>
          </a:xfrm>
        </p:grpSpPr>
        <p:grpSp>
          <p:nvGrpSpPr>
            <p:cNvPr id="10" name="Graphic 10">
              <a:extLst>
                <a:ext uri="{FF2B5EF4-FFF2-40B4-BE49-F238E27FC236}">
                  <a16:creationId xmlns:a16="http://schemas.microsoft.com/office/drawing/2014/main" id="{23989426-5C55-754F-93E9-C320555B6A98}"/>
                </a:ext>
              </a:extLst>
            </p:cNvPr>
            <p:cNvGrpSpPr/>
            <p:nvPr userDrawn="1"/>
          </p:nvGrpSpPr>
          <p:grpSpPr>
            <a:xfrm>
              <a:off x="308344" y="659218"/>
              <a:ext cx="4443935" cy="3668233"/>
              <a:chOff x="3378672" y="3426953"/>
              <a:chExt cx="5646634" cy="4660997"/>
            </a:xfrm>
            <a:noFill/>
          </p:grpSpPr>
          <p:sp>
            <p:nvSpPr>
              <p:cNvPr id="11" name="Freeform 10">
                <a:extLst>
                  <a:ext uri="{FF2B5EF4-FFF2-40B4-BE49-F238E27FC236}">
                    <a16:creationId xmlns:a16="http://schemas.microsoft.com/office/drawing/2014/main" id="{DD1C85E5-0116-C54C-AF05-F100A82F29D7}"/>
                  </a:ext>
                </a:extLst>
              </p:cNvPr>
              <p:cNvSpPr/>
              <p:nvPr/>
            </p:nvSpPr>
            <p:spPr>
              <a:xfrm rot="-796800">
                <a:off x="5207956" y="4938874"/>
                <a:ext cx="2297952" cy="2294986"/>
              </a:xfrm>
              <a:custGeom>
                <a:avLst/>
                <a:gdLst>
                  <a:gd name="connsiteX0" fmla="*/ 2297953 w 2297952"/>
                  <a:gd name="connsiteY0" fmla="*/ 1147494 h 2294986"/>
                  <a:gd name="connsiteX1" fmla="*/ 1148976 w 2297952"/>
                  <a:gd name="connsiteY1" fmla="*/ 2294987 h 2294986"/>
                  <a:gd name="connsiteX2" fmla="*/ 0 w 2297952"/>
                  <a:gd name="connsiteY2" fmla="*/ 1147494 h 2294986"/>
                  <a:gd name="connsiteX3" fmla="*/ 1148976 w 2297952"/>
                  <a:gd name="connsiteY3" fmla="*/ 0 h 2294986"/>
                  <a:gd name="connsiteX4" fmla="*/ 2297953 w 2297952"/>
                  <a:gd name="connsiteY4" fmla="*/ 1147494 h 229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952" h="2294986">
                    <a:moveTo>
                      <a:pt x="2297953" y="1147494"/>
                    </a:moveTo>
                    <a:cubicBezTo>
                      <a:pt x="2297953" y="1781237"/>
                      <a:pt x="1783538" y="2294987"/>
                      <a:pt x="1148976" y="2294987"/>
                    </a:cubicBezTo>
                    <a:cubicBezTo>
                      <a:pt x="514414" y="2294987"/>
                      <a:pt x="0" y="1781237"/>
                      <a:pt x="0" y="1147494"/>
                    </a:cubicBezTo>
                    <a:cubicBezTo>
                      <a:pt x="0" y="513750"/>
                      <a:pt x="514414" y="0"/>
                      <a:pt x="1148976" y="0"/>
                    </a:cubicBezTo>
                    <a:cubicBezTo>
                      <a:pt x="1783538" y="0"/>
                      <a:pt x="2297953" y="513750"/>
                      <a:pt x="2297953" y="1147494"/>
                    </a:cubicBezTo>
                    <a:close/>
                  </a:path>
                </a:pathLst>
              </a:custGeom>
              <a:noFill/>
              <a:ln w="3175" cap="rnd">
                <a:solidFill>
                  <a:srgbClr val="CBBBA0">
                    <a:alpha val="81000"/>
                  </a:srgbClr>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8E4F126B-8815-5349-936F-3B1AF8F92270}"/>
                  </a:ext>
                </a:extLst>
              </p:cNvPr>
              <p:cNvSpPr/>
              <p:nvPr/>
            </p:nvSpPr>
            <p:spPr>
              <a:xfrm>
                <a:off x="5091046" y="4821839"/>
                <a:ext cx="2531955" cy="2528688"/>
              </a:xfrm>
              <a:custGeom>
                <a:avLst/>
                <a:gdLst>
                  <a:gd name="connsiteX0" fmla="*/ 2531956 w 2531955"/>
                  <a:gd name="connsiteY0" fmla="*/ 1264344 h 2528688"/>
                  <a:gd name="connsiteX1" fmla="*/ 1265978 w 2531955"/>
                  <a:gd name="connsiteY1" fmla="*/ 2528688 h 2528688"/>
                  <a:gd name="connsiteX2" fmla="*/ 0 w 2531955"/>
                  <a:gd name="connsiteY2" fmla="*/ 1264344 h 2528688"/>
                  <a:gd name="connsiteX3" fmla="*/ 1265978 w 2531955"/>
                  <a:gd name="connsiteY3" fmla="*/ 0 h 2528688"/>
                  <a:gd name="connsiteX4" fmla="*/ 2531956 w 2531955"/>
                  <a:gd name="connsiteY4" fmla="*/ 1264344 h 252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955" h="2528688">
                    <a:moveTo>
                      <a:pt x="2531956" y="1264344"/>
                    </a:moveTo>
                    <a:cubicBezTo>
                      <a:pt x="2531956" y="1962622"/>
                      <a:pt x="1965158" y="2528688"/>
                      <a:pt x="1265978" y="2528688"/>
                    </a:cubicBezTo>
                    <a:cubicBezTo>
                      <a:pt x="566798" y="2528688"/>
                      <a:pt x="0" y="1962622"/>
                      <a:pt x="0" y="1264344"/>
                    </a:cubicBezTo>
                    <a:cubicBezTo>
                      <a:pt x="0" y="566066"/>
                      <a:pt x="566798" y="0"/>
                      <a:pt x="1265978" y="0"/>
                    </a:cubicBezTo>
                    <a:cubicBezTo>
                      <a:pt x="1965158" y="0"/>
                      <a:pt x="2531956" y="566066"/>
                      <a:pt x="2531956" y="1264344"/>
                    </a:cubicBezTo>
                    <a:close/>
                  </a:path>
                </a:pathLst>
              </a:custGeom>
              <a:noFill/>
              <a:ln w="3175" cap="rnd">
                <a:solidFill>
                  <a:srgbClr val="CBBBA0">
                    <a:alpha val="81000"/>
                  </a:srgbClr>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81BC527-48C9-2047-AF1E-55B65B0421A3}"/>
                  </a:ext>
                </a:extLst>
              </p:cNvPr>
              <p:cNvSpPr/>
              <p:nvPr/>
            </p:nvSpPr>
            <p:spPr>
              <a:xfrm rot="-2700000">
                <a:off x="4967031" y="4697929"/>
                <a:ext cx="2780048" cy="2776460"/>
              </a:xfrm>
              <a:custGeom>
                <a:avLst/>
                <a:gdLst>
                  <a:gd name="connsiteX0" fmla="*/ 2780049 w 2780048"/>
                  <a:gd name="connsiteY0" fmla="*/ 1388230 h 2776460"/>
                  <a:gd name="connsiteX1" fmla="*/ 1390024 w 2780048"/>
                  <a:gd name="connsiteY1" fmla="*/ 2776461 h 2776460"/>
                  <a:gd name="connsiteX2" fmla="*/ 0 w 2780048"/>
                  <a:gd name="connsiteY2" fmla="*/ 1388230 h 2776460"/>
                  <a:gd name="connsiteX3" fmla="*/ 1390024 w 2780048"/>
                  <a:gd name="connsiteY3" fmla="*/ 0 h 2776460"/>
                  <a:gd name="connsiteX4" fmla="*/ 2780049 w 2780048"/>
                  <a:gd name="connsiteY4" fmla="*/ 1388230 h 277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048" h="2776460">
                    <a:moveTo>
                      <a:pt x="2780049" y="1388230"/>
                    </a:moveTo>
                    <a:cubicBezTo>
                      <a:pt x="2780049" y="2154929"/>
                      <a:pt x="2157714" y="2776461"/>
                      <a:pt x="1390024" y="2776461"/>
                    </a:cubicBezTo>
                    <a:cubicBezTo>
                      <a:pt x="622335" y="2776461"/>
                      <a:pt x="0" y="2154929"/>
                      <a:pt x="0" y="1388230"/>
                    </a:cubicBezTo>
                    <a:cubicBezTo>
                      <a:pt x="0" y="621532"/>
                      <a:pt x="622335" y="0"/>
                      <a:pt x="1390024" y="0"/>
                    </a:cubicBezTo>
                    <a:cubicBezTo>
                      <a:pt x="2157714" y="0"/>
                      <a:pt x="2780049" y="621532"/>
                      <a:pt x="2780049" y="1388230"/>
                    </a:cubicBezTo>
                    <a:close/>
                  </a:path>
                </a:pathLst>
              </a:custGeom>
              <a:noFill/>
              <a:ln w="3175" cap="rnd">
                <a:solidFill>
                  <a:srgbClr val="CBBBA0">
                    <a:alpha val="81000"/>
                  </a:srgbClr>
                </a:solid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4C5B79A3-8520-AA4E-B769-9348C8E6D799}"/>
                  </a:ext>
                </a:extLst>
              </p:cNvPr>
              <p:cNvSpPr/>
              <p:nvPr/>
            </p:nvSpPr>
            <p:spPr>
              <a:xfrm>
                <a:off x="4860307" y="4583878"/>
                <a:ext cx="3004623" cy="3000738"/>
              </a:xfrm>
              <a:custGeom>
                <a:avLst/>
                <a:gdLst>
                  <a:gd name="connsiteX0" fmla="*/ 2661782 w 3004623"/>
                  <a:gd name="connsiteY0" fmla="*/ 546394 h 3000738"/>
                  <a:gd name="connsiteX1" fmla="*/ 547100 w 3004623"/>
                  <a:gd name="connsiteY1" fmla="*/ 342392 h 3000738"/>
                  <a:gd name="connsiteX2" fmla="*/ 342835 w 3004623"/>
                  <a:gd name="connsiteY2" fmla="*/ 2454345 h 3000738"/>
                  <a:gd name="connsiteX3" fmla="*/ 2457517 w 3004623"/>
                  <a:gd name="connsiteY3" fmla="*/ 2658347 h 3000738"/>
                  <a:gd name="connsiteX4" fmla="*/ 2966424 w 3004623"/>
                  <a:gd name="connsiteY4" fmla="*/ 1164399 h 300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623" h="3000738">
                    <a:moveTo>
                      <a:pt x="2661782" y="546394"/>
                    </a:moveTo>
                    <a:cubicBezTo>
                      <a:pt x="2134235" y="-93140"/>
                      <a:pt x="1187459" y="-184474"/>
                      <a:pt x="547100" y="342392"/>
                    </a:cubicBezTo>
                    <a:cubicBezTo>
                      <a:pt x="-93260" y="869258"/>
                      <a:pt x="-184713" y="1814812"/>
                      <a:pt x="342835" y="2454345"/>
                    </a:cubicBezTo>
                    <a:cubicBezTo>
                      <a:pt x="870382" y="3093878"/>
                      <a:pt x="1817157" y="3185213"/>
                      <a:pt x="2457517" y="2658347"/>
                    </a:cubicBezTo>
                    <a:cubicBezTo>
                      <a:pt x="2896856" y="2296873"/>
                      <a:pt x="3093892" y="1718455"/>
                      <a:pt x="2966424" y="1164399"/>
                    </a:cubicBezTo>
                  </a:path>
                </a:pathLst>
              </a:custGeom>
              <a:noFill/>
              <a:ln w="3175" cap="rnd">
                <a:solidFill>
                  <a:srgbClr val="CBBBA0">
                    <a:alpha val="81000"/>
                  </a:srgbClr>
                </a:solidFill>
                <a:prstDash val="solid"/>
                <a:round/>
              </a:ln>
            </p:spPr>
            <p:txBody>
              <a:bodyPr rtlCol="0" anchor="ctr"/>
              <a:lstStyle/>
              <a:p>
                <a:endParaRPr lang="en-US" dirty="0"/>
              </a:p>
            </p:txBody>
          </p:sp>
          <p:sp>
            <p:nvSpPr>
              <p:cNvPr id="18" name="Freeform 17">
                <a:extLst>
                  <a:ext uri="{FF2B5EF4-FFF2-40B4-BE49-F238E27FC236}">
                    <a16:creationId xmlns:a16="http://schemas.microsoft.com/office/drawing/2014/main" id="{792174CD-4EA5-E946-8C55-02A40D6C12EA}"/>
                  </a:ext>
                </a:extLst>
              </p:cNvPr>
              <p:cNvSpPr/>
              <p:nvPr/>
            </p:nvSpPr>
            <p:spPr>
              <a:xfrm>
                <a:off x="4715218" y="4446897"/>
                <a:ext cx="3282968" cy="3278992"/>
              </a:xfrm>
              <a:custGeom>
                <a:avLst/>
                <a:gdLst>
                  <a:gd name="connsiteX0" fmla="*/ 2474525 w 3282968"/>
                  <a:gd name="connsiteY0" fmla="*/ 227001 h 3278992"/>
                  <a:gd name="connsiteX1" fmla="*/ 227294 w 3282968"/>
                  <a:gd name="connsiteY1" fmla="*/ 807661 h 3278992"/>
                  <a:gd name="connsiteX2" fmla="*/ 808705 w 3282968"/>
                  <a:gd name="connsiteY2" fmla="*/ 3051992 h 3278992"/>
                  <a:gd name="connsiteX3" fmla="*/ 3055936 w 3282968"/>
                  <a:gd name="connsiteY3" fmla="*/ 2471331 h 3278992"/>
                  <a:gd name="connsiteX4" fmla="*/ 3282969 w 3282968"/>
                  <a:gd name="connsiteY4" fmla="*/ 1639285 h 3278992"/>
                  <a:gd name="connsiteX5" fmla="*/ 3267737 w 3282968"/>
                  <a:gd name="connsiteY5" fmla="*/ 1415472 h 327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2968" h="3278992">
                    <a:moveTo>
                      <a:pt x="2474525" y="227001"/>
                    </a:moveTo>
                    <a:cubicBezTo>
                      <a:pt x="1693417" y="-232409"/>
                      <a:pt x="687298" y="27561"/>
                      <a:pt x="227294" y="807661"/>
                    </a:cubicBezTo>
                    <a:cubicBezTo>
                      <a:pt x="-232710" y="1587761"/>
                      <a:pt x="27597" y="2592582"/>
                      <a:pt x="808705" y="3051992"/>
                    </a:cubicBezTo>
                    <a:cubicBezTo>
                      <a:pt x="1589812" y="3511402"/>
                      <a:pt x="2595932" y="3251431"/>
                      <a:pt x="3055936" y="2471331"/>
                    </a:cubicBezTo>
                    <a:cubicBezTo>
                      <a:pt x="3204616" y="2219191"/>
                      <a:pt x="3283006" y="1931900"/>
                      <a:pt x="3282969" y="1639285"/>
                    </a:cubicBezTo>
                    <a:cubicBezTo>
                      <a:pt x="3282975" y="1564423"/>
                      <a:pt x="3277886" y="1489646"/>
                      <a:pt x="3267737" y="1415472"/>
                    </a:cubicBezTo>
                  </a:path>
                </a:pathLst>
              </a:custGeom>
              <a:noFill/>
              <a:ln w="3175" cap="rnd">
                <a:solidFill>
                  <a:srgbClr val="CBBBA0">
                    <a:alpha val="81000"/>
                  </a:srgbClr>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FB133CA8-DA0F-0E49-94C1-E4D7A1B3F915}"/>
                  </a:ext>
                </a:extLst>
              </p:cNvPr>
              <p:cNvSpPr/>
              <p:nvPr/>
            </p:nvSpPr>
            <p:spPr>
              <a:xfrm>
                <a:off x="7341303" y="6114801"/>
                <a:ext cx="781311" cy="1435674"/>
              </a:xfrm>
              <a:custGeom>
                <a:avLst/>
                <a:gdLst>
                  <a:gd name="connsiteX0" fmla="*/ 0 w 781311"/>
                  <a:gd name="connsiteY0" fmla="*/ 1435674 h 1435674"/>
                  <a:gd name="connsiteX1" fmla="*/ 781312 w 781311"/>
                  <a:gd name="connsiteY1" fmla="*/ 0 h 1435674"/>
                </a:gdLst>
                <a:ahLst/>
                <a:cxnLst>
                  <a:cxn ang="0">
                    <a:pos x="connsiteX0" y="connsiteY0"/>
                  </a:cxn>
                  <a:cxn ang="0">
                    <a:pos x="connsiteX1" y="connsiteY1"/>
                  </a:cxn>
                </a:cxnLst>
                <a:rect l="l" t="t" r="r" b="b"/>
                <a:pathLst>
                  <a:path w="781311" h="1435674">
                    <a:moveTo>
                      <a:pt x="0" y="1435674"/>
                    </a:moveTo>
                    <a:cubicBezTo>
                      <a:pt x="480351" y="1113974"/>
                      <a:pt x="772285" y="577540"/>
                      <a:pt x="781312" y="0"/>
                    </a:cubicBezTo>
                  </a:path>
                </a:pathLst>
              </a:custGeom>
              <a:noFill/>
              <a:ln w="3175" cap="rnd">
                <a:solidFill>
                  <a:srgbClr val="CBBBA0">
                    <a:alpha val="81000"/>
                  </a:srgbClr>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FE7E97A-BC62-B245-890D-D86D766D72B8}"/>
                  </a:ext>
                </a:extLst>
              </p:cNvPr>
              <p:cNvSpPr/>
              <p:nvPr/>
            </p:nvSpPr>
            <p:spPr>
              <a:xfrm>
                <a:off x="7111012" y="7612371"/>
                <a:ext cx="131186" cy="69026"/>
              </a:xfrm>
              <a:custGeom>
                <a:avLst/>
                <a:gdLst>
                  <a:gd name="connsiteX0" fmla="*/ 131187 w 131186"/>
                  <a:gd name="connsiteY0" fmla="*/ 0 h 69026"/>
                  <a:gd name="connsiteX1" fmla="*/ 0 w 131186"/>
                  <a:gd name="connsiteY1" fmla="*/ 69027 h 69026"/>
                </a:gdLst>
                <a:ahLst/>
                <a:cxnLst>
                  <a:cxn ang="0">
                    <a:pos x="connsiteX0" y="connsiteY0"/>
                  </a:cxn>
                  <a:cxn ang="0">
                    <a:pos x="connsiteX1" y="connsiteY1"/>
                  </a:cxn>
                </a:cxnLst>
                <a:rect l="l" t="t" r="r" b="b"/>
                <a:pathLst>
                  <a:path w="131186" h="69026">
                    <a:moveTo>
                      <a:pt x="131187" y="0"/>
                    </a:moveTo>
                    <a:cubicBezTo>
                      <a:pt x="88537" y="24847"/>
                      <a:pt x="44808" y="47856"/>
                      <a:pt x="0" y="69027"/>
                    </a:cubicBezTo>
                  </a:path>
                </a:pathLst>
              </a:custGeom>
              <a:noFill/>
              <a:ln w="3175" cap="rnd">
                <a:solidFill>
                  <a:srgbClr val="CBBBA0">
                    <a:alpha val="81000"/>
                  </a:srgbClr>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337CF1E9-5803-0C4D-AA32-CA8D91F0B48F}"/>
                  </a:ext>
                </a:extLst>
              </p:cNvPr>
              <p:cNvSpPr/>
              <p:nvPr/>
            </p:nvSpPr>
            <p:spPr>
              <a:xfrm>
                <a:off x="4591147" y="4322776"/>
                <a:ext cx="1737316" cy="2125748"/>
              </a:xfrm>
              <a:custGeom>
                <a:avLst/>
                <a:gdLst>
                  <a:gd name="connsiteX0" fmla="*/ 37319 w 1737316"/>
                  <a:gd name="connsiteY0" fmla="*/ 2125749 h 2125748"/>
                  <a:gd name="connsiteX1" fmla="*/ 0 w 1737316"/>
                  <a:gd name="connsiteY1" fmla="*/ 1763407 h 2125748"/>
                  <a:gd name="connsiteX2" fmla="*/ 1612794 w 1737316"/>
                  <a:gd name="connsiteY2" fmla="*/ 6465 h 2125748"/>
                  <a:gd name="connsiteX3" fmla="*/ 1737317 w 1737316"/>
                  <a:gd name="connsiteY3" fmla="*/ 0 h 2125748"/>
                </a:gdLst>
                <a:ahLst/>
                <a:cxnLst>
                  <a:cxn ang="0">
                    <a:pos x="connsiteX0" y="connsiteY0"/>
                  </a:cxn>
                  <a:cxn ang="0">
                    <a:pos x="connsiteX1" y="connsiteY1"/>
                  </a:cxn>
                  <a:cxn ang="0">
                    <a:pos x="connsiteX2" y="connsiteY2"/>
                  </a:cxn>
                  <a:cxn ang="0">
                    <a:pos x="connsiteX3" y="connsiteY3"/>
                  </a:cxn>
                </a:cxnLst>
                <a:rect l="l" t="t" r="r" b="b"/>
                <a:pathLst>
                  <a:path w="1737316" h="2125748">
                    <a:moveTo>
                      <a:pt x="37319" y="2125749"/>
                    </a:moveTo>
                    <a:cubicBezTo>
                      <a:pt x="12438" y="2006571"/>
                      <a:pt x="-68" y="1885148"/>
                      <a:pt x="0" y="1763407"/>
                    </a:cubicBezTo>
                    <a:cubicBezTo>
                      <a:pt x="0" y="841153"/>
                      <a:pt x="709245" y="83954"/>
                      <a:pt x="1612794" y="6465"/>
                    </a:cubicBezTo>
                    <a:cubicBezTo>
                      <a:pt x="1653921" y="2916"/>
                      <a:pt x="1695428" y="760"/>
                      <a:pt x="1737317" y="0"/>
                    </a:cubicBezTo>
                  </a:path>
                </a:pathLst>
              </a:custGeom>
              <a:noFill/>
              <a:ln w="3175" cap="rnd">
                <a:solidFill>
                  <a:srgbClr val="CBBBA0">
                    <a:alpha val="81000"/>
                  </a:srgbClr>
                </a:solidFill>
                <a:prstDash val="solid"/>
                <a:round/>
              </a:ln>
            </p:spPr>
            <p:txBody>
              <a:bodyPr rtlCol="0" anchor="ctr"/>
              <a:lstStyle/>
              <a:p>
                <a:endParaRPr lang="en-US"/>
              </a:p>
            </p:txBody>
          </p:sp>
          <p:sp>
            <p:nvSpPr>
              <p:cNvPr id="22" name="Freeform 21">
                <a:extLst>
                  <a:ext uri="{FF2B5EF4-FFF2-40B4-BE49-F238E27FC236}">
                    <a16:creationId xmlns:a16="http://schemas.microsoft.com/office/drawing/2014/main" id="{B0B2B8D3-6D56-084A-8656-C2DEA3FFC77A}"/>
                  </a:ext>
                </a:extLst>
              </p:cNvPr>
              <p:cNvSpPr/>
              <p:nvPr/>
            </p:nvSpPr>
            <p:spPr>
              <a:xfrm>
                <a:off x="4683777" y="6651706"/>
                <a:ext cx="238001" cy="461887"/>
              </a:xfrm>
              <a:custGeom>
                <a:avLst/>
                <a:gdLst>
                  <a:gd name="connsiteX0" fmla="*/ 238002 w 238001"/>
                  <a:gd name="connsiteY0" fmla="*/ 461888 h 461887"/>
                  <a:gd name="connsiteX1" fmla="*/ 0 w 238001"/>
                  <a:gd name="connsiteY1" fmla="*/ 0 h 461887"/>
                </a:gdLst>
                <a:ahLst/>
                <a:cxnLst>
                  <a:cxn ang="0">
                    <a:pos x="connsiteX0" y="connsiteY0"/>
                  </a:cxn>
                  <a:cxn ang="0">
                    <a:pos x="connsiteX1" y="connsiteY1"/>
                  </a:cxn>
                </a:cxnLst>
                <a:rect l="l" t="t" r="r" b="b"/>
                <a:pathLst>
                  <a:path w="238001" h="461887">
                    <a:moveTo>
                      <a:pt x="238002" y="461888"/>
                    </a:moveTo>
                    <a:cubicBezTo>
                      <a:pt x="136140" y="320584"/>
                      <a:pt x="55925" y="164913"/>
                      <a:pt x="0" y="0"/>
                    </a:cubicBezTo>
                  </a:path>
                </a:pathLst>
              </a:custGeom>
              <a:noFill/>
              <a:ln w="3175" cap="rnd">
                <a:solidFill>
                  <a:srgbClr val="CBBBA0">
                    <a:alpha val="81000"/>
                  </a:srgbClr>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F47D17C2-5492-9E44-B260-C532869C29B1}"/>
                  </a:ext>
                </a:extLst>
              </p:cNvPr>
              <p:cNvSpPr/>
              <p:nvPr/>
            </p:nvSpPr>
            <p:spPr>
              <a:xfrm>
                <a:off x="5129792" y="7354330"/>
                <a:ext cx="1756546" cy="495492"/>
              </a:xfrm>
              <a:custGeom>
                <a:avLst/>
                <a:gdLst>
                  <a:gd name="connsiteX0" fmla="*/ 0 w 1756546"/>
                  <a:gd name="connsiteY0" fmla="*/ 0 h 495492"/>
                  <a:gd name="connsiteX1" fmla="*/ 1756547 w 1756546"/>
                  <a:gd name="connsiteY1" fmla="*/ 414824 h 495492"/>
                </a:gdLst>
                <a:ahLst/>
                <a:cxnLst>
                  <a:cxn ang="0">
                    <a:pos x="connsiteX0" y="connsiteY0"/>
                  </a:cxn>
                  <a:cxn ang="0">
                    <a:pos x="connsiteX1" y="connsiteY1"/>
                  </a:cxn>
                </a:cxnLst>
                <a:rect l="l" t="t" r="r" b="b"/>
                <a:pathLst>
                  <a:path w="1756546" h="495492">
                    <a:moveTo>
                      <a:pt x="0" y="0"/>
                    </a:moveTo>
                    <a:cubicBezTo>
                      <a:pt x="465481" y="448715"/>
                      <a:pt x="1139132" y="607803"/>
                      <a:pt x="1756547" y="414824"/>
                    </a:cubicBezTo>
                  </a:path>
                </a:pathLst>
              </a:custGeom>
              <a:noFill/>
              <a:ln w="3175" cap="rnd">
                <a:solidFill>
                  <a:srgbClr val="CBBBA0">
                    <a:alpha val="81000"/>
                  </a:srgbClr>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38A33C4-A93F-884F-8F9D-EE8319F9118E}"/>
                  </a:ext>
                </a:extLst>
              </p:cNvPr>
              <p:cNvSpPr/>
              <p:nvPr/>
            </p:nvSpPr>
            <p:spPr>
              <a:xfrm>
                <a:off x="7247815" y="7541063"/>
                <a:ext cx="313114" cy="210121"/>
              </a:xfrm>
              <a:custGeom>
                <a:avLst/>
                <a:gdLst>
                  <a:gd name="connsiteX0" fmla="*/ 313115 w 313114"/>
                  <a:gd name="connsiteY0" fmla="*/ 0 h 210121"/>
                  <a:gd name="connsiteX1" fmla="*/ 0 w 313114"/>
                  <a:gd name="connsiteY1" fmla="*/ 210122 h 210121"/>
                </a:gdLst>
                <a:ahLst/>
                <a:cxnLst>
                  <a:cxn ang="0">
                    <a:pos x="connsiteX0" y="connsiteY0"/>
                  </a:cxn>
                  <a:cxn ang="0">
                    <a:pos x="connsiteX1" y="connsiteY1"/>
                  </a:cxn>
                </a:cxnLst>
                <a:rect l="l" t="t" r="r" b="b"/>
                <a:pathLst>
                  <a:path w="313114" h="210121">
                    <a:moveTo>
                      <a:pt x="313115" y="0"/>
                    </a:moveTo>
                    <a:cubicBezTo>
                      <a:pt x="215991" y="80254"/>
                      <a:pt x="111101" y="150642"/>
                      <a:pt x="0" y="210122"/>
                    </a:cubicBezTo>
                  </a:path>
                </a:pathLst>
              </a:custGeom>
              <a:noFill/>
              <a:ln w="3175" cap="rnd">
                <a:solidFill>
                  <a:srgbClr val="CBBBA0">
                    <a:alpha val="81000"/>
                  </a:srgbClr>
                </a:solid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674B4760-12BD-4840-B231-3C1770531370}"/>
                  </a:ext>
                </a:extLst>
              </p:cNvPr>
              <p:cNvSpPr/>
              <p:nvPr/>
            </p:nvSpPr>
            <p:spPr>
              <a:xfrm>
                <a:off x="7646611" y="6261697"/>
                <a:ext cx="592243" cy="1204064"/>
              </a:xfrm>
              <a:custGeom>
                <a:avLst/>
                <a:gdLst>
                  <a:gd name="connsiteX0" fmla="*/ 0 w 592243"/>
                  <a:gd name="connsiteY0" fmla="*/ 1204065 h 1204064"/>
                  <a:gd name="connsiteX1" fmla="*/ 592243 w 592243"/>
                  <a:gd name="connsiteY1" fmla="*/ 0 h 1204064"/>
                </a:gdLst>
                <a:ahLst/>
                <a:cxnLst>
                  <a:cxn ang="0">
                    <a:pos x="connsiteX0" y="connsiteY0"/>
                  </a:cxn>
                  <a:cxn ang="0">
                    <a:pos x="connsiteX1" y="connsiteY1"/>
                  </a:cxn>
                </a:cxnLst>
                <a:rect l="l" t="t" r="r" b="b"/>
                <a:pathLst>
                  <a:path w="592243" h="1204064">
                    <a:moveTo>
                      <a:pt x="0" y="1204065"/>
                    </a:moveTo>
                    <a:cubicBezTo>
                      <a:pt x="338762" y="888958"/>
                      <a:pt x="549572" y="460370"/>
                      <a:pt x="592243" y="0"/>
                    </a:cubicBezTo>
                  </a:path>
                </a:pathLst>
              </a:custGeom>
              <a:noFill/>
              <a:ln w="3175" cap="rnd">
                <a:solidFill>
                  <a:srgbClr val="CBBBA0">
                    <a:alpha val="81000"/>
                  </a:srgbClr>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BE0E87D4-C233-6249-B641-4E9D1ED1E2AE}"/>
                  </a:ext>
                </a:extLst>
              </p:cNvPr>
              <p:cNvSpPr/>
              <p:nvPr/>
            </p:nvSpPr>
            <p:spPr>
              <a:xfrm>
                <a:off x="5242415" y="7610470"/>
                <a:ext cx="478573" cy="253477"/>
              </a:xfrm>
              <a:custGeom>
                <a:avLst/>
                <a:gdLst>
                  <a:gd name="connsiteX0" fmla="*/ 478574 w 478573"/>
                  <a:gd name="connsiteY0" fmla="*/ 253477 h 253477"/>
                  <a:gd name="connsiteX1" fmla="*/ 0 w 478573"/>
                  <a:gd name="connsiteY1" fmla="*/ 0 h 253477"/>
                </a:gdLst>
                <a:ahLst/>
                <a:cxnLst>
                  <a:cxn ang="0">
                    <a:pos x="connsiteX0" y="connsiteY0"/>
                  </a:cxn>
                  <a:cxn ang="0">
                    <a:pos x="connsiteX1" y="connsiteY1"/>
                  </a:cxn>
                </a:cxnLst>
                <a:rect l="l" t="t" r="r" b="b"/>
                <a:pathLst>
                  <a:path w="478573" h="253477">
                    <a:moveTo>
                      <a:pt x="478574" y="253477"/>
                    </a:moveTo>
                    <a:cubicBezTo>
                      <a:pt x="307644" y="192477"/>
                      <a:pt x="146450" y="107100"/>
                      <a:pt x="0" y="0"/>
                    </a:cubicBezTo>
                  </a:path>
                </a:pathLst>
              </a:custGeom>
              <a:noFill/>
              <a:ln w="3175" cap="rnd">
                <a:solidFill>
                  <a:srgbClr val="CBBBA0">
                    <a:alpha val="81000"/>
                  </a:srgbClr>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ED2A2387-1432-3146-AF62-6E6D016A86EA}"/>
                  </a:ext>
                </a:extLst>
              </p:cNvPr>
              <p:cNvSpPr/>
              <p:nvPr/>
            </p:nvSpPr>
            <p:spPr>
              <a:xfrm>
                <a:off x="4467101" y="4223515"/>
                <a:ext cx="1585471" cy="1857534"/>
              </a:xfrm>
              <a:custGeom>
                <a:avLst/>
                <a:gdLst>
                  <a:gd name="connsiteX0" fmla="*/ 0 w 1585471"/>
                  <a:gd name="connsiteY0" fmla="*/ 1857534 h 1857534"/>
                  <a:gd name="connsiteX1" fmla="*/ 1517117 w 1585471"/>
                  <a:gd name="connsiteY1" fmla="*/ 11695 h 1857534"/>
                  <a:gd name="connsiteX2" fmla="*/ 1585471 w 1585471"/>
                  <a:gd name="connsiteY2" fmla="*/ 0 h 1857534"/>
                </a:gdLst>
                <a:ahLst/>
                <a:cxnLst>
                  <a:cxn ang="0">
                    <a:pos x="connsiteX0" y="connsiteY0"/>
                  </a:cxn>
                  <a:cxn ang="0">
                    <a:pos x="connsiteX1" y="connsiteY1"/>
                  </a:cxn>
                  <a:cxn ang="0">
                    <a:pos x="connsiteX2" y="connsiteY2"/>
                  </a:cxn>
                </a:cxnLst>
                <a:rect l="l" t="t" r="r" b="b"/>
                <a:pathLst>
                  <a:path w="1585471" h="1857534">
                    <a:moveTo>
                      <a:pt x="0" y="1857534"/>
                    </a:moveTo>
                    <a:cubicBezTo>
                      <a:pt x="2285" y="944788"/>
                      <a:pt x="653457" y="184166"/>
                      <a:pt x="1517117" y="11695"/>
                    </a:cubicBezTo>
                    <a:lnTo>
                      <a:pt x="1585471" y="0"/>
                    </a:lnTo>
                  </a:path>
                </a:pathLst>
              </a:custGeom>
              <a:noFill/>
              <a:ln w="3175" cap="rnd">
                <a:solidFill>
                  <a:srgbClr val="CBBBA0">
                    <a:alpha val="81000"/>
                  </a:srgbClr>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98A2332B-023D-6244-8E09-A43AD912B125}"/>
                  </a:ext>
                </a:extLst>
              </p:cNvPr>
              <p:cNvSpPr/>
              <p:nvPr/>
            </p:nvSpPr>
            <p:spPr>
              <a:xfrm>
                <a:off x="6696985" y="7901598"/>
                <a:ext cx="178691" cy="41453"/>
              </a:xfrm>
              <a:custGeom>
                <a:avLst/>
                <a:gdLst>
                  <a:gd name="connsiteX0" fmla="*/ 178692 w 178691"/>
                  <a:gd name="connsiteY0" fmla="*/ 0 h 41453"/>
                  <a:gd name="connsiteX1" fmla="*/ 0 w 178691"/>
                  <a:gd name="connsiteY1" fmla="*/ 41454 h 41453"/>
                </a:gdLst>
                <a:ahLst/>
                <a:cxnLst>
                  <a:cxn ang="0">
                    <a:pos x="connsiteX0" y="connsiteY0"/>
                  </a:cxn>
                  <a:cxn ang="0">
                    <a:pos x="connsiteX1" y="connsiteY1"/>
                  </a:cxn>
                </a:cxnLst>
                <a:rect l="l" t="t" r="r" b="b"/>
                <a:pathLst>
                  <a:path w="178691" h="41453">
                    <a:moveTo>
                      <a:pt x="178692" y="0"/>
                    </a:moveTo>
                    <a:cubicBezTo>
                      <a:pt x="120238" y="16670"/>
                      <a:pt x="60675" y="30488"/>
                      <a:pt x="0" y="41454"/>
                    </a:cubicBezTo>
                  </a:path>
                </a:pathLst>
              </a:custGeom>
              <a:noFill/>
              <a:ln w="3175" cap="rnd">
                <a:solidFill>
                  <a:srgbClr val="CBBBA0">
                    <a:alpha val="81000"/>
                  </a:srgbClr>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89627A13-C59E-5D44-9C19-EC3FBA0739DA}"/>
                  </a:ext>
                </a:extLst>
              </p:cNvPr>
              <p:cNvSpPr/>
              <p:nvPr/>
            </p:nvSpPr>
            <p:spPr>
              <a:xfrm>
                <a:off x="5460805" y="7885149"/>
                <a:ext cx="183737" cy="80150"/>
              </a:xfrm>
              <a:custGeom>
                <a:avLst/>
                <a:gdLst>
                  <a:gd name="connsiteX0" fmla="*/ 183737 w 183737"/>
                  <a:gd name="connsiteY0" fmla="*/ 80150 h 80150"/>
                  <a:gd name="connsiteX1" fmla="*/ 0 w 183737"/>
                  <a:gd name="connsiteY1" fmla="*/ 0 h 80150"/>
                </a:gdLst>
                <a:ahLst/>
                <a:cxnLst>
                  <a:cxn ang="0">
                    <a:pos x="connsiteX0" y="connsiteY0"/>
                  </a:cxn>
                  <a:cxn ang="0">
                    <a:pos x="connsiteX1" y="connsiteY1"/>
                  </a:cxn>
                </a:cxnLst>
                <a:rect l="l" t="t" r="r" b="b"/>
                <a:pathLst>
                  <a:path w="183737" h="80150">
                    <a:moveTo>
                      <a:pt x="183737" y="80150"/>
                    </a:moveTo>
                    <a:cubicBezTo>
                      <a:pt x="121172" y="56559"/>
                      <a:pt x="59847" y="29808"/>
                      <a:pt x="0" y="0"/>
                    </a:cubicBezTo>
                  </a:path>
                </a:pathLst>
              </a:custGeom>
              <a:noFill/>
              <a:ln w="3175" cap="rnd">
                <a:solidFill>
                  <a:srgbClr val="CBBBA0">
                    <a:alpha val="81000"/>
                  </a:srgbClr>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5DBBD25B-04FA-3847-9ADA-62F51D5BF83D}"/>
                  </a:ext>
                </a:extLst>
              </p:cNvPr>
              <p:cNvSpPr/>
              <p:nvPr/>
            </p:nvSpPr>
            <p:spPr>
              <a:xfrm>
                <a:off x="4352670" y="4142128"/>
                <a:ext cx="1495697" cy="1773675"/>
              </a:xfrm>
              <a:custGeom>
                <a:avLst/>
                <a:gdLst>
                  <a:gd name="connsiteX0" fmla="*/ 0 w 1495697"/>
                  <a:gd name="connsiteY0" fmla="*/ 1773676 h 1773675"/>
                  <a:gd name="connsiteX1" fmla="*/ 1495697 w 1495697"/>
                  <a:gd name="connsiteY1" fmla="*/ 0 h 1773675"/>
                </a:gdLst>
                <a:ahLst/>
                <a:cxnLst>
                  <a:cxn ang="0">
                    <a:pos x="connsiteX0" y="connsiteY0"/>
                  </a:cxn>
                  <a:cxn ang="0">
                    <a:pos x="connsiteX1" y="connsiteY1"/>
                  </a:cxn>
                </a:cxnLst>
                <a:rect l="l" t="t" r="r" b="b"/>
                <a:pathLst>
                  <a:path w="1495697" h="1773675">
                    <a:moveTo>
                      <a:pt x="0" y="1773676"/>
                    </a:moveTo>
                    <a:cubicBezTo>
                      <a:pt x="72162" y="915694"/>
                      <a:pt x="684207" y="211263"/>
                      <a:pt x="1495697" y="0"/>
                    </a:cubicBezTo>
                  </a:path>
                </a:pathLst>
              </a:custGeom>
              <a:noFill/>
              <a:ln w="3175" cap="rnd">
                <a:solidFill>
                  <a:srgbClr val="CBBBA0">
                    <a:alpha val="81000"/>
                  </a:srgbClr>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978AD73-D4C8-714E-B941-64665D781A60}"/>
                  </a:ext>
                </a:extLst>
              </p:cNvPr>
              <p:cNvSpPr/>
              <p:nvPr/>
            </p:nvSpPr>
            <p:spPr>
              <a:xfrm>
                <a:off x="7846627" y="6342988"/>
                <a:ext cx="505515" cy="1093394"/>
              </a:xfrm>
              <a:custGeom>
                <a:avLst/>
                <a:gdLst>
                  <a:gd name="connsiteX0" fmla="*/ 505515 w 505515"/>
                  <a:gd name="connsiteY0" fmla="*/ 0 h 1093394"/>
                  <a:gd name="connsiteX1" fmla="*/ 0 w 505515"/>
                  <a:gd name="connsiteY1" fmla="*/ 1093394 h 1093394"/>
                </a:gdLst>
                <a:ahLst/>
                <a:cxnLst>
                  <a:cxn ang="0">
                    <a:pos x="connsiteX0" y="connsiteY0"/>
                  </a:cxn>
                  <a:cxn ang="0">
                    <a:pos x="connsiteX1" y="connsiteY1"/>
                  </a:cxn>
                </a:cxnLst>
                <a:rect l="l" t="t" r="r" b="b"/>
                <a:pathLst>
                  <a:path w="505515" h="1093394">
                    <a:moveTo>
                      <a:pt x="505515" y="0"/>
                    </a:moveTo>
                    <a:cubicBezTo>
                      <a:pt x="453434" y="407662"/>
                      <a:pt x="276933" y="789421"/>
                      <a:pt x="0" y="1093394"/>
                    </a:cubicBezTo>
                  </a:path>
                </a:pathLst>
              </a:custGeom>
              <a:noFill/>
              <a:ln w="3175" cap="rnd">
                <a:solidFill>
                  <a:srgbClr val="CBBBA0">
                    <a:alpha val="81000"/>
                  </a:srgbClr>
                </a:solidFill>
                <a:prstDash val="solid"/>
                <a:round/>
              </a:ln>
            </p:spPr>
            <p:txBody>
              <a:bodyPr rtlCol="0" anchor="ctr"/>
              <a:lstStyle/>
              <a:p>
                <a:endParaRPr lang="en-US"/>
              </a:p>
            </p:txBody>
          </p:sp>
          <p:sp>
            <p:nvSpPr>
              <p:cNvPr id="32" name="Freeform 31">
                <a:extLst>
                  <a:ext uri="{FF2B5EF4-FFF2-40B4-BE49-F238E27FC236}">
                    <a16:creationId xmlns:a16="http://schemas.microsoft.com/office/drawing/2014/main" id="{DCC27ED4-4A52-2C42-93E1-ABFA9D0CB91B}"/>
                  </a:ext>
                </a:extLst>
              </p:cNvPr>
              <p:cNvSpPr/>
              <p:nvPr/>
            </p:nvSpPr>
            <p:spPr>
              <a:xfrm>
                <a:off x="5542582" y="8053627"/>
                <a:ext cx="88726" cy="34323"/>
              </a:xfrm>
              <a:custGeom>
                <a:avLst/>
                <a:gdLst>
                  <a:gd name="connsiteX0" fmla="*/ 88727 w 88726"/>
                  <a:gd name="connsiteY0" fmla="*/ 34324 h 34323"/>
                  <a:gd name="connsiteX1" fmla="*/ 0 w 88726"/>
                  <a:gd name="connsiteY1" fmla="*/ 0 h 34323"/>
                </a:gdLst>
                <a:ahLst/>
                <a:cxnLst>
                  <a:cxn ang="0">
                    <a:pos x="connsiteX0" y="connsiteY0"/>
                  </a:cxn>
                  <a:cxn ang="0">
                    <a:pos x="connsiteX1" y="connsiteY1"/>
                  </a:cxn>
                </a:cxnLst>
                <a:rect l="l" t="t" r="r" b="b"/>
                <a:pathLst>
                  <a:path w="88726" h="34323">
                    <a:moveTo>
                      <a:pt x="88727" y="34324"/>
                    </a:moveTo>
                    <a:cubicBezTo>
                      <a:pt x="58834" y="23548"/>
                      <a:pt x="29258" y="12107"/>
                      <a:pt x="0" y="0"/>
                    </a:cubicBezTo>
                  </a:path>
                </a:pathLst>
              </a:custGeom>
              <a:noFill/>
              <a:ln w="3175" cap="rnd">
                <a:solidFill>
                  <a:srgbClr val="CBBBA0">
                    <a:alpha val="81000"/>
                  </a:srgbClr>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ABD0B381-2743-AC48-BE51-4DF86CE135FE}"/>
                  </a:ext>
                </a:extLst>
              </p:cNvPr>
              <p:cNvSpPr/>
              <p:nvPr/>
            </p:nvSpPr>
            <p:spPr>
              <a:xfrm>
                <a:off x="4242522" y="4045054"/>
                <a:ext cx="1508263" cy="1772629"/>
              </a:xfrm>
              <a:custGeom>
                <a:avLst/>
                <a:gdLst>
                  <a:gd name="connsiteX0" fmla="*/ 0 w 1508263"/>
                  <a:gd name="connsiteY0" fmla="*/ 1772630 h 1772629"/>
                  <a:gd name="connsiteX1" fmla="*/ 1508264 w 1508263"/>
                  <a:gd name="connsiteY1" fmla="*/ 0 h 1772629"/>
                </a:gdLst>
                <a:ahLst/>
                <a:cxnLst>
                  <a:cxn ang="0">
                    <a:pos x="connsiteX0" y="connsiteY0"/>
                  </a:cxn>
                  <a:cxn ang="0">
                    <a:pos x="connsiteX1" y="connsiteY1"/>
                  </a:cxn>
                </a:cxnLst>
                <a:rect l="l" t="t" r="r" b="b"/>
                <a:pathLst>
                  <a:path w="1508263" h="1772629">
                    <a:moveTo>
                      <a:pt x="0" y="1772630"/>
                    </a:moveTo>
                    <a:cubicBezTo>
                      <a:pt x="106625" y="927198"/>
                      <a:pt x="709530" y="236173"/>
                      <a:pt x="1508264" y="0"/>
                    </a:cubicBezTo>
                  </a:path>
                </a:pathLst>
              </a:custGeom>
              <a:noFill/>
              <a:ln w="3175" cap="rnd">
                <a:solidFill>
                  <a:srgbClr val="CBBBA0">
                    <a:alpha val="81000"/>
                  </a:srgbClr>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002D6BB8-F341-DE47-AE4B-C9174F135B25}"/>
                  </a:ext>
                </a:extLst>
              </p:cNvPr>
              <p:cNvSpPr/>
              <p:nvPr/>
            </p:nvSpPr>
            <p:spPr>
              <a:xfrm>
                <a:off x="8038838" y="6371226"/>
                <a:ext cx="430401" cy="1022371"/>
              </a:xfrm>
              <a:custGeom>
                <a:avLst/>
                <a:gdLst>
                  <a:gd name="connsiteX0" fmla="*/ 430402 w 430401"/>
                  <a:gd name="connsiteY0" fmla="*/ 0 h 1022371"/>
                  <a:gd name="connsiteX1" fmla="*/ 0 w 430401"/>
                  <a:gd name="connsiteY1" fmla="*/ 1022371 h 1022371"/>
                </a:gdLst>
                <a:ahLst/>
                <a:cxnLst>
                  <a:cxn ang="0">
                    <a:pos x="connsiteX0" y="connsiteY0"/>
                  </a:cxn>
                  <a:cxn ang="0">
                    <a:pos x="connsiteX1" y="connsiteY1"/>
                  </a:cxn>
                </a:cxnLst>
                <a:rect l="l" t="t" r="r" b="b"/>
                <a:pathLst>
                  <a:path w="430401" h="1022371">
                    <a:moveTo>
                      <a:pt x="430402" y="0"/>
                    </a:moveTo>
                    <a:cubicBezTo>
                      <a:pt x="380401" y="372919"/>
                      <a:pt x="231841" y="725806"/>
                      <a:pt x="0" y="1022371"/>
                    </a:cubicBezTo>
                  </a:path>
                </a:pathLst>
              </a:custGeom>
              <a:noFill/>
              <a:ln w="3175" cap="rnd">
                <a:solidFill>
                  <a:srgbClr val="CBBBA0">
                    <a:alpha val="81000"/>
                  </a:srgbClr>
                </a:solidFill>
                <a:prstDash val="solid"/>
                <a:round/>
              </a:ln>
            </p:spPr>
            <p:txBody>
              <a:bodyPr rtlCol="0" anchor="ctr"/>
              <a:lstStyle/>
              <a:p>
                <a:endParaRPr lang="en-US"/>
              </a:p>
            </p:txBody>
          </p:sp>
          <p:sp>
            <p:nvSpPr>
              <p:cNvPr id="35" name="Freeform 34">
                <a:extLst>
                  <a:ext uri="{FF2B5EF4-FFF2-40B4-BE49-F238E27FC236}">
                    <a16:creationId xmlns:a16="http://schemas.microsoft.com/office/drawing/2014/main" id="{2109CAB6-BD0B-5648-991B-C8797540501A}"/>
                  </a:ext>
                </a:extLst>
              </p:cNvPr>
              <p:cNvSpPr/>
              <p:nvPr/>
            </p:nvSpPr>
            <p:spPr>
              <a:xfrm>
                <a:off x="4124759" y="3947219"/>
                <a:ext cx="1516831" cy="1799821"/>
              </a:xfrm>
              <a:custGeom>
                <a:avLst/>
                <a:gdLst>
                  <a:gd name="connsiteX0" fmla="*/ 0 w 1516831"/>
                  <a:gd name="connsiteY0" fmla="*/ 1799822 h 1799821"/>
                  <a:gd name="connsiteX1" fmla="*/ 1516832 w 1516831"/>
                  <a:gd name="connsiteY1" fmla="*/ 0 h 1799821"/>
                </a:gdLst>
                <a:ahLst/>
                <a:cxnLst>
                  <a:cxn ang="0">
                    <a:pos x="connsiteX0" y="connsiteY0"/>
                  </a:cxn>
                  <a:cxn ang="0">
                    <a:pos x="connsiteX1" y="connsiteY1"/>
                  </a:cxn>
                </a:cxnLst>
                <a:rect l="l" t="t" r="r" b="b"/>
                <a:pathLst>
                  <a:path w="1516831" h="1799821">
                    <a:moveTo>
                      <a:pt x="0" y="1799822"/>
                    </a:moveTo>
                    <a:cubicBezTo>
                      <a:pt x="127569" y="955151"/>
                      <a:pt x="724382" y="264221"/>
                      <a:pt x="1516832" y="0"/>
                    </a:cubicBezTo>
                  </a:path>
                </a:pathLst>
              </a:custGeom>
              <a:noFill/>
              <a:ln w="3175" cap="rnd">
                <a:solidFill>
                  <a:srgbClr val="CBBBA0">
                    <a:alpha val="81000"/>
                  </a:srgbClr>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9DB9A4D-8AE0-8E43-92E6-012C1A30E5A8}"/>
                  </a:ext>
                </a:extLst>
              </p:cNvPr>
              <p:cNvSpPr/>
              <p:nvPr/>
            </p:nvSpPr>
            <p:spPr>
              <a:xfrm>
                <a:off x="8224764" y="6386724"/>
                <a:ext cx="370330" cy="966084"/>
              </a:xfrm>
              <a:custGeom>
                <a:avLst/>
                <a:gdLst>
                  <a:gd name="connsiteX0" fmla="*/ 370331 w 370330"/>
                  <a:gd name="connsiteY0" fmla="*/ 0 h 966084"/>
                  <a:gd name="connsiteX1" fmla="*/ 0 w 370330"/>
                  <a:gd name="connsiteY1" fmla="*/ 966085 h 966084"/>
                </a:gdLst>
                <a:ahLst/>
                <a:cxnLst>
                  <a:cxn ang="0">
                    <a:pos x="connsiteX0" y="connsiteY0"/>
                  </a:cxn>
                  <a:cxn ang="0">
                    <a:pos x="connsiteX1" y="connsiteY1"/>
                  </a:cxn>
                </a:cxnLst>
                <a:rect l="l" t="t" r="r" b="b"/>
                <a:pathLst>
                  <a:path w="370330" h="966084">
                    <a:moveTo>
                      <a:pt x="370331" y="0"/>
                    </a:moveTo>
                    <a:cubicBezTo>
                      <a:pt x="324024" y="346467"/>
                      <a:pt x="197201" y="677311"/>
                      <a:pt x="0" y="966085"/>
                    </a:cubicBezTo>
                  </a:path>
                </a:pathLst>
              </a:custGeom>
              <a:noFill/>
              <a:ln w="3175" cap="rnd">
                <a:solidFill>
                  <a:srgbClr val="CBBBA0">
                    <a:alpha val="81000"/>
                  </a:srgbClr>
                </a:solidFill>
                <a:prstDash val="solid"/>
                <a:round/>
              </a:ln>
            </p:spPr>
            <p:txBody>
              <a:bodyPr rtlCol="0" anchor="ctr"/>
              <a:lstStyle/>
              <a:p>
                <a:endParaRPr lang="en-US"/>
              </a:p>
            </p:txBody>
          </p:sp>
          <p:sp>
            <p:nvSpPr>
              <p:cNvPr id="37" name="Freeform 36">
                <a:extLst>
                  <a:ext uri="{FF2B5EF4-FFF2-40B4-BE49-F238E27FC236}">
                    <a16:creationId xmlns:a16="http://schemas.microsoft.com/office/drawing/2014/main" id="{0E55F489-FF56-7B4D-8AF0-2590F27573EE}"/>
                  </a:ext>
                </a:extLst>
              </p:cNvPr>
              <p:cNvSpPr/>
              <p:nvPr/>
            </p:nvSpPr>
            <p:spPr>
              <a:xfrm>
                <a:off x="4052121" y="3857370"/>
                <a:ext cx="1481702" cy="1641802"/>
              </a:xfrm>
              <a:custGeom>
                <a:avLst/>
                <a:gdLst>
                  <a:gd name="connsiteX0" fmla="*/ 0 w 1481702"/>
                  <a:gd name="connsiteY0" fmla="*/ 1641803 h 1641802"/>
                  <a:gd name="connsiteX1" fmla="*/ 1481703 w 1481702"/>
                  <a:gd name="connsiteY1" fmla="*/ 0 h 1641802"/>
                </a:gdLst>
                <a:ahLst/>
                <a:cxnLst>
                  <a:cxn ang="0">
                    <a:pos x="connsiteX0" y="connsiteY0"/>
                  </a:cxn>
                  <a:cxn ang="0">
                    <a:pos x="connsiteX1" y="connsiteY1"/>
                  </a:cxn>
                </a:cxnLst>
                <a:rect l="l" t="t" r="r" b="b"/>
                <a:pathLst>
                  <a:path w="1481702" h="1641802">
                    <a:moveTo>
                      <a:pt x="0" y="1641803"/>
                    </a:moveTo>
                    <a:cubicBezTo>
                      <a:pt x="194131" y="884820"/>
                      <a:pt x="747910" y="271204"/>
                      <a:pt x="1481703" y="0"/>
                    </a:cubicBezTo>
                  </a:path>
                </a:pathLst>
              </a:custGeom>
              <a:noFill/>
              <a:ln w="3175" cap="rnd">
                <a:solidFill>
                  <a:srgbClr val="CBBBA0">
                    <a:alpha val="81000"/>
                  </a:srgbClr>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3E96E430-1C9F-CD40-B94D-6CE478EA8C1B}"/>
                  </a:ext>
                </a:extLst>
              </p:cNvPr>
              <p:cNvSpPr/>
              <p:nvPr/>
            </p:nvSpPr>
            <p:spPr>
              <a:xfrm>
                <a:off x="8392032" y="6397658"/>
                <a:ext cx="322730" cy="917785"/>
              </a:xfrm>
              <a:custGeom>
                <a:avLst/>
                <a:gdLst>
                  <a:gd name="connsiteX0" fmla="*/ 322730 w 322730"/>
                  <a:gd name="connsiteY0" fmla="*/ 0 h 917785"/>
                  <a:gd name="connsiteX1" fmla="*/ 0 w 322730"/>
                  <a:gd name="connsiteY1" fmla="*/ 917786 h 917785"/>
                </a:gdLst>
                <a:ahLst/>
                <a:cxnLst>
                  <a:cxn ang="0">
                    <a:pos x="connsiteX0" y="connsiteY0"/>
                  </a:cxn>
                  <a:cxn ang="0">
                    <a:pos x="connsiteX1" y="connsiteY1"/>
                  </a:cxn>
                </a:cxnLst>
                <a:rect l="l" t="t" r="r" b="b"/>
                <a:pathLst>
                  <a:path w="322730" h="917785">
                    <a:moveTo>
                      <a:pt x="322730" y="0"/>
                    </a:moveTo>
                    <a:cubicBezTo>
                      <a:pt x="280154" y="324996"/>
                      <a:pt x="170241" y="637566"/>
                      <a:pt x="0" y="917786"/>
                    </a:cubicBezTo>
                  </a:path>
                </a:pathLst>
              </a:custGeom>
              <a:noFill/>
              <a:ln w="3175" cap="rnd">
                <a:solidFill>
                  <a:srgbClr val="CBBBA0">
                    <a:alpha val="81000"/>
                  </a:srgbClr>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B48F4B41-6EEE-B442-B544-F4CD83818C93}"/>
                  </a:ext>
                </a:extLst>
              </p:cNvPr>
              <p:cNvSpPr/>
              <p:nvPr/>
            </p:nvSpPr>
            <p:spPr>
              <a:xfrm>
                <a:off x="3971677" y="3771800"/>
                <a:ext cx="1450095" cy="1570209"/>
              </a:xfrm>
              <a:custGeom>
                <a:avLst/>
                <a:gdLst>
                  <a:gd name="connsiteX0" fmla="*/ 0 w 1450095"/>
                  <a:gd name="connsiteY0" fmla="*/ 1570209 h 1570209"/>
                  <a:gd name="connsiteX1" fmla="*/ 1450096 w 1450095"/>
                  <a:gd name="connsiteY1" fmla="*/ 0 h 1570209"/>
                </a:gdLst>
                <a:ahLst/>
                <a:cxnLst>
                  <a:cxn ang="0">
                    <a:pos x="connsiteX0" y="connsiteY0"/>
                  </a:cxn>
                  <a:cxn ang="0">
                    <a:pos x="connsiteX1" y="connsiteY1"/>
                  </a:cxn>
                </a:cxnLst>
                <a:rect l="l" t="t" r="r" b="b"/>
                <a:pathLst>
                  <a:path w="1450095" h="1570209">
                    <a:moveTo>
                      <a:pt x="0" y="1570209"/>
                    </a:moveTo>
                    <a:cubicBezTo>
                      <a:pt x="224113" y="856678"/>
                      <a:pt x="756057" y="280672"/>
                      <a:pt x="1450096" y="0"/>
                    </a:cubicBezTo>
                  </a:path>
                </a:pathLst>
              </a:custGeom>
              <a:noFill/>
              <a:ln w="3175" cap="rnd">
                <a:solidFill>
                  <a:srgbClr val="CBBBA0">
                    <a:alpha val="81000"/>
                  </a:srgbClr>
                </a:solidFill>
                <a:prstDash val="solid"/>
                <a:round/>
              </a:ln>
            </p:spPr>
            <p:txBody>
              <a:bodyPr rtlCol="0" anchor="ctr"/>
              <a:lstStyle/>
              <a:p>
                <a:endParaRPr lang="en-US"/>
              </a:p>
            </p:txBody>
          </p:sp>
          <p:sp>
            <p:nvSpPr>
              <p:cNvPr id="40" name="Freeform 39">
                <a:extLst>
                  <a:ext uri="{FF2B5EF4-FFF2-40B4-BE49-F238E27FC236}">
                    <a16:creationId xmlns:a16="http://schemas.microsoft.com/office/drawing/2014/main" id="{ACAC5CD3-945C-B14F-AAE9-D6A72C2F148E}"/>
                  </a:ext>
                </a:extLst>
              </p:cNvPr>
              <p:cNvSpPr/>
              <p:nvPr/>
            </p:nvSpPr>
            <p:spPr>
              <a:xfrm>
                <a:off x="8551683" y="6410684"/>
                <a:ext cx="282555" cy="868345"/>
              </a:xfrm>
              <a:custGeom>
                <a:avLst/>
                <a:gdLst>
                  <a:gd name="connsiteX0" fmla="*/ 282555 w 282555"/>
                  <a:gd name="connsiteY0" fmla="*/ 0 h 868345"/>
                  <a:gd name="connsiteX1" fmla="*/ 0 w 282555"/>
                  <a:gd name="connsiteY1" fmla="*/ 868345 h 868345"/>
                </a:gdLst>
                <a:ahLst/>
                <a:cxnLst>
                  <a:cxn ang="0">
                    <a:pos x="connsiteX0" y="connsiteY0"/>
                  </a:cxn>
                  <a:cxn ang="0">
                    <a:pos x="connsiteX1" y="connsiteY1"/>
                  </a:cxn>
                </a:cxnLst>
                <a:rect l="l" t="t" r="r" b="b"/>
                <a:pathLst>
                  <a:path w="282555" h="868345">
                    <a:moveTo>
                      <a:pt x="282555" y="0"/>
                    </a:moveTo>
                    <a:cubicBezTo>
                      <a:pt x="243014" y="304423"/>
                      <a:pt x="147204" y="598865"/>
                      <a:pt x="0" y="868345"/>
                    </a:cubicBezTo>
                  </a:path>
                </a:pathLst>
              </a:custGeom>
              <a:noFill/>
              <a:ln w="3175" cap="rnd">
                <a:solidFill>
                  <a:srgbClr val="CBBBA0">
                    <a:alpha val="81000"/>
                  </a:srgbClr>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8D65D49D-43EC-2849-864A-85DC0CD0A95D}"/>
                  </a:ext>
                </a:extLst>
              </p:cNvPr>
              <p:cNvSpPr/>
              <p:nvPr/>
            </p:nvSpPr>
            <p:spPr>
              <a:xfrm>
                <a:off x="3889233" y="3690128"/>
                <a:ext cx="1415823" cy="1518391"/>
              </a:xfrm>
              <a:custGeom>
                <a:avLst/>
                <a:gdLst>
                  <a:gd name="connsiteX0" fmla="*/ 0 w 1415823"/>
                  <a:gd name="connsiteY0" fmla="*/ 1518392 h 1518391"/>
                  <a:gd name="connsiteX1" fmla="*/ 1415824 w 1415823"/>
                  <a:gd name="connsiteY1" fmla="*/ 0 h 1518391"/>
                </a:gdLst>
                <a:ahLst/>
                <a:cxnLst>
                  <a:cxn ang="0">
                    <a:pos x="connsiteX0" y="connsiteY0"/>
                  </a:cxn>
                  <a:cxn ang="0">
                    <a:pos x="connsiteX1" y="connsiteY1"/>
                  </a:cxn>
                </a:cxnLst>
                <a:rect l="l" t="t" r="r" b="b"/>
                <a:pathLst>
                  <a:path w="1415823" h="1518391">
                    <a:moveTo>
                      <a:pt x="0" y="1518392"/>
                    </a:moveTo>
                    <a:cubicBezTo>
                      <a:pt x="242988" y="839471"/>
                      <a:pt x="755026" y="290339"/>
                      <a:pt x="1415824" y="0"/>
                    </a:cubicBezTo>
                  </a:path>
                </a:pathLst>
              </a:custGeom>
              <a:noFill/>
              <a:ln w="3175" cap="rnd">
                <a:solidFill>
                  <a:srgbClr val="CBBBA0">
                    <a:alpha val="81000"/>
                  </a:srgbClr>
                </a:solidFill>
                <a:prstDash val="solid"/>
                <a:round/>
              </a:ln>
            </p:spPr>
            <p:txBody>
              <a:bodyPr rtlCol="0" anchor="ctr"/>
              <a:lstStyle/>
              <a:p>
                <a:endParaRPr lang="en-US"/>
              </a:p>
            </p:txBody>
          </p:sp>
          <p:sp>
            <p:nvSpPr>
              <p:cNvPr id="42" name="Freeform 41">
                <a:extLst>
                  <a:ext uri="{FF2B5EF4-FFF2-40B4-BE49-F238E27FC236}">
                    <a16:creationId xmlns:a16="http://schemas.microsoft.com/office/drawing/2014/main" id="{EBC84742-7BE9-354A-B84A-E4DE28B3109C}"/>
                  </a:ext>
                </a:extLst>
              </p:cNvPr>
              <p:cNvSpPr/>
              <p:nvPr/>
            </p:nvSpPr>
            <p:spPr>
              <a:xfrm>
                <a:off x="8706670" y="6416008"/>
                <a:ext cx="248663" cy="826510"/>
              </a:xfrm>
              <a:custGeom>
                <a:avLst/>
                <a:gdLst>
                  <a:gd name="connsiteX0" fmla="*/ 248664 w 248663"/>
                  <a:gd name="connsiteY0" fmla="*/ 0 h 826510"/>
                  <a:gd name="connsiteX1" fmla="*/ 0 w 248663"/>
                  <a:gd name="connsiteY1" fmla="*/ 826511 h 826510"/>
                </a:gdLst>
                <a:ahLst/>
                <a:cxnLst>
                  <a:cxn ang="0">
                    <a:pos x="connsiteX0" y="connsiteY0"/>
                  </a:cxn>
                  <a:cxn ang="0">
                    <a:pos x="connsiteX1" y="connsiteY1"/>
                  </a:cxn>
                </a:cxnLst>
                <a:rect l="l" t="t" r="r" b="b"/>
                <a:pathLst>
                  <a:path w="248663" h="826510">
                    <a:moveTo>
                      <a:pt x="248664" y="0"/>
                    </a:moveTo>
                    <a:cubicBezTo>
                      <a:pt x="212506" y="287425"/>
                      <a:pt x="128459" y="566784"/>
                      <a:pt x="0" y="826511"/>
                    </a:cubicBezTo>
                  </a:path>
                </a:pathLst>
              </a:custGeom>
              <a:noFill/>
              <a:ln w="3175" cap="rnd">
                <a:solidFill>
                  <a:srgbClr val="CBBBA0">
                    <a:alpha val="81000"/>
                  </a:srgbClr>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9DD6F300-1680-1042-91CA-F1973545A280}"/>
                  </a:ext>
                </a:extLst>
              </p:cNvPr>
              <p:cNvSpPr/>
              <p:nvPr/>
            </p:nvSpPr>
            <p:spPr>
              <a:xfrm>
                <a:off x="8872985" y="6745833"/>
                <a:ext cx="152320" cy="446295"/>
              </a:xfrm>
              <a:custGeom>
                <a:avLst/>
                <a:gdLst>
                  <a:gd name="connsiteX0" fmla="*/ 152321 w 152320"/>
                  <a:gd name="connsiteY0" fmla="*/ 0 h 446295"/>
                  <a:gd name="connsiteX1" fmla="*/ 0 w 152320"/>
                  <a:gd name="connsiteY1" fmla="*/ 446295 h 446295"/>
                </a:gdLst>
                <a:ahLst/>
                <a:cxnLst>
                  <a:cxn ang="0">
                    <a:pos x="connsiteX0" y="connsiteY0"/>
                  </a:cxn>
                  <a:cxn ang="0">
                    <a:pos x="connsiteX1" y="connsiteY1"/>
                  </a:cxn>
                </a:cxnLst>
                <a:rect l="l" t="t" r="r" b="b"/>
                <a:pathLst>
                  <a:path w="152320" h="446295">
                    <a:moveTo>
                      <a:pt x="152321" y="0"/>
                    </a:moveTo>
                    <a:cubicBezTo>
                      <a:pt x="114577" y="152888"/>
                      <a:pt x="63612" y="302213"/>
                      <a:pt x="0" y="446295"/>
                    </a:cubicBezTo>
                  </a:path>
                </a:pathLst>
              </a:custGeom>
              <a:noFill/>
              <a:ln w="3175" cap="rnd">
                <a:solidFill>
                  <a:srgbClr val="CBBBA0">
                    <a:alpha val="81000"/>
                  </a:srgbClr>
                </a:solidFill>
                <a:prstDash val="solid"/>
                <a:round/>
              </a:ln>
            </p:spPr>
            <p:txBody>
              <a:bodyPr rtlCol="0" anchor="ctr"/>
              <a:lstStyle/>
              <a:p>
                <a:endParaRPr lang="en-US"/>
              </a:p>
            </p:txBody>
          </p:sp>
          <p:sp>
            <p:nvSpPr>
              <p:cNvPr id="44" name="Freeform 43">
                <a:extLst>
                  <a:ext uri="{FF2B5EF4-FFF2-40B4-BE49-F238E27FC236}">
                    <a16:creationId xmlns:a16="http://schemas.microsoft.com/office/drawing/2014/main" id="{624611E7-8644-E84C-B7BB-56EA712E8A53}"/>
                  </a:ext>
                </a:extLst>
              </p:cNvPr>
              <p:cNvSpPr/>
              <p:nvPr/>
            </p:nvSpPr>
            <p:spPr>
              <a:xfrm>
                <a:off x="3802220" y="3608457"/>
                <a:ext cx="1370888" cy="1464197"/>
              </a:xfrm>
              <a:custGeom>
                <a:avLst/>
                <a:gdLst>
                  <a:gd name="connsiteX0" fmla="*/ 0 w 1370888"/>
                  <a:gd name="connsiteY0" fmla="*/ 1464198 h 1464197"/>
                  <a:gd name="connsiteX1" fmla="*/ 1370889 w 1370888"/>
                  <a:gd name="connsiteY1" fmla="*/ 0 h 1464197"/>
                </a:gdLst>
                <a:ahLst/>
                <a:cxnLst>
                  <a:cxn ang="0">
                    <a:pos x="connsiteX0" y="connsiteY0"/>
                  </a:cxn>
                  <a:cxn ang="0">
                    <a:pos x="connsiteX1" y="connsiteY1"/>
                  </a:cxn>
                </a:cxnLst>
                <a:rect l="l" t="t" r="r" b="b"/>
                <a:pathLst>
                  <a:path w="1370888" h="1464197">
                    <a:moveTo>
                      <a:pt x="0" y="1464198"/>
                    </a:moveTo>
                    <a:cubicBezTo>
                      <a:pt x="256632" y="821513"/>
                      <a:pt x="746026" y="298809"/>
                      <a:pt x="1370889" y="0"/>
                    </a:cubicBezTo>
                  </a:path>
                </a:pathLst>
              </a:custGeom>
              <a:noFill/>
              <a:ln w="3175" cap="rnd">
                <a:solidFill>
                  <a:srgbClr val="CBBBA0">
                    <a:alpha val="81000"/>
                  </a:srgbClr>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7222AA5B-2F88-944C-9EF1-5ACE25F60AFE}"/>
                  </a:ext>
                </a:extLst>
              </p:cNvPr>
              <p:cNvSpPr/>
              <p:nvPr/>
            </p:nvSpPr>
            <p:spPr>
              <a:xfrm>
                <a:off x="3724536" y="3539430"/>
                <a:ext cx="1321194" cy="1411144"/>
              </a:xfrm>
              <a:custGeom>
                <a:avLst/>
                <a:gdLst>
                  <a:gd name="connsiteX0" fmla="*/ 0 w 1321194"/>
                  <a:gd name="connsiteY0" fmla="*/ 1411144 h 1411144"/>
                  <a:gd name="connsiteX1" fmla="*/ 1321194 w 1321194"/>
                  <a:gd name="connsiteY1" fmla="*/ 0 h 1411144"/>
                </a:gdLst>
                <a:ahLst/>
                <a:cxnLst>
                  <a:cxn ang="0">
                    <a:pos x="connsiteX0" y="connsiteY0"/>
                  </a:cxn>
                  <a:cxn ang="0">
                    <a:pos x="connsiteX1" y="connsiteY1"/>
                  </a:cxn>
                </a:cxnLst>
                <a:rect l="l" t="t" r="r" b="b"/>
                <a:pathLst>
                  <a:path w="1321194" h="1411144">
                    <a:moveTo>
                      <a:pt x="0" y="1411144"/>
                    </a:moveTo>
                    <a:cubicBezTo>
                      <a:pt x="264173" y="802606"/>
                      <a:pt x="730955" y="304044"/>
                      <a:pt x="1321194" y="0"/>
                    </a:cubicBezTo>
                  </a:path>
                </a:pathLst>
              </a:custGeom>
              <a:noFill/>
              <a:ln w="3175" cap="rnd">
                <a:solidFill>
                  <a:srgbClr val="CBBBA0">
                    <a:alpha val="81000"/>
                  </a:srgbClr>
                </a:solidFill>
                <a:prstDash val="solid"/>
                <a:round/>
              </a:ln>
            </p:spPr>
            <p:txBody>
              <a:bodyPr rtlCol="0" anchor="ctr"/>
              <a:lstStyle/>
              <a:p>
                <a:endParaRPr lang="en-US"/>
              </a:p>
            </p:txBody>
          </p:sp>
          <p:sp>
            <p:nvSpPr>
              <p:cNvPr id="46" name="Freeform 45">
                <a:extLst>
                  <a:ext uri="{FF2B5EF4-FFF2-40B4-BE49-F238E27FC236}">
                    <a16:creationId xmlns:a16="http://schemas.microsoft.com/office/drawing/2014/main" id="{BF2C83E4-7DBD-064F-BA13-3E720F59276E}"/>
                  </a:ext>
                </a:extLst>
              </p:cNvPr>
              <p:cNvSpPr/>
              <p:nvPr/>
            </p:nvSpPr>
            <p:spPr>
              <a:xfrm>
                <a:off x="3641806" y="3473161"/>
                <a:ext cx="1255791" cy="1348392"/>
              </a:xfrm>
              <a:custGeom>
                <a:avLst/>
                <a:gdLst>
                  <a:gd name="connsiteX0" fmla="*/ 0 w 1255791"/>
                  <a:gd name="connsiteY0" fmla="*/ 1348393 h 1348392"/>
                  <a:gd name="connsiteX1" fmla="*/ 1255791 w 1255791"/>
                  <a:gd name="connsiteY1" fmla="*/ 0 h 1348392"/>
                </a:gdLst>
                <a:ahLst/>
                <a:cxnLst>
                  <a:cxn ang="0">
                    <a:pos x="connsiteX0" y="connsiteY0"/>
                  </a:cxn>
                  <a:cxn ang="0">
                    <a:pos x="connsiteX1" y="connsiteY1"/>
                  </a:cxn>
                </a:cxnLst>
                <a:rect l="l" t="t" r="r" b="b"/>
                <a:pathLst>
                  <a:path w="1255791" h="1348392">
                    <a:moveTo>
                      <a:pt x="0" y="1348393"/>
                    </a:moveTo>
                    <a:cubicBezTo>
                      <a:pt x="266925" y="778710"/>
                      <a:pt x="706168" y="307077"/>
                      <a:pt x="1255791" y="0"/>
                    </a:cubicBezTo>
                  </a:path>
                </a:pathLst>
              </a:custGeom>
              <a:noFill/>
              <a:ln w="3175" cap="rnd">
                <a:solidFill>
                  <a:srgbClr val="CBBBA0">
                    <a:alpha val="81000"/>
                  </a:srgbClr>
                </a:solidFill>
                <a:prstDash val="solid"/>
                <a:round/>
              </a:ln>
            </p:spPr>
            <p:txBody>
              <a:bodyPr rtlCol="0" anchor="ctr"/>
              <a:lstStyle/>
              <a:p>
                <a:endParaRPr lang="en-US"/>
              </a:p>
            </p:txBody>
          </p:sp>
          <p:sp>
            <p:nvSpPr>
              <p:cNvPr id="47" name="Freeform 46">
                <a:extLst>
                  <a:ext uri="{FF2B5EF4-FFF2-40B4-BE49-F238E27FC236}">
                    <a16:creationId xmlns:a16="http://schemas.microsoft.com/office/drawing/2014/main" id="{90837798-F80C-7040-BC7B-8F4055D8BA16}"/>
                  </a:ext>
                </a:extLst>
              </p:cNvPr>
              <p:cNvSpPr/>
              <p:nvPr/>
            </p:nvSpPr>
            <p:spPr>
              <a:xfrm>
                <a:off x="4227766" y="3435795"/>
                <a:ext cx="490568" cy="374511"/>
              </a:xfrm>
              <a:custGeom>
                <a:avLst/>
                <a:gdLst>
                  <a:gd name="connsiteX0" fmla="*/ 490569 w 490568"/>
                  <a:gd name="connsiteY0" fmla="*/ 0 h 374511"/>
                  <a:gd name="connsiteX1" fmla="*/ 0 w 490568"/>
                  <a:gd name="connsiteY1" fmla="*/ 374511 h 374511"/>
                </a:gdLst>
                <a:ahLst/>
                <a:cxnLst>
                  <a:cxn ang="0">
                    <a:pos x="connsiteX0" y="connsiteY0"/>
                  </a:cxn>
                  <a:cxn ang="0">
                    <a:pos x="connsiteX1" y="connsiteY1"/>
                  </a:cxn>
                </a:cxnLst>
                <a:rect l="l" t="t" r="r" b="b"/>
                <a:pathLst>
                  <a:path w="490568" h="374511">
                    <a:moveTo>
                      <a:pt x="490569" y="0"/>
                    </a:moveTo>
                    <a:cubicBezTo>
                      <a:pt x="315055" y="108339"/>
                      <a:pt x="150728" y="233789"/>
                      <a:pt x="0" y="374511"/>
                    </a:cubicBezTo>
                  </a:path>
                </a:pathLst>
              </a:custGeom>
              <a:noFill/>
              <a:ln w="3175" cap="rnd">
                <a:solidFill>
                  <a:srgbClr val="CBBBA0">
                    <a:alpha val="81000"/>
                  </a:srgbClr>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FD76DFAC-F1A4-9549-9E34-8BA05E2CAF81}"/>
                  </a:ext>
                </a:extLst>
              </p:cNvPr>
              <p:cNvSpPr/>
              <p:nvPr/>
            </p:nvSpPr>
            <p:spPr>
              <a:xfrm>
                <a:off x="3544511" y="4208017"/>
                <a:ext cx="324348" cy="531009"/>
              </a:xfrm>
              <a:custGeom>
                <a:avLst/>
                <a:gdLst>
                  <a:gd name="connsiteX0" fmla="*/ 324349 w 324348"/>
                  <a:gd name="connsiteY0" fmla="*/ 0 h 531009"/>
                  <a:gd name="connsiteX1" fmla="*/ 0 w 324348"/>
                  <a:gd name="connsiteY1" fmla="*/ 531009 h 531009"/>
                </a:gdLst>
                <a:ahLst/>
                <a:cxnLst>
                  <a:cxn ang="0">
                    <a:pos x="connsiteX0" y="connsiteY0"/>
                  </a:cxn>
                  <a:cxn ang="0">
                    <a:pos x="connsiteX1" y="connsiteY1"/>
                  </a:cxn>
                </a:cxnLst>
                <a:rect l="l" t="t" r="r" b="b"/>
                <a:pathLst>
                  <a:path w="324348" h="531009">
                    <a:moveTo>
                      <a:pt x="324349" y="0"/>
                    </a:moveTo>
                    <a:cubicBezTo>
                      <a:pt x="198760" y="165750"/>
                      <a:pt x="90102" y="343640"/>
                      <a:pt x="0" y="531009"/>
                    </a:cubicBezTo>
                  </a:path>
                </a:pathLst>
              </a:custGeom>
              <a:noFill/>
              <a:ln w="3175" cap="rnd">
                <a:solidFill>
                  <a:srgbClr val="CBBBA0">
                    <a:alpha val="81000"/>
                  </a:srgbClr>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551CD59C-DBE2-714C-9203-3FDB1040F14B}"/>
                  </a:ext>
                </a:extLst>
              </p:cNvPr>
              <p:cNvSpPr/>
              <p:nvPr/>
            </p:nvSpPr>
            <p:spPr>
              <a:xfrm>
                <a:off x="4169503" y="3426953"/>
                <a:ext cx="363952" cy="289987"/>
              </a:xfrm>
              <a:custGeom>
                <a:avLst/>
                <a:gdLst>
                  <a:gd name="connsiteX0" fmla="*/ 363952 w 363952"/>
                  <a:gd name="connsiteY0" fmla="*/ 0 h 289987"/>
                  <a:gd name="connsiteX1" fmla="*/ 0 w 363952"/>
                  <a:gd name="connsiteY1" fmla="*/ 289987 h 289987"/>
                </a:gdLst>
                <a:ahLst/>
                <a:cxnLst>
                  <a:cxn ang="0">
                    <a:pos x="connsiteX0" y="connsiteY0"/>
                  </a:cxn>
                  <a:cxn ang="0">
                    <a:pos x="connsiteX1" y="connsiteY1"/>
                  </a:cxn>
                </a:cxnLst>
                <a:rect l="l" t="t" r="r" b="b"/>
                <a:pathLst>
                  <a:path w="363952" h="289987">
                    <a:moveTo>
                      <a:pt x="363952" y="0"/>
                    </a:moveTo>
                    <a:cubicBezTo>
                      <a:pt x="235837" y="87832"/>
                      <a:pt x="114207" y="184744"/>
                      <a:pt x="0" y="289987"/>
                    </a:cubicBezTo>
                  </a:path>
                </a:pathLst>
              </a:custGeom>
              <a:noFill/>
              <a:ln w="3175" cap="rnd">
                <a:solidFill>
                  <a:srgbClr val="CBBBA0">
                    <a:alpha val="81000"/>
                  </a:srgbClr>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3C1F8D61-68B0-724A-A54E-4775FBA745E0}"/>
                  </a:ext>
                </a:extLst>
              </p:cNvPr>
              <p:cNvSpPr/>
              <p:nvPr/>
            </p:nvSpPr>
            <p:spPr>
              <a:xfrm>
                <a:off x="3472254" y="4331618"/>
                <a:ext cx="177549" cy="308337"/>
              </a:xfrm>
              <a:custGeom>
                <a:avLst/>
                <a:gdLst>
                  <a:gd name="connsiteX0" fmla="*/ 0 w 177549"/>
                  <a:gd name="connsiteY0" fmla="*/ 308337 h 308337"/>
                  <a:gd name="connsiteX1" fmla="*/ 177549 w 177549"/>
                  <a:gd name="connsiteY1" fmla="*/ 0 h 308337"/>
                </a:gdLst>
                <a:ahLst/>
                <a:cxnLst>
                  <a:cxn ang="0">
                    <a:pos x="connsiteX0" y="connsiteY0"/>
                  </a:cxn>
                  <a:cxn ang="0">
                    <a:pos x="connsiteX1" y="connsiteY1"/>
                  </a:cxn>
                </a:cxnLst>
                <a:rect l="l" t="t" r="r" b="b"/>
                <a:pathLst>
                  <a:path w="177549" h="308337">
                    <a:moveTo>
                      <a:pt x="0" y="308337"/>
                    </a:moveTo>
                    <a:cubicBezTo>
                      <a:pt x="53446" y="202367"/>
                      <a:pt x="112719" y="99431"/>
                      <a:pt x="177549" y="0"/>
                    </a:cubicBezTo>
                  </a:path>
                </a:pathLst>
              </a:custGeom>
              <a:noFill/>
              <a:ln w="3175" cap="rnd">
                <a:solidFill>
                  <a:srgbClr val="CBBBA0">
                    <a:alpha val="81000"/>
                  </a:srgbClr>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C2C5F1D2-3F1C-A24D-99DE-AC2C0E54AFE3}"/>
                  </a:ext>
                </a:extLst>
              </p:cNvPr>
              <p:cNvSpPr/>
              <p:nvPr/>
            </p:nvSpPr>
            <p:spPr>
              <a:xfrm>
                <a:off x="3378672" y="4314599"/>
                <a:ext cx="135756" cy="237694"/>
              </a:xfrm>
              <a:custGeom>
                <a:avLst/>
                <a:gdLst>
                  <a:gd name="connsiteX0" fmla="*/ 0 w 135756"/>
                  <a:gd name="connsiteY0" fmla="*/ 237694 h 237694"/>
                  <a:gd name="connsiteX1" fmla="*/ 135756 w 135756"/>
                  <a:gd name="connsiteY1" fmla="*/ 0 h 237694"/>
                </a:gdLst>
                <a:ahLst/>
                <a:cxnLst>
                  <a:cxn ang="0">
                    <a:pos x="connsiteX0" y="connsiteY0"/>
                  </a:cxn>
                  <a:cxn ang="0">
                    <a:pos x="connsiteX1" y="connsiteY1"/>
                  </a:cxn>
                </a:cxnLst>
                <a:rect l="l" t="t" r="r" b="b"/>
                <a:pathLst>
                  <a:path w="135756" h="237694">
                    <a:moveTo>
                      <a:pt x="0" y="237694"/>
                    </a:moveTo>
                    <a:cubicBezTo>
                      <a:pt x="42079" y="156371"/>
                      <a:pt x="87331" y="77140"/>
                      <a:pt x="135756" y="0"/>
                    </a:cubicBezTo>
                  </a:path>
                </a:pathLst>
              </a:custGeom>
              <a:noFill/>
              <a:ln w="3175" cap="rnd">
                <a:solidFill>
                  <a:srgbClr val="CBBBA0">
                    <a:alpha val="81000"/>
                  </a:srgbClr>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8F8EC658-3A3D-9D4D-AAD8-04A0FCE71F78}"/>
                  </a:ext>
                </a:extLst>
              </p:cNvPr>
              <p:cNvSpPr/>
              <p:nvPr/>
            </p:nvSpPr>
            <p:spPr>
              <a:xfrm>
                <a:off x="4090963" y="3571852"/>
                <a:ext cx="50075" cy="49345"/>
              </a:xfrm>
              <a:custGeom>
                <a:avLst/>
                <a:gdLst>
                  <a:gd name="connsiteX0" fmla="*/ 50076 w 50075"/>
                  <a:gd name="connsiteY0" fmla="*/ 0 h 49345"/>
                  <a:gd name="connsiteX1" fmla="*/ 0 w 50075"/>
                  <a:gd name="connsiteY1" fmla="*/ 49345 h 49345"/>
                </a:gdLst>
                <a:ahLst/>
                <a:cxnLst>
                  <a:cxn ang="0">
                    <a:pos x="connsiteX0" y="connsiteY0"/>
                  </a:cxn>
                  <a:cxn ang="0">
                    <a:pos x="connsiteX1" y="connsiteY1"/>
                  </a:cxn>
                </a:cxnLst>
                <a:rect l="l" t="t" r="r" b="b"/>
                <a:pathLst>
                  <a:path w="50075" h="49345">
                    <a:moveTo>
                      <a:pt x="50076" y="0"/>
                    </a:moveTo>
                    <a:cubicBezTo>
                      <a:pt x="33035" y="16163"/>
                      <a:pt x="19040" y="30900"/>
                      <a:pt x="0" y="49345"/>
                    </a:cubicBezTo>
                  </a:path>
                </a:pathLst>
              </a:custGeom>
              <a:noFill/>
              <a:ln w="3175" cap="rnd">
                <a:solidFill>
                  <a:srgbClr val="CBBBA0">
                    <a:alpha val="81000"/>
                  </a:srgbClr>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4EE4850F-D58F-B146-8BB6-CCC242BD4653}"/>
                  </a:ext>
                </a:extLst>
              </p:cNvPr>
              <p:cNvSpPr/>
              <p:nvPr/>
            </p:nvSpPr>
            <p:spPr>
              <a:xfrm rot="-339000">
                <a:off x="5319603" y="5050612"/>
                <a:ext cx="2074421" cy="2071744"/>
              </a:xfrm>
              <a:custGeom>
                <a:avLst/>
                <a:gdLst>
                  <a:gd name="connsiteX0" fmla="*/ 2074421 w 2074421"/>
                  <a:gd name="connsiteY0" fmla="*/ 1035872 h 2071744"/>
                  <a:gd name="connsiteX1" fmla="*/ 1037211 w 2074421"/>
                  <a:gd name="connsiteY1" fmla="*/ 2071745 h 2071744"/>
                  <a:gd name="connsiteX2" fmla="*/ 0 w 2074421"/>
                  <a:gd name="connsiteY2" fmla="*/ 1035872 h 2071744"/>
                  <a:gd name="connsiteX3" fmla="*/ 1037211 w 2074421"/>
                  <a:gd name="connsiteY3" fmla="*/ 0 h 2071744"/>
                  <a:gd name="connsiteX4" fmla="*/ 2074421 w 2074421"/>
                  <a:gd name="connsiteY4" fmla="*/ 1035872 h 2071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421" h="2071744">
                    <a:moveTo>
                      <a:pt x="2074421" y="1035872"/>
                    </a:moveTo>
                    <a:cubicBezTo>
                      <a:pt x="2074421" y="1607969"/>
                      <a:pt x="1610046" y="2071745"/>
                      <a:pt x="1037211" y="2071745"/>
                    </a:cubicBezTo>
                    <a:cubicBezTo>
                      <a:pt x="464375" y="2071745"/>
                      <a:pt x="0" y="1607969"/>
                      <a:pt x="0" y="1035872"/>
                    </a:cubicBezTo>
                    <a:cubicBezTo>
                      <a:pt x="0" y="463776"/>
                      <a:pt x="464375" y="0"/>
                      <a:pt x="1037211" y="0"/>
                    </a:cubicBezTo>
                    <a:cubicBezTo>
                      <a:pt x="1610046" y="0"/>
                      <a:pt x="2074421" y="463776"/>
                      <a:pt x="2074421" y="1035872"/>
                    </a:cubicBezTo>
                    <a:close/>
                  </a:path>
                </a:pathLst>
              </a:custGeom>
              <a:noFill/>
              <a:ln w="3175" cap="rnd">
                <a:solidFill>
                  <a:srgbClr val="CBBBA0">
                    <a:alpha val="81000"/>
                  </a:srgbClr>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3B54C860-0313-8D44-A394-4917018EFB58}"/>
                  </a:ext>
                </a:extLst>
              </p:cNvPr>
              <p:cNvSpPr/>
              <p:nvPr/>
            </p:nvSpPr>
            <p:spPr>
              <a:xfrm rot="-2700000">
                <a:off x="5455601" y="5185869"/>
                <a:ext cx="1802909" cy="1800582"/>
              </a:xfrm>
              <a:custGeom>
                <a:avLst/>
                <a:gdLst>
                  <a:gd name="connsiteX0" fmla="*/ 1802910 w 1802909"/>
                  <a:gd name="connsiteY0" fmla="*/ 900291 h 1800582"/>
                  <a:gd name="connsiteX1" fmla="*/ 901455 w 1802909"/>
                  <a:gd name="connsiteY1" fmla="*/ 1800583 h 1800582"/>
                  <a:gd name="connsiteX2" fmla="*/ 0 w 1802909"/>
                  <a:gd name="connsiteY2" fmla="*/ 900291 h 1800582"/>
                  <a:gd name="connsiteX3" fmla="*/ 901455 w 1802909"/>
                  <a:gd name="connsiteY3" fmla="*/ 0 h 1800582"/>
                  <a:gd name="connsiteX4" fmla="*/ 1802910 w 1802909"/>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909" h="1800582">
                    <a:moveTo>
                      <a:pt x="1802910" y="900291"/>
                    </a:moveTo>
                    <a:cubicBezTo>
                      <a:pt x="1802910" y="1397509"/>
                      <a:pt x="1399314" y="1800583"/>
                      <a:pt x="901455" y="1800583"/>
                    </a:cubicBezTo>
                    <a:cubicBezTo>
                      <a:pt x="403595" y="1800583"/>
                      <a:pt x="0" y="1397509"/>
                      <a:pt x="0" y="900291"/>
                    </a:cubicBezTo>
                    <a:cubicBezTo>
                      <a:pt x="0" y="403074"/>
                      <a:pt x="403595" y="0"/>
                      <a:pt x="901455" y="0"/>
                    </a:cubicBezTo>
                    <a:cubicBezTo>
                      <a:pt x="1399314" y="0"/>
                      <a:pt x="1802910" y="403074"/>
                      <a:pt x="1802910" y="900291"/>
                    </a:cubicBezTo>
                    <a:close/>
                  </a:path>
                </a:pathLst>
              </a:custGeom>
              <a:noFill/>
              <a:ln w="3175" cap="rnd">
                <a:solidFill>
                  <a:srgbClr val="CBBBA0">
                    <a:alpha val="81000"/>
                  </a:srgbClr>
                </a:solidFill>
                <a:prstDash val="solid"/>
                <a:round/>
              </a:ln>
            </p:spPr>
            <p:txBody>
              <a:bodyPr rtlCol="0" anchor="ctr"/>
              <a:lstStyle/>
              <a:p>
                <a:endParaRPr lang="en-US"/>
              </a:p>
            </p:txBody>
          </p:sp>
          <p:sp>
            <p:nvSpPr>
              <p:cNvPr id="55" name="Freeform 54">
                <a:extLst>
                  <a:ext uri="{FF2B5EF4-FFF2-40B4-BE49-F238E27FC236}">
                    <a16:creationId xmlns:a16="http://schemas.microsoft.com/office/drawing/2014/main" id="{B3F3697B-22FD-3E4B-8D0A-95E9E2478249}"/>
                  </a:ext>
                </a:extLst>
              </p:cNvPr>
              <p:cNvSpPr/>
              <p:nvPr/>
            </p:nvSpPr>
            <p:spPr>
              <a:xfrm rot="-3496800">
                <a:off x="5590665" y="5320984"/>
                <a:ext cx="1532730" cy="1530751"/>
              </a:xfrm>
              <a:custGeom>
                <a:avLst/>
                <a:gdLst>
                  <a:gd name="connsiteX0" fmla="*/ 1532730 w 1532730"/>
                  <a:gd name="connsiteY0" fmla="*/ 765376 h 1530751"/>
                  <a:gd name="connsiteX1" fmla="*/ 766365 w 1532730"/>
                  <a:gd name="connsiteY1" fmla="*/ 1530752 h 1530751"/>
                  <a:gd name="connsiteX2" fmla="*/ 0 w 1532730"/>
                  <a:gd name="connsiteY2" fmla="*/ 765376 h 1530751"/>
                  <a:gd name="connsiteX3" fmla="*/ 766365 w 1532730"/>
                  <a:gd name="connsiteY3" fmla="*/ 0 h 1530751"/>
                  <a:gd name="connsiteX4" fmla="*/ 1532730 w 1532730"/>
                  <a:gd name="connsiteY4" fmla="*/ 765376 h 153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730" h="1530751">
                    <a:moveTo>
                      <a:pt x="1532730" y="765376"/>
                    </a:moveTo>
                    <a:cubicBezTo>
                      <a:pt x="1532730" y="1188082"/>
                      <a:pt x="1189617" y="1530752"/>
                      <a:pt x="766365" y="1530752"/>
                    </a:cubicBezTo>
                    <a:cubicBezTo>
                      <a:pt x="343113" y="1530752"/>
                      <a:pt x="0" y="1188082"/>
                      <a:pt x="0" y="765376"/>
                    </a:cubicBezTo>
                    <a:cubicBezTo>
                      <a:pt x="0" y="342671"/>
                      <a:pt x="343113" y="0"/>
                      <a:pt x="766365" y="0"/>
                    </a:cubicBezTo>
                    <a:cubicBezTo>
                      <a:pt x="1189617" y="0"/>
                      <a:pt x="1532730" y="342671"/>
                      <a:pt x="1532730" y="765376"/>
                    </a:cubicBezTo>
                    <a:close/>
                  </a:path>
                </a:pathLst>
              </a:custGeom>
              <a:noFill/>
              <a:ln w="3175" cap="rnd">
                <a:solidFill>
                  <a:srgbClr val="CBBBA0">
                    <a:alpha val="81000"/>
                  </a:srgbClr>
                </a:solidFill>
                <a:prstDash val="solid"/>
                <a:round/>
              </a:ln>
            </p:spPr>
            <p:txBody>
              <a:bodyPr rtlCol="0" anchor="ctr"/>
              <a:lstStyle/>
              <a:p>
                <a:endParaRPr lang="en-US"/>
              </a:p>
            </p:txBody>
          </p:sp>
          <p:sp>
            <p:nvSpPr>
              <p:cNvPr id="56" name="Freeform 55">
                <a:extLst>
                  <a:ext uri="{FF2B5EF4-FFF2-40B4-BE49-F238E27FC236}">
                    <a16:creationId xmlns:a16="http://schemas.microsoft.com/office/drawing/2014/main" id="{5D43E08D-5F92-9D46-B6CE-5C289A600283}"/>
                  </a:ext>
                </a:extLst>
              </p:cNvPr>
              <p:cNvSpPr/>
              <p:nvPr/>
            </p:nvSpPr>
            <p:spPr>
              <a:xfrm rot="-339000">
                <a:off x="5721826" y="5452315"/>
                <a:ext cx="1269976" cy="1268337"/>
              </a:xfrm>
              <a:custGeom>
                <a:avLst/>
                <a:gdLst>
                  <a:gd name="connsiteX0" fmla="*/ 1269976 w 1269976"/>
                  <a:gd name="connsiteY0" fmla="*/ 634169 h 1268337"/>
                  <a:gd name="connsiteX1" fmla="*/ 634988 w 1269976"/>
                  <a:gd name="connsiteY1" fmla="*/ 1268338 h 1268337"/>
                  <a:gd name="connsiteX2" fmla="*/ 0 w 1269976"/>
                  <a:gd name="connsiteY2" fmla="*/ 634169 h 1268337"/>
                  <a:gd name="connsiteX3" fmla="*/ 634988 w 1269976"/>
                  <a:gd name="connsiteY3" fmla="*/ 0 h 1268337"/>
                  <a:gd name="connsiteX4" fmla="*/ 1269976 w 1269976"/>
                  <a:gd name="connsiteY4" fmla="*/ 634169 h 126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76" h="1268337">
                    <a:moveTo>
                      <a:pt x="1269976" y="634169"/>
                    </a:moveTo>
                    <a:cubicBezTo>
                      <a:pt x="1269976" y="984411"/>
                      <a:pt x="985682" y="1268338"/>
                      <a:pt x="634988" y="1268338"/>
                    </a:cubicBezTo>
                    <a:cubicBezTo>
                      <a:pt x="284294" y="1268338"/>
                      <a:pt x="0" y="984411"/>
                      <a:pt x="0" y="634169"/>
                    </a:cubicBezTo>
                    <a:cubicBezTo>
                      <a:pt x="0" y="283927"/>
                      <a:pt x="284294" y="0"/>
                      <a:pt x="634988" y="0"/>
                    </a:cubicBezTo>
                    <a:cubicBezTo>
                      <a:pt x="985682" y="0"/>
                      <a:pt x="1269976" y="283927"/>
                      <a:pt x="1269976" y="634169"/>
                    </a:cubicBezTo>
                    <a:close/>
                  </a:path>
                </a:pathLst>
              </a:custGeom>
              <a:noFill/>
              <a:ln w="3175" cap="rnd">
                <a:solidFill>
                  <a:srgbClr val="CBBBA0">
                    <a:alpha val="81000"/>
                  </a:srgbClr>
                </a:solidFill>
                <a:prstDash val="solid"/>
                <a:round/>
              </a:ln>
            </p:spPr>
            <p:txBody>
              <a:bodyPr rtlCol="0" anchor="ctr"/>
              <a:lstStyle/>
              <a:p>
                <a:endParaRPr lang="en-US"/>
              </a:p>
            </p:txBody>
          </p:sp>
          <p:sp>
            <p:nvSpPr>
              <p:cNvPr id="57" name="Freeform 56">
                <a:extLst>
                  <a:ext uri="{FF2B5EF4-FFF2-40B4-BE49-F238E27FC236}">
                    <a16:creationId xmlns:a16="http://schemas.microsoft.com/office/drawing/2014/main" id="{CFE51C19-3EE2-FB4D-9E0B-703B37F8A214}"/>
                  </a:ext>
                </a:extLst>
              </p:cNvPr>
              <p:cNvSpPr/>
              <p:nvPr/>
            </p:nvSpPr>
            <p:spPr>
              <a:xfrm rot="-339600">
                <a:off x="5852909" y="5582160"/>
                <a:ext cx="1008745" cy="1007443"/>
              </a:xfrm>
              <a:custGeom>
                <a:avLst/>
                <a:gdLst>
                  <a:gd name="connsiteX0" fmla="*/ 1008746 w 1008745"/>
                  <a:gd name="connsiteY0" fmla="*/ 503722 h 1007443"/>
                  <a:gd name="connsiteX1" fmla="*/ 504373 w 1008745"/>
                  <a:gd name="connsiteY1" fmla="*/ 1007444 h 1007443"/>
                  <a:gd name="connsiteX2" fmla="*/ 0 w 1008745"/>
                  <a:gd name="connsiteY2" fmla="*/ 503722 h 1007443"/>
                  <a:gd name="connsiteX3" fmla="*/ 504373 w 1008745"/>
                  <a:gd name="connsiteY3" fmla="*/ 0 h 1007443"/>
                  <a:gd name="connsiteX4" fmla="*/ 1008746 w 1008745"/>
                  <a:gd name="connsiteY4" fmla="*/ 503722 h 100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45" h="1007443">
                    <a:moveTo>
                      <a:pt x="1008746" y="503722"/>
                    </a:moveTo>
                    <a:cubicBezTo>
                      <a:pt x="1008746" y="781920"/>
                      <a:pt x="782931" y="1007444"/>
                      <a:pt x="504373" y="1007444"/>
                    </a:cubicBezTo>
                    <a:cubicBezTo>
                      <a:pt x="225816" y="1007444"/>
                      <a:pt x="0" y="781920"/>
                      <a:pt x="0" y="503722"/>
                    </a:cubicBezTo>
                    <a:cubicBezTo>
                      <a:pt x="0" y="225524"/>
                      <a:pt x="225815" y="0"/>
                      <a:pt x="504373" y="0"/>
                    </a:cubicBezTo>
                    <a:cubicBezTo>
                      <a:pt x="782930" y="0"/>
                      <a:pt x="1008746" y="225524"/>
                      <a:pt x="1008746" y="503722"/>
                    </a:cubicBezTo>
                    <a:close/>
                  </a:path>
                </a:pathLst>
              </a:custGeom>
              <a:noFill/>
              <a:ln w="3175" cap="rnd">
                <a:solidFill>
                  <a:srgbClr val="CBBBA0">
                    <a:alpha val="81000"/>
                  </a:srgbClr>
                </a:solidFill>
                <a:prstDash val="solid"/>
                <a:round/>
              </a:ln>
            </p:spPr>
            <p:txBody>
              <a:bodyPr rtlCol="0" anchor="ctr"/>
              <a:lstStyle/>
              <a:p>
                <a:endParaRPr lang="en-US"/>
              </a:p>
            </p:txBody>
          </p:sp>
          <p:sp>
            <p:nvSpPr>
              <p:cNvPr id="58" name="Freeform 57">
                <a:extLst>
                  <a:ext uri="{FF2B5EF4-FFF2-40B4-BE49-F238E27FC236}">
                    <a16:creationId xmlns:a16="http://schemas.microsoft.com/office/drawing/2014/main" id="{9C787391-AB1E-D740-947C-07024FFD4381}"/>
                  </a:ext>
                </a:extLst>
              </p:cNvPr>
              <p:cNvSpPr/>
              <p:nvPr/>
            </p:nvSpPr>
            <p:spPr>
              <a:xfrm rot="-1010400">
                <a:off x="5991224" y="5721320"/>
                <a:ext cx="731331" cy="730387"/>
              </a:xfrm>
              <a:custGeom>
                <a:avLst/>
                <a:gdLst>
                  <a:gd name="connsiteX0" fmla="*/ 731331 w 731331"/>
                  <a:gd name="connsiteY0" fmla="*/ 365194 h 730387"/>
                  <a:gd name="connsiteX1" fmla="*/ 365666 w 731331"/>
                  <a:gd name="connsiteY1" fmla="*/ 730388 h 730387"/>
                  <a:gd name="connsiteX2" fmla="*/ 0 w 731331"/>
                  <a:gd name="connsiteY2" fmla="*/ 365194 h 730387"/>
                  <a:gd name="connsiteX3" fmla="*/ 365666 w 731331"/>
                  <a:gd name="connsiteY3" fmla="*/ 0 h 730387"/>
                  <a:gd name="connsiteX4" fmla="*/ 731331 w 731331"/>
                  <a:gd name="connsiteY4" fmla="*/ 365194 h 73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331" h="730387">
                    <a:moveTo>
                      <a:pt x="731331" y="365194"/>
                    </a:moveTo>
                    <a:cubicBezTo>
                      <a:pt x="731331" y="566885"/>
                      <a:pt x="567617" y="730388"/>
                      <a:pt x="365666" y="730388"/>
                    </a:cubicBezTo>
                    <a:cubicBezTo>
                      <a:pt x="163714" y="730388"/>
                      <a:pt x="0" y="566885"/>
                      <a:pt x="0" y="365194"/>
                    </a:cubicBezTo>
                    <a:cubicBezTo>
                      <a:pt x="0" y="163503"/>
                      <a:pt x="163714" y="0"/>
                      <a:pt x="365666" y="0"/>
                    </a:cubicBezTo>
                    <a:cubicBezTo>
                      <a:pt x="567617" y="0"/>
                      <a:pt x="731331" y="163503"/>
                      <a:pt x="731331" y="365194"/>
                    </a:cubicBezTo>
                    <a:close/>
                  </a:path>
                </a:pathLst>
              </a:custGeom>
              <a:noFill/>
              <a:ln w="3175" cap="rnd">
                <a:solidFill>
                  <a:srgbClr val="CBBBA0">
                    <a:alpha val="81000"/>
                  </a:srgbClr>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31ADF0CF-D7B2-C742-9777-DE8AC7CC965E}"/>
                  </a:ext>
                </a:extLst>
              </p:cNvPr>
              <p:cNvSpPr/>
              <p:nvPr/>
            </p:nvSpPr>
            <p:spPr>
              <a:xfrm>
                <a:off x="6127495" y="5856951"/>
                <a:ext cx="459057" cy="458464"/>
              </a:xfrm>
              <a:custGeom>
                <a:avLst/>
                <a:gdLst>
                  <a:gd name="connsiteX0" fmla="*/ 0 w 459057"/>
                  <a:gd name="connsiteY0" fmla="*/ 229232 h 458464"/>
                  <a:gd name="connsiteX1" fmla="*/ 229529 w 459057"/>
                  <a:gd name="connsiteY1" fmla="*/ 458465 h 458464"/>
                  <a:gd name="connsiteX2" fmla="*/ 459057 w 459057"/>
                  <a:gd name="connsiteY2" fmla="*/ 229232 h 458464"/>
                  <a:gd name="connsiteX3" fmla="*/ 229529 w 459057"/>
                  <a:gd name="connsiteY3" fmla="*/ 0 h 458464"/>
                  <a:gd name="connsiteX4" fmla="*/ 0 w 459057"/>
                  <a:gd name="connsiteY4" fmla="*/ 229042 h 458464"/>
                  <a:gd name="connsiteX5" fmla="*/ 0 w 459057"/>
                  <a:gd name="connsiteY5" fmla="*/ 229232 h 45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057" h="458464">
                    <a:moveTo>
                      <a:pt x="0" y="229232"/>
                    </a:moveTo>
                    <a:cubicBezTo>
                      <a:pt x="0" y="355834"/>
                      <a:pt x="102763" y="458465"/>
                      <a:pt x="229529" y="458465"/>
                    </a:cubicBezTo>
                    <a:cubicBezTo>
                      <a:pt x="356294" y="458465"/>
                      <a:pt x="459057" y="355834"/>
                      <a:pt x="459057" y="229232"/>
                    </a:cubicBezTo>
                    <a:cubicBezTo>
                      <a:pt x="459057" y="102631"/>
                      <a:pt x="356294" y="0"/>
                      <a:pt x="229529" y="0"/>
                    </a:cubicBezTo>
                    <a:cubicBezTo>
                      <a:pt x="102816" y="-52"/>
                      <a:pt x="53" y="102493"/>
                      <a:pt x="0" y="229042"/>
                    </a:cubicBezTo>
                    <a:cubicBezTo>
                      <a:pt x="0" y="229106"/>
                      <a:pt x="0" y="229169"/>
                      <a:pt x="0" y="229232"/>
                    </a:cubicBezTo>
                    <a:close/>
                  </a:path>
                </a:pathLst>
              </a:custGeom>
              <a:noFill/>
              <a:ln w="3175" cap="rnd">
                <a:solidFill>
                  <a:srgbClr val="CBBBA0">
                    <a:alpha val="81000"/>
                  </a:srgbClr>
                </a:solidFill>
                <a:prstDash val="solid"/>
                <a:round/>
              </a:ln>
            </p:spPr>
            <p:txBody>
              <a:bodyPr rtlCol="0" anchor="ctr"/>
              <a:lstStyle/>
              <a:p>
                <a:endParaRPr lang="en-US"/>
              </a:p>
            </p:txBody>
          </p:sp>
          <p:sp>
            <p:nvSpPr>
              <p:cNvPr id="60" name="Freeform 59">
                <a:extLst>
                  <a:ext uri="{FF2B5EF4-FFF2-40B4-BE49-F238E27FC236}">
                    <a16:creationId xmlns:a16="http://schemas.microsoft.com/office/drawing/2014/main" id="{649039EA-1581-2847-8EDE-9EF245C7EA1D}"/>
                  </a:ext>
                </a:extLst>
              </p:cNvPr>
              <p:cNvSpPr/>
              <p:nvPr/>
            </p:nvSpPr>
            <p:spPr>
              <a:xfrm>
                <a:off x="6265821" y="5995099"/>
                <a:ext cx="182404" cy="182168"/>
              </a:xfrm>
              <a:custGeom>
                <a:avLst/>
                <a:gdLst>
                  <a:gd name="connsiteX0" fmla="*/ 0 w 182404"/>
                  <a:gd name="connsiteY0" fmla="*/ 91084 h 182168"/>
                  <a:gd name="connsiteX1" fmla="*/ 91202 w 182404"/>
                  <a:gd name="connsiteY1" fmla="*/ 182169 h 182168"/>
                  <a:gd name="connsiteX2" fmla="*/ 182404 w 182404"/>
                  <a:gd name="connsiteY2" fmla="*/ 91084 h 182168"/>
                  <a:gd name="connsiteX3" fmla="*/ 91202 w 182404"/>
                  <a:gd name="connsiteY3" fmla="*/ 0 h 182168"/>
                  <a:gd name="connsiteX4" fmla="*/ 0 w 182404"/>
                  <a:gd name="connsiteY4" fmla="*/ 91084 h 18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04" h="182168">
                    <a:moveTo>
                      <a:pt x="0" y="91084"/>
                    </a:moveTo>
                    <a:cubicBezTo>
                      <a:pt x="0" y="141389"/>
                      <a:pt x="40833" y="182169"/>
                      <a:pt x="91202" y="182169"/>
                    </a:cubicBezTo>
                    <a:cubicBezTo>
                      <a:pt x="141572" y="182169"/>
                      <a:pt x="182404" y="141389"/>
                      <a:pt x="182404" y="91084"/>
                    </a:cubicBezTo>
                    <a:cubicBezTo>
                      <a:pt x="182404" y="40780"/>
                      <a:pt x="141571" y="0"/>
                      <a:pt x="91202" y="0"/>
                    </a:cubicBezTo>
                    <a:cubicBezTo>
                      <a:pt x="40832" y="0"/>
                      <a:pt x="0" y="40780"/>
                      <a:pt x="0" y="91084"/>
                    </a:cubicBezTo>
                    <a:close/>
                  </a:path>
                </a:pathLst>
              </a:custGeom>
              <a:noFill/>
              <a:ln w="3175" cap="rnd">
                <a:solidFill>
                  <a:srgbClr val="CBBBA0">
                    <a:alpha val="81000"/>
                  </a:srgbClr>
                </a:solidFill>
                <a:prstDash val="solid"/>
                <a:round/>
              </a:ln>
            </p:spPr>
            <p:txBody>
              <a:bodyPr rtlCol="0" anchor="ctr"/>
              <a:lstStyle/>
              <a:p>
                <a:endParaRPr lang="en-US"/>
              </a:p>
            </p:txBody>
          </p:sp>
        </p:grpSp>
        <p:grpSp>
          <p:nvGrpSpPr>
            <p:cNvPr id="61" name="Group 60">
              <a:extLst>
                <a:ext uri="{FF2B5EF4-FFF2-40B4-BE49-F238E27FC236}">
                  <a16:creationId xmlns:a16="http://schemas.microsoft.com/office/drawing/2014/main" id="{1CBFAAEE-495B-564B-B2E0-C2C52ED700C5}"/>
                </a:ext>
              </a:extLst>
            </p:cNvPr>
            <p:cNvGrpSpPr/>
            <p:nvPr userDrawn="1"/>
          </p:nvGrpSpPr>
          <p:grpSpPr>
            <a:xfrm>
              <a:off x="1803036" y="1918365"/>
              <a:ext cx="1684350" cy="1650569"/>
              <a:chOff x="6218905" y="3072063"/>
              <a:chExt cx="1714598" cy="1680210"/>
            </a:xfrm>
          </p:grpSpPr>
          <p:pic>
            <p:nvPicPr>
              <p:cNvPr id="62" name="Graphic 61">
                <a:extLst>
                  <a:ext uri="{FF2B5EF4-FFF2-40B4-BE49-F238E27FC236}">
                    <a16:creationId xmlns:a16="http://schemas.microsoft.com/office/drawing/2014/main" id="{55B7B718-B70E-684C-99A5-1170F9C531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1755"/>
              <a:stretch/>
            </p:blipFill>
            <p:spPr>
              <a:xfrm>
                <a:off x="6218905" y="3072063"/>
                <a:ext cx="1714598" cy="1680210"/>
              </a:xfrm>
              <a:prstGeom prst="rect">
                <a:avLst/>
              </a:prstGeom>
            </p:spPr>
          </p:pic>
          <p:sp>
            <p:nvSpPr>
              <p:cNvPr id="63" name="Oval 62">
                <a:extLst>
                  <a:ext uri="{FF2B5EF4-FFF2-40B4-BE49-F238E27FC236}">
                    <a16:creationId xmlns:a16="http://schemas.microsoft.com/office/drawing/2014/main" id="{BE0C3D93-75ED-3840-8551-DD4F6166994F}"/>
                  </a:ext>
                </a:extLst>
              </p:cNvPr>
              <p:cNvSpPr/>
              <p:nvPr userDrawn="1"/>
            </p:nvSpPr>
            <p:spPr>
              <a:xfrm>
                <a:off x="6276915" y="3112879"/>
                <a:ext cx="1598578" cy="1598578"/>
              </a:xfrm>
              <a:prstGeom prst="ellipse">
                <a:avLst/>
              </a:prstGeom>
              <a:noFill/>
              <a:ln w="12700" cap="flat">
                <a:solidFill>
                  <a:srgbClr val="EFE7D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grpSp>
    </p:spTree>
    <p:extLst>
      <p:ext uri="{BB962C8B-B14F-4D97-AF65-F5344CB8AC3E}">
        <p14:creationId xmlns:p14="http://schemas.microsoft.com/office/powerpoint/2010/main" val="156221882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92516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C4B76DD-E876-9E4C-9253-4A5654F555CA}"/>
              </a:ext>
            </a:extLst>
          </p:cNvPr>
          <p:cNvSpPr/>
          <p:nvPr userDrawn="1"/>
        </p:nvSpPr>
        <p:spPr>
          <a:xfrm rot="5400000">
            <a:off x="112284" y="91118"/>
            <a:ext cx="256834" cy="481404"/>
          </a:xfrm>
          <a:prstGeom prst="round2SameRect">
            <a:avLst>
              <a:gd name="adj1" fmla="val 50000"/>
              <a:gd name="adj2" fmla="val 0"/>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marL="0" marR="0" indent="0" algn="ctr" defTabSz="309563" rtl="0" fontAlgn="auto" latinLnBrk="0" hangingPunct="0">
              <a:lnSpc>
                <a:spcPct val="100000"/>
              </a:lnSpc>
              <a:spcBef>
                <a:spcPts val="0"/>
              </a:spcBef>
              <a:spcAft>
                <a:spcPts val="0"/>
              </a:spcAft>
              <a:buClrTx/>
              <a:buSzTx/>
              <a:buFontTx/>
              <a:buNone/>
              <a:tabLst/>
            </a:pPr>
            <a:endParaRPr kumimoji="0" lang="en-US" sz="1875"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pic>
        <p:nvPicPr>
          <p:cNvPr id="8" name="Graphic 7">
            <a:extLst>
              <a:ext uri="{FF2B5EF4-FFF2-40B4-BE49-F238E27FC236}">
                <a16:creationId xmlns:a16="http://schemas.microsoft.com/office/drawing/2014/main" id="{BEB1C0AC-37BA-0C41-B59F-3DF9510B99BE}"/>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1755"/>
          <a:stretch/>
        </p:blipFill>
        <p:spPr>
          <a:xfrm>
            <a:off x="215846" y="200025"/>
            <a:ext cx="268514" cy="263128"/>
          </a:xfrm>
          <a:prstGeom prst="rect">
            <a:avLst/>
          </a:prstGeom>
        </p:spPr>
      </p:pic>
      <p:sp>
        <p:nvSpPr>
          <p:cNvPr id="9" name="Round Same Side Corner Rectangle 8">
            <a:extLst>
              <a:ext uri="{FF2B5EF4-FFF2-40B4-BE49-F238E27FC236}">
                <a16:creationId xmlns:a16="http://schemas.microsoft.com/office/drawing/2014/main" id="{65B2BCC5-8625-8848-8206-7D358FC3F565}"/>
              </a:ext>
            </a:extLst>
          </p:cNvPr>
          <p:cNvSpPr/>
          <p:nvPr userDrawn="1"/>
        </p:nvSpPr>
        <p:spPr>
          <a:xfrm rot="16200000" flipH="1">
            <a:off x="8895232" y="211469"/>
            <a:ext cx="256834" cy="240702"/>
          </a:xfrm>
          <a:prstGeom prst="round2SameRect">
            <a:avLst>
              <a:gd name="adj1" fmla="val 50000"/>
              <a:gd name="adj2" fmla="val 0"/>
            </a:avLst>
          </a:prstGeom>
          <a:solidFill>
            <a:srgbClr val="EFE7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marL="0" marR="0" indent="0" algn="ctr" defTabSz="309563" rtl="0" fontAlgn="auto" latinLnBrk="0" hangingPunct="0">
              <a:lnSpc>
                <a:spcPct val="100000"/>
              </a:lnSpc>
              <a:spcBef>
                <a:spcPts val="0"/>
              </a:spcBef>
              <a:spcAft>
                <a:spcPts val="0"/>
              </a:spcAft>
              <a:buClrTx/>
              <a:buSzTx/>
              <a:buFontTx/>
              <a:buNone/>
              <a:tabLst/>
            </a:pPr>
            <a:endParaRPr kumimoji="0" lang="en-US" sz="1875"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nvGrpSpPr>
          <p:cNvPr id="7" name="Group 6">
            <a:extLst>
              <a:ext uri="{FF2B5EF4-FFF2-40B4-BE49-F238E27FC236}">
                <a16:creationId xmlns:a16="http://schemas.microsoft.com/office/drawing/2014/main" id="{32D0E74A-E84B-4781-9B96-9C3DD7F335A4}"/>
              </a:ext>
            </a:extLst>
          </p:cNvPr>
          <p:cNvGrpSpPr/>
          <p:nvPr userDrawn="1"/>
        </p:nvGrpSpPr>
        <p:grpSpPr>
          <a:xfrm>
            <a:off x="4258586" y="4850295"/>
            <a:ext cx="626828" cy="218661"/>
            <a:chOff x="4122751" y="3144741"/>
            <a:chExt cx="683812" cy="238539"/>
          </a:xfrm>
        </p:grpSpPr>
        <p:cxnSp>
          <p:nvCxnSpPr>
            <p:cNvPr id="10" name="Straight Connector 9">
              <a:extLst>
                <a:ext uri="{FF2B5EF4-FFF2-40B4-BE49-F238E27FC236}">
                  <a16:creationId xmlns:a16="http://schemas.microsoft.com/office/drawing/2014/main" id="{6F83AD6D-C056-4541-835C-8C6B933F0133}"/>
                </a:ext>
              </a:extLst>
            </p:cNvPr>
            <p:cNvCxnSpPr>
              <a:cxnSpLocks/>
            </p:cNvCxnSpPr>
            <p:nvPr userDrawn="1"/>
          </p:nvCxnSpPr>
          <p:spPr>
            <a:xfrm>
              <a:off x="4122751" y="3264010"/>
              <a:ext cx="683812" cy="0"/>
            </a:xfrm>
            <a:prstGeom prst="line">
              <a:avLst/>
            </a:prstGeom>
            <a:noFill/>
            <a:ln w="6350" cap="flat">
              <a:solidFill>
                <a:srgbClr val="CBBBA0"/>
              </a:solidFill>
              <a:prstDash val="solid"/>
              <a:round/>
            </a:ln>
            <a:effectLst/>
            <a:sp3d/>
          </p:spPr>
          <p:style>
            <a:lnRef idx="0">
              <a:scrgbClr r="0" g="0" b="0"/>
            </a:lnRef>
            <a:fillRef idx="0">
              <a:scrgbClr r="0" g="0" b="0"/>
            </a:fillRef>
            <a:effectRef idx="0">
              <a:scrgbClr r="0" g="0" b="0"/>
            </a:effectRef>
            <a:fontRef idx="none"/>
          </p:style>
        </p:cxnSp>
        <p:sp>
          <p:nvSpPr>
            <p:cNvPr id="12" name="Oval 11">
              <a:extLst>
                <a:ext uri="{FF2B5EF4-FFF2-40B4-BE49-F238E27FC236}">
                  <a16:creationId xmlns:a16="http://schemas.microsoft.com/office/drawing/2014/main" id="{497CD067-3A49-44DA-BA81-784F600C4E41}"/>
                </a:ext>
              </a:extLst>
            </p:cNvPr>
            <p:cNvSpPr/>
            <p:nvPr userDrawn="1"/>
          </p:nvSpPr>
          <p:spPr>
            <a:xfrm>
              <a:off x="4345388" y="3144741"/>
              <a:ext cx="238539" cy="238539"/>
            </a:xfrm>
            <a:prstGeom prst="ellipse">
              <a:avLst/>
            </a:prstGeom>
            <a:solidFill>
              <a:srgbClr val="CBBB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sp>
        <p:nvSpPr>
          <p:cNvPr id="13" name="Marcador de número de diapositiva 2">
            <a:extLst>
              <a:ext uri="{FF2B5EF4-FFF2-40B4-BE49-F238E27FC236}">
                <a16:creationId xmlns:a16="http://schemas.microsoft.com/office/drawing/2014/main" id="{8CC83359-4832-4FD3-A9D7-0AACA1EF9220}"/>
              </a:ext>
            </a:extLst>
          </p:cNvPr>
          <p:cNvSpPr txBox="1">
            <a:spLocks/>
          </p:cNvSpPr>
          <p:nvPr userDrawn="1"/>
        </p:nvSpPr>
        <p:spPr>
          <a:xfrm>
            <a:off x="4422534" y="4869370"/>
            <a:ext cx="300541" cy="186665"/>
          </a:xfrm>
          <a:prstGeom prst="rect">
            <a:avLst/>
          </a:prstGeom>
        </p:spPr>
        <p:txBody>
          <a:bodyPr anchor="ctr"/>
          <a:lstStyle>
            <a:defPPr>
              <a:defRPr lang="es-ES_tradnl"/>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257174" rtl="0" eaLnBrk="1" fontAlgn="auto" latinLnBrk="0" hangingPunct="1">
              <a:lnSpc>
                <a:spcPct val="100000"/>
              </a:lnSpc>
              <a:spcBef>
                <a:spcPts val="0"/>
              </a:spcBef>
              <a:spcAft>
                <a:spcPts val="0"/>
              </a:spcAft>
              <a:buClrTx/>
              <a:buSzTx/>
              <a:buFontTx/>
              <a:buNone/>
              <a:tabLst/>
              <a:defRPr/>
            </a:pPr>
            <a:fld id="{40301329-31BC-294D-BD69-D3026D377BA9}" type="slidenum">
              <a:rPr kumimoji="0" lang="es-ES_tradnl" sz="750" b="1" i="0" u="none" strike="noStrike" kern="1200" cap="none" spc="0" normalizeH="0" baseline="0" noProof="0" smtClean="0">
                <a:ln>
                  <a:noFill/>
                </a:ln>
                <a:solidFill>
                  <a:schemeClr val="bg1"/>
                </a:solidFill>
                <a:effectLst/>
                <a:uLnTx/>
                <a:uFillTx/>
                <a:latin typeface="Helvetica"/>
                <a:cs typeface="Helvetica"/>
                <a:sym typeface="Helvetica Light"/>
              </a:rPr>
              <a:pPr marL="0" marR="0" lvl="0" indent="0" algn="ctr" defTabSz="257174" rtl="0" eaLnBrk="1" fontAlgn="auto" latinLnBrk="0" hangingPunct="1">
                <a:lnSpc>
                  <a:spcPct val="100000"/>
                </a:lnSpc>
                <a:spcBef>
                  <a:spcPts val="0"/>
                </a:spcBef>
                <a:spcAft>
                  <a:spcPts val="0"/>
                </a:spcAft>
                <a:buClrTx/>
                <a:buSzTx/>
                <a:buFontTx/>
                <a:buNone/>
                <a:tabLst/>
                <a:defRPr/>
              </a:pPr>
              <a:t>‹#›</a:t>
            </a:fld>
            <a:endParaRPr kumimoji="0" lang="es-ES_tradnl" sz="750" b="1" i="0" u="none" strike="noStrike" kern="1200" cap="none" spc="0" normalizeH="0" baseline="0" noProof="0" dirty="0">
              <a:ln>
                <a:noFill/>
              </a:ln>
              <a:solidFill>
                <a:schemeClr val="bg1"/>
              </a:solidFill>
              <a:effectLst/>
              <a:uLnTx/>
              <a:uFillTx/>
              <a:latin typeface="Helvetica"/>
              <a:cs typeface="Helvetica"/>
              <a:sym typeface="Helvetica Light"/>
            </a:endParaRPr>
          </a:p>
        </p:txBody>
      </p:sp>
    </p:spTree>
    <p:extLst>
      <p:ext uri="{BB962C8B-B14F-4D97-AF65-F5344CB8AC3E}">
        <p14:creationId xmlns:p14="http://schemas.microsoft.com/office/powerpoint/2010/main" val="284884312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Rectangle 5"/>
          <p:cNvSpPr/>
          <p:nvPr/>
        </p:nvSpPr>
        <p:spPr>
          <a:xfrm>
            <a:off x="0" y="3365"/>
            <a:ext cx="9144000" cy="554691"/>
          </a:xfrm>
          <a:prstGeom prst="rect">
            <a:avLst/>
          </a:prstGeom>
          <a:gradFill>
            <a:gsLst>
              <a:gs pos="0">
                <a:srgbClr val="BCE2F8">
                  <a:lumMod val="76000"/>
                  <a:lumOff val="24000"/>
                </a:srgbClr>
              </a:gs>
              <a:gs pos="100000">
                <a:srgbClr val="B3DDF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cs typeface="Calibri" panose="020F0502020204030204" pitchFamily="34" charset="0"/>
            </a:endParaRPr>
          </a:p>
        </p:txBody>
      </p:sp>
      <p:sp>
        <p:nvSpPr>
          <p:cNvPr id="2" name="Title 1"/>
          <p:cNvSpPr>
            <a:spLocks noGrp="1"/>
          </p:cNvSpPr>
          <p:nvPr>
            <p:ph type="title"/>
          </p:nvPr>
        </p:nvSpPr>
        <p:spPr>
          <a:xfrm>
            <a:off x="628650" y="80685"/>
            <a:ext cx="7886700" cy="477371"/>
          </a:xfrm>
        </p:spPr>
        <p:txBody>
          <a:bodyPr>
            <a:noAutofit/>
          </a:bodyPr>
          <a:lstStyle>
            <a:lvl1pPr algn="ctr" defTabSz="685800" rtl="1" eaLnBrk="1" latinLnBrk="0" hangingPunct="1">
              <a:lnSpc>
                <a:spcPct val="90000"/>
              </a:lnSpc>
              <a:spcBef>
                <a:spcPct val="0"/>
              </a:spcBef>
              <a:buNone/>
              <a:defRPr lang="en-US" dirty="0"/>
            </a:lvl1pPr>
          </a:lstStyle>
          <a:p>
            <a:r>
              <a:rPr lang="en-US"/>
              <a:t>Click to edit Master title style</a:t>
            </a:r>
            <a:endParaRPr lang="en-US" dirty="0"/>
          </a:p>
        </p:txBody>
      </p:sp>
      <p:sp>
        <p:nvSpPr>
          <p:cNvPr id="4" name="Footer Placeholder 3"/>
          <p:cNvSpPr>
            <a:spLocks noGrp="1"/>
          </p:cNvSpPr>
          <p:nvPr>
            <p:ph type="ftr" sz="quarter" idx="11"/>
          </p:nvPr>
        </p:nvSpPr>
        <p:spPr>
          <a:xfrm>
            <a:off x="0" y="0"/>
            <a:ext cx="9144000" cy="0"/>
          </a:xfrm>
        </p:spPr>
        <p:txBody>
          <a:bodyPr/>
          <a:lstStyle>
            <a:lvl1pPr algn="ctr">
              <a:defRPr lang="en-US"/>
            </a:lvl1pPr>
          </a:lstStyle>
          <a:p>
            <a:endParaRPr lang="en-US"/>
          </a:p>
        </p:txBody>
      </p:sp>
      <p:pic>
        <p:nvPicPr>
          <p:cNvPr id="7" name="Picture 6">
            <a:extLst>
              <a:ext uri="{FF2B5EF4-FFF2-40B4-BE49-F238E27FC236}">
                <a16:creationId xmlns:a16="http://schemas.microsoft.com/office/drawing/2014/main" id="{B4D718EB-85C3-428C-970F-BD0DDB150C4F}"/>
              </a:ext>
            </a:extLst>
          </p:cNvPr>
          <p:cNvPicPr>
            <a:picLocks noChangeAspect="1"/>
          </p:cNvPicPr>
          <p:nvPr/>
        </p:nvPicPr>
        <p:blipFill>
          <a:blip r:embed="rId2"/>
          <a:stretch>
            <a:fillRect/>
          </a:stretch>
        </p:blipFill>
        <p:spPr>
          <a:xfrm>
            <a:off x="8510588" y="20073"/>
            <a:ext cx="525472" cy="523532"/>
          </a:xfrm>
          <a:prstGeom prst="rect">
            <a:avLst/>
          </a:prstGeom>
        </p:spPr>
      </p:pic>
    </p:spTree>
    <p:extLst>
      <p:ext uri="{BB962C8B-B14F-4D97-AF65-F5344CB8AC3E}">
        <p14:creationId xmlns:p14="http://schemas.microsoft.com/office/powerpoint/2010/main" val="1823476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23645"/>
      </p:ext>
    </p:extLst>
  </p:cSld>
  <p:clrMap bg1="lt1" tx1="dk1" bg2="lt2" tx2="dk2" accent1="accent1" accent2="accent2" accent3="accent3" accent4="accent4" accent5="accent5" accent6="accent6" hlink="hlink" folHlink="folHlink"/>
  <p:sldLayoutIdLst>
    <p:sldLayoutId id="2147483715" r:id="rId1"/>
    <p:sldLayoutId id="2147483699" r:id="rId2"/>
    <p:sldLayoutId id="2147483729" r:id="rId3"/>
    <p:sldLayoutId id="2147483730" r:id="rId4"/>
    <p:sldLayoutId id="2147483701" r:id="rId5"/>
    <p:sldLayoutId id="2147483731" r:id="rId6"/>
    <p:sldLayoutId id="2147483732" r:id="rId7"/>
  </p:sldLayoutIdLst>
  <p:transition spd="med"/>
  <p:hf sldNum="0" hdr="0" dt="0"/>
  <p:txStyles>
    <p:titleStyle>
      <a:lvl1pPr marL="0" marR="0" indent="0" algn="r" defTabSz="308073" latinLnBrk="0">
        <a:lnSpc>
          <a:spcPct val="100000"/>
        </a:lnSpc>
        <a:spcBef>
          <a:spcPts val="0"/>
        </a:spcBef>
        <a:spcAft>
          <a:spcPts val="0"/>
        </a:spcAft>
        <a:buClrTx/>
        <a:buSzTx/>
        <a:buFontTx/>
        <a:buNone/>
        <a:tabLst/>
        <a:defRPr sz="1875" b="1" i="0" u="none" strike="noStrike" cap="none" spc="0" baseline="0">
          <a:ln>
            <a:noFill/>
          </a:ln>
          <a:solidFill>
            <a:srgbClr val="535353"/>
          </a:solidFill>
          <a:uFillTx/>
          <a:latin typeface="TheSansArabic SemiLight"/>
          <a:ea typeface="TheSansArabic SemiLight"/>
          <a:cs typeface="TheSansArabic SemiLight"/>
          <a:sym typeface="TheSansArabic SemiLight"/>
        </a:defRPr>
      </a:lvl1pPr>
      <a:lvl2pPr marL="0" marR="0" indent="0" algn="r" defTabSz="308073" latinLnBrk="0">
        <a:lnSpc>
          <a:spcPct val="100000"/>
        </a:lnSpc>
        <a:spcBef>
          <a:spcPts val="0"/>
        </a:spcBef>
        <a:spcAft>
          <a:spcPts val="0"/>
        </a:spcAft>
        <a:buClrTx/>
        <a:buSzTx/>
        <a:buFontTx/>
        <a:buNone/>
        <a:tabLst/>
        <a:defRPr sz="1875" b="1" i="0" u="none" strike="noStrike" cap="none" spc="0" baseline="0">
          <a:ln>
            <a:noFill/>
          </a:ln>
          <a:solidFill>
            <a:srgbClr val="535353"/>
          </a:solidFill>
          <a:uFillTx/>
          <a:latin typeface="TheSansArabic SemiLight"/>
          <a:ea typeface="TheSansArabic SemiLight"/>
          <a:cs typeface="TheSansArabic SemiLight"/>
          <a:sym typeface="TheSansArabic SemiLight"/>
        </a:defRPr>
      </a:lvl2pPr>
      <a:lvl3pPr marL="0" marR="0" indent="0" algn="r" defTabSz="308073" latinLnBrk="0">
        <a:lnSpc>
          <a:spcPct val="100000"/>
        </a:lnSpc>
        <a:spcBef>
          <a:spcPts val="0"/>
        </a:spcBef>
        <a:spcAft>
          <a:spcPts val="0"/>
        </a:spcAft>
        <a:buClrTx/>
        <a:buSzTx/>
        <a:buFontTx/>
        <a:buNone/>
        <a:tabLst/>
        <a:defRPr sz="1875" b="1" i="0" u="none" strike="noStrike" cap="none" spc="0" baseline="0">
          <a:ln>
            <a:noFill/>
          </a:ln>
          <a:solidFill>
            <a:srgbClr val="535353"/>
          </a:solidFill>
          <a:uFillTx/>
          <a:latin typeface="TheSansArabic SemiLight"/>
          <a:ea typeface="TheSansArabic SemiLight"/>
          <a:cs typeface="TheSansArabic SemiLight"/>
          <a:sym typeface="TheSansArabic SemiLight"/>
        </a:defRPr>
      </a:lvl3pPr>
      <a:lvl4pPr marL="0" marR="0" indent="0" algn="r" defTabSz="308073" latinLnBrk="0">
        <a:lnSpc>
          <a:spcPct val="100000"/>
        </a:lnSpc>
        <a:spcBef>
          <a:spcPts val="0"/>
        </a:spcBef>
        <a:spcAft>
          <a:spcPts val="0"/>
        </a:spcAft>
        <a:buClrTx/>
        <a:buSzTx/>
        <a:buFontTx/>
        <a:buNone/>
        <a:tabLst/>
        <a:defRPr sz="1875" b="1" i="0" u="none" strike="noStrike" cap="none" spc="0" baseline="0">
          <a:ln>
            <a:noFill/>
          </a:ln>
          <a:solidFill>
            <a:srgbClr val="535353"/>
          </a:solidFill>
          <a:uFillTx/>
          <a:latin typeface="TheSansArabic SemiLight"/>
          <a:ea typeface="TheSansArabic SemiLight"/>
          <a:cs typeface="TheSansArabic SemiLight"/>
          <a:sym typeface="TheSansArabic SemiLight"/>
        </a:defRPr>
      </a:lvl4pPr>
      <a:lvl5pPr marL="0" marR="0" indent="0" algn="r" defTabSz="308073" latinLnBrk="0">
        <a:lnSpc>
          <a:spcPct val="100000"/>
        </a:lnSpc>
        <a:spcBef>
          <a:spcPts val="0"/>
        </a:spcBef>
        <a:spcAft>
          <a:spcPts val="0"/>
        </a:spcAft>
        <a:buClrTx/>
        <a:buSzTx/>
        <a:buFontTx/>
        <a:buNone/>
        <a:tabLst/>
        <a:defRPr sz="1875" b="1" i="0" u="none" strike="noStrike" cap="none" spc="0" baseline="0">
          <a:ln>
            <a:noFill/>
          </a:ln>
          <a:solidFill>
            <a:srgbClr val="535353"/>
          </a:solidFill>
          <a:uFillTx/>
          <a:latin typeface="TheSansArabic SemiLight"/>
          <a:ea typeface="TheSansArabic SemiLight"/>
          <a:cs typeface="TheSansArabic SemiLight"/>
          <a:sym typeface="TheSansArabic SemiLight"/>
        </a:defRPr>
      </a:lvl5pPr>
      <a:lvl6pPr marL="0" marR="0" indent="0" algn="r" defTabSz="308073" latinLnBrk="0">
        <a:lnSpc>
          <a:spcPct val="100000"/>
        </a:lnSpc>
        <a:spcBef>
          <a:spcPts val="0"/>
        </a:spcBef>
        <a:spcAft>
          <a:spcPts val="0"/>
        </a:spcAft>
        <a:buClrTx/>
        <a:buSzTx/>
        <a:buFontTx/>
        <a:buNone/>
        <a:tabLst/>
        <a:defRPr sz="1875" b="1" i="0" u="none" strike="noStrike" cap="none" spc="0" baseline="0">
          <a:ln>
            <a:noFill/>
          </a:ln>
          <a:solidFill>
            <a:srgbClr val="535353"/>
          </a:solidFill>
          <a:uFillTx/>
          <a:latin typeface="TheSansArabic SemiLight"/>
          <a:ea typeface="TheSansArabic SemiLight"/>
          <a:cs typeface="TheSansArabic SemiLight"/>
          <a:sym typeface="TheSansArabic SemiLight"/>
        </a:defRPr>
      </a:lvl6pPr>
      <a:lvl7pPr marL="0" marR="0" indent="0" algn="r" defTabSz="308073" latinLnBrk="0">
        <a:lnSpc>
          <a:spcPct val="100000"/>
        </a:lnSpc>
        <a:spcBef>
          <a:spcPts val="0"/>
        </a:spcBef>
        <a:spcAft>
          <a:spcPts val="0"/>
        </a:spcAft>
        <a:buClrTx/>
        <a:buSzTx/>
        <a:buFontTx/>
        <a:buNone/>
        <a:tabLst/>
        <a:defRPr sz="1875" b="1" i="0" u="none" strike="noStrike" cap="none" spc="0" baseline="0">
          <a:ln>
            <a:noFill/>
          </a:ln>
          <a:solidFill>
            <a:srgbClr val="535353"/>
          </a:solidFill>
          <a:uFillTx/>
          <a:latin typeface="TheSansArabic SemiLight"/>
          <a:ea typeface="TheSansArabic SemiLight"/>
          <a:cs typeface="TheSansArabic SemiLight"/>
          <a:sym typeface="TheSansArabic SemiLight"/>
        </a:defRPr>
      </a:lvl7pPr>
      <a:lvl8pPr marL="0" marR="0" indent="0" algn="r" defTabSz="308073" latinLnBrk="0">
        <a:lnSpc>
          <a:spcPct val="100000"/>
        </a:lnSpc>
        <a:spcBef>
          <a:spcPts val="0"/>
        </a:spcBef>
        <a:spcAft>
          <a:spcPts val="0"/>
        </a:spcAft>
        <a:buClrTx/>
        <a:buSzTx/>
        <a:buFontTx/>
        <a:buNone/>
        <a:tabLst/>
        <a:defRPr sz="1875" b="1" i="0" u="none" strike="noStrike" cap="none" spc="0" baseline="0">
          <a:ln>
            <a:noFill/>
          </a:ln>
          <a:solidFill>
            <a:srgbClr val="535353"/>
          </a:solidFill>
          <a:uFillTx/>
          <a:latin typeface="TheSansArabic SemiLight"/>
          <a:ea typeface="TheSansArabic SemiLight"/>
          <a:cs typeface="TheSansArabic SemiLight"/>
          <a:sym typeface="TheSansArabic SemiLight"/>
        </a:defRPr>
      </a:lvl8pPr>
      <a:lvl9pPr marL="0" marR="0" indent="0" algn="r" defTabSz="308073" latinLnBrk="0">
        <a:lnSpc>
          <a:spcPct val="100000"/>
        </a:lnSpc>
        <a:spcBef>
          <a:spcPts val="0"/>
        </a:spcBef>
        <a:spcAft>
          <a:spcPts val="0"/>
        </a:spcAft>
        <a:buClrTx/>
        <a:buSzTx/>
        <a:buFontTx/>
        <a:buNone/>
        <a:tabLst/>
        <a:defRPr sz="1875" b="1" i="0" u="none" strike="noStrike" cap="none" spc="0" baseline="0">
          <a:ln>
            <a:noFill/>
          </a:ln>
          <a:solidFill>
            <a:srgbClr val="535353"/>
          </a:solidFill>
          <a:uFillTx/>
          <a:latin typeface="TheSansArabic SemiLight"/>
          <a:ea typeface="TheSansArabic SemiLight"/>
          <a:cs typeface="TheSansArabic SemiLight"/>
          <a:sym typeface="TheSansArabic SemiLight"/>
        </a:defRPr>
      </a:lvl9pPr>
    </p:titleStyle>
    <p:bodyStyle>
      <a:lvl1pPr marL="0" marR="0" indent="0"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1pPr>
      <a:lvl2pPr marL="0" marR="0" indent="85725"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2pPr>
      <a:lvl3pPr marL="0" marR="0" indent="171449"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3pPr>
      <a:lvl4pPr marL="0" marR="0" indent="257174"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4pPr>
      <a:lvl5pPr marL="0" marR="0" indent="342898"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5pPr>
      <a:lvl6pPr marL="0" marR="0" indent="428622"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6pPr>
      <a:lvl7pPr marL="0" marR="0" indent="514347"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7pPr>
      <a:lvl8pPr marL="0" marR="0" indent="600071"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8pPr>
      <a:lvl9pPr marL="0" marR="0" indent="685796"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9pPr>
    </p:bodyStyle>
    <p:otherStyle>
      <a:lvl1pPr marL="0" marR="0" indent="0" algn="ctr" defTabSz="30807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0" algn="ctr" defTabSz="30807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0" algn="ctr" defTabSz="30807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0" algn="ctr" defTabSz="30807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0" algn="ctr" defTabSz="30807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0" algn="ctr" defTabSz="30807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0" algn="ctr" defTabSz="30807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0" algn="ctr" defTabSz="30807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0" algn="ctr" defTabSz="30807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5.jp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2.png"/><Relationship Id="rId5" Type="http://schemas.openxmlformats.org/officeDocument/2006/relationships/image" Target="../media/image47.jpeg"/><Relationship Id="rId10" Type="http://schemas.openxmlformats.org/officeDocument/2006/relationships/image" Target="../media/image51.gif"/><Relationship Id="rId4" Type="http://schemas.openxmlformats.org/officeDocument/2006/relationships/image" Target="../media/image46.jpe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70.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24.tiff"/><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1.gif"/><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hq-shp-02:2222/En/ProductsAndServices/Products/Geodesy/Pages/NVN.aspx" TargetMode="External"/><Relationship Id="rId5" Type="http://schemas.openxmlformats.org/officeDocument/2006/relationships/image" Target="../media/image24.tiff"/><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4.tiff"/><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2.jpeg"/><Relationship Id="rId5" Type="http://schemas.microsoft.com/office/2007/relationships/hdphoto" Target="../media/hdphoto14.wdp"/><Relationship Id="rId4" Type="http://schemas.openxmlformats.org/officeDocument/2006/relationships/image" Target="../media/image71.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7.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jpg"/><Relationship Id="rId18" Type="http://schemas.openxmlformats.org/officeDocument/2006/relationships/image" Target="../media/image24.tiff"/><Relationship Id="rId3" Type="http://schemas.openxmlformats.org/officeDocument/2006/relationships/image" Target="../media/image11.jp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tiff"/><Relationship Id="rId2" Type="http://schemas.openxmlformats.org/officeDocument/2006/relationships/notesSlide" Target="../notesSlides/notesSlide5.xml"/><Relationship Id="rId16"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6.png"/><Relationship Id="rId15" Type="http://schemas.openxmlformats.org/officeDocument/2006/relationships/image" Target="../media/image21.jpg"/><Relationship Id="rId10" Type="http://schemas.openxmlformats.org/officeDocument/2006/relationships/image" Target="../media/image16.png"/><Relationship Id="rId19" Type="http://schemas.openxmlformats.org/officeDocument/2006/relationships/image" Target="../media/image25.tiff"/><Relationship Id="rId4" Type="http://schemas.openxmlformats.org/officeDocument/2006/relationships/image" Target="../media/image12.png"/><Relationship Id="rId9" Type="http://schemas.openxmlformats.org/officeDocument/2006/relationships/image" Target="../media/image15.jp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5.wdp"/><Relationship Id="rId3" Type="http://schemas.openxmlformats.org/officeDocument/2006/relationships/image" Target="../media/image11.jpg"/><Relationship Id="rId7" Type="http://schemas.microsoft.com/office/2007/relationships/hdphoto" Target="../media/hdphoto3.wdp"/><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image" Target="../media/image12.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6.png"/><Relationship Id="rId18" Type="http://schemas.microsoft.com/office/2007/relationships/hdphoto" Target="../media/hdphoto2.wdp"/><Relationship Id="rId3" Type="http://schemas.openxmlformats.org/officeDocument/2006/relationships/image" Target="../media/image11.jpg"/><Relationship Id="rId7" Type="http://schemas.openxmlformats.org/officeDocument/2006/relationships/image" Target="../media/image25.tiff"/><Relationship Id="rId12" Type="http://schemas.microsoft.com/office/2007/relationships/hdphoto" Target="../media/hdphoto5.wdp"/><Relationship Id="rId17" Type="http://schemas.openxmlformats.org/officeDocument/2006/relationships/image" Target="../media/image14.png"/><Relationship Id="rId2" Type="http://schemas.openxmlformats.org/officeDocument/2006/relationships/notesSlide" Target="../notesSlides/notesSlide7.xml"/><Relationship Id="rId16"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24.tiff"/><Relationship Id="rId11" Type="http://schemas.openxmlformats.org/officeDocument/2006/relationships/image" Target="../media/image29.png"/><Relationship Id="rId5" Type="http://schemas.openxmlformats.org/officeDocument/2006/relationships/image" Target="../media/image6.png"/><Relationship Id="rId15" Type="http://schemas.openxmlformats.org/officeDocument/2006/relationships/image" Target="../media/image27.png"/><Relationship Id="rId10" Type="http://schemas.openxmlformats.org/officeDocument/2006/relationships/image" Target="../media/image23.tiff"/><Relationship Id="rId19"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31.jpeg"/><Relationship Id="rId1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8.jpg"/><Relationship Id="rId18" Type="http://schemas.openxmlformats.org/officeDocument/2006/relationships/image" Target="../media/image41.png"/><Relationship Id="rId3" Type="http://schemas.openxmlformats.org/officeDocument/2006/relationships/image" Target="../media/image32.png"/><Relationship Id="rId21"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37.jpg"/><Relationship Id="rId17" Type="http://schemas.openxmlformats.org/officeDocument/2006/relationships/image" Target="../media/image12.png"/><Relationship Id="rId25" Type="http://schemas.microsoft.com/office/2007/relationships/hdphoto" Target="../media/hdphoto12.wdp"/><Relationship Id="rId2" Type="http://schemas.openxmlformats.org/officeDocument/2006/relationships/notesSlide" Target="../notesSlides/notesSlide9.xml"/><Relationship Id="rId16" Type="http://schemas.openxmlformats.org/officeDocument/2006/relationships/image" Target="../media/image40.jpg"/><Relationship Id="rId20"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5.png"/><Relationship Id="rId11" Type="http://schemas.microsoft.com/office/2007/relationships/hdphoto" Target="../media/hdphoto8.wdp"/><Relationship Id="rId24" Type="http://schemas.openxmlformats.org/officeDocument/2006/relationships/image" Target="../media/image44.png"/><Relationship Id="rId5" Type="http://schemas.openxmlformats.org/officeDocument/2006/relationships/image" Target="../media/image34.png"/><Relationship Id="rId15" Type="http://schemas.microsoft.com/office/2007/relationships/hdphoto" Target="../media/hdphoto9.wdp"/><Relationship Id="rId23" Type="http://schemas.microsoft.com/office/2007/relationships/hdphoto" Target="../media/hdphoto11.wdp"/><Relationship Id="rId10" Type="http://schemas.openxmlformats.org/officeDocument/2006/relationships/image" Target="../media/image36.png"/><Relationship Id="rId19" Type="http://schemas.microsoft.com/office/2007/relationships/hdphoto" Target="../media/hdphoto10.wdp"/><Relationship Id="rId4" Type="http://schemas.openxmlformats.org/officeDocument/2006/relationships/image" Target="../media/image33.png"/><Relationship Id="rId9" Type="http://schemas.microsoft.com/office/2007/relationships/hdphoto" Target="../media/hdphoto7.wdp"/><Relationship Id="rId14" Type="http://schemas.openxmlformats.org/officeDocument/2006/relationships/image" Target="../media/image39.png"/><Relationship Id="rId22"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38;p37">
            <a:extLst>
              <a:ext uri="{FF2B5EF4-FFF2-40B4-BE49-F238E27FC236}">
                <a16:creationId xmlns:a16="http://schemas.microsoft.com/office/drawing/2014/main" id="{586FA972-5BC0-514D-A407-9CE455BAB62A}"/>
              </a:ext>
            </a:extLst>
          </p:cNvPr>
          <p:cNvSpPr txBox="1">
            <a:spLocks/>
          </p:cNvSpPr>
          <p:nvPr/>
        </p:nvSpPr>
        <p:spPr>
          <a:xfrm>
            <a:off x="961696" y="2271663"/>
            <a:ext cx="6129174" cy="421269"/>
          </a:xfrm>
          <a:prstGeom prst="rect">
            <a:avLst/>
          </a:prstGeom>
          <a:noFill/>
        </p:spPr>
        <p:txBody>
          <a:bodyPr wrap="square" rtlCol="0" anchor="ctr">
            <a:spAutoFit/>
          </a:bodyPr>
          <a:lstStyle>
            <a:lvl1pPr marL="0" marR="0" indent="0" algn="r" defTabSz="821530" latinLnBrk="0">
              <a:lnSpc>
                <a:spcPct val="100000"/>
              </a:lnSpc>
              <a:spcBef>
                <a:spcPts val="0"/>
              </a:spcBef>
              <a:spcAft>
                <a:spcPts val="0"/>
              </a:spcAft>
              <a:buClrTx/>
              <a:buSzTx/>
              <a:buFontTx/>
              <a:buNone/>
              <a:tabLst/>
              <a:defRPr sz="5000" b="1" i="0" u="none" strike="noStrike" cap="none" spc="0" baseline="0">
                <a:ln>
                  <a:noFill/>
                </a:ln>
                <a:solidFill>
                  <a:srgbClr val="535353"/>
                </a:solidFill>
                <a:uFillTx/>
                <a:latin typeface="TheSansArabic SemiLight"/>
                <a:ea typeface="TheSansArabic SemiLight"/>
                <a:cs typeface="TheSansArabic SemiLight"/>
                <a:sym typeface="TheSansArabic SemiLight"/>
              </a:defRPr>
            </a:lvl1pPr>
            <a:lvl2pPr marL="0" marR="0" indent="0" algn="r" defTabSz="821530" latinLnBrk="0">
              <a:lnSpc>
                <a:spcPct val="100000"/>
              </a:lnSpc>
              <a:spcBef>
                <a:spcPts val="0"/>
              </a:spcBef>
              <a:spcAft>
                <a:spcPts val="0"/>
              </a:spcAft>
              <a:buClrTx/>
              <a:buSzTx/>
              <a:buFontTx/>
              <a:buNone/>
              <a:tabLst/>
              <a:defRPr sz="5000" b="1" i="0" u="none" strike="noStrike" cap="none" spc="0" baseline="0">
                <a:ln>
                  <a:noFill/>
                </a:ln>
                <a:solidFill>
                  <a:srgbClr val="535353"/>
                </a:solidFill>
                <a:uFillTx/>
                <a:latin typeface="TheSansArabic SemiLight"/>
                <a:ea typeface="TheSansArabic SemiLight"/>
                <a:cs typeface="TheSansArabic SemiLight"/>
                <a:sym typeface="TheSansArabic SemiLight"/>
              </a:defRPr>
            </a:lvl2pPr>
            <a:lvl3pPr marL="0" marR="0" indent="0" algn="r" defTabSz="821530" latinLnBrk="0">
              <a:lnSpc>
                <a:spcPct val="100000"/>
              </a:lnSpc>
              <a:spcBef>
                <a:spcPts val="0"/>
              </a:spcBef>
              <a:spcAft>
                <a:spcPts val="0"/>
              </a:spcAft>
              <a:buClrTx/>
              <a:buSzTx/>
              <a:buFontTx/>
              <a:buNone/>
              <a:tabLst/>
              <a:defRPr sz="5000" b="1" i="0" u="none" strike="noStrike" cap="none" spc="0" baseline="0">
                <a:ln>
                  <a:noFill/>
                </a:ln>
                <a:solidFill>
                  <a:srgbClr val="535353"/>
                </a:solidFill>
                <a:uFillTx/>
                <a:latin typeface="TheSansArabic SemiLight"/>
                <a:ea typeface="TheSansArabic SemiLight"/>
                <a:cs typeface="TheSansArabic SemiLight"/>
                <a:sym typeface="TheSansArabic SemiLight"/>
              </a:defRPr>
            </a:lvl3pPr>
            <a:lvl4pPr marL="0" marR="0" indent="0" algn="r" defTabSz="821530" latinLnBrk="0">
              <a:lnSpc>
                <a:spcPct val="100000"/>
              </a:lnSpc>
              <a:spcBef>
                <a:spcPts val="0"/>
              </a:spcBef>
              <a:spcAft>
                <a:spcPts val="0"/>
              </a:spcAft>
              <a:buClrTx/>
              <a:buSzTx/>
              <a:buFontTx/>
              <a:buNone/>
              <a:tabLst/>
              <a:defRPr sz="5000" b="1" i="0" u="none" strike="noStrike" cap="none" spc="0" baseline="0">
                <a:ln>
                  <a:noFill/>
                </a:ln>
                <a:solidFill>
                  <a:srgbClr val="535353"/>
                </a:solidFill>
                <a:uFillTx/>
                <a:latin typeface="TheSansArabic SemiLight"/>
                <a:ea typeface="TheSansArabic SemiLight"/>
                <a:cs typeface="TheSansArabic SemiLight"/>
                <a:sym typeface="TheSansArabic SemiLight"/>
              </a:defRPr>
            </a:lvl4pPr>
            <a:lvl5pPr marL="0" marR="0" indent="0" algn="r" defTabSz="821530" latinLnBrk="0">
              <a:lnSpc>
                <a:spcPct val="100000"/>
              </a:lnSpc>
              <a:spcBef>
                <a:spcPts val="0"/>
              </a:spcBef>
              <a:spcAft>
                <a:spcPts val="0"/>
              </a:spcAft>
              <a:buClrTx/>
              <a:buSzTx/>
              <a:buFontTx/>
              <a:buNone/>
              <a:tabLst/>
              <a:defRPr sz="5000" b="1" i="0" u="none" strike="noStrike" cap="none" spc="0" baseline="0">
                <a:ln>
                  <a:noFill/>
                </a:ln>
                <a:solidFill>
                  <a:srgbClr val="535353"/>
                </a:solidFill>
                <a:uFillTx/>
                <a:latin typeface="TheSansArabic SemiLight"/>
                <a:ea typeface="TheSansArabic SemiLight"/>
                <a:cs typeface="TheSansArabic SemiLight"/>
                <a:sym typeface="TheSansArabic SemiLight"/>
              </a:defRPr>
            </a:lvl5pPr>
            <a:lvl6pPr marL="0" marR="0" indent="0" algn="r" defTabSz="821530" latinLnBrk="0">
              <a:lnSpc>
                <a:spcPct val="100000"/>
              </a:lnSpc>
              <a:spcBef>
                <a:spcPts val="0"/>
              </a:spcBef>
              <a:spcAft>
                <a:spcPts val="0"/>
              </a:spcAft>
              <a:buClrTx/>
              <a:buSzTx/>
              <a:buFontTx/>
              <a:buNone/>
              <a:tabLst/>
              <a:defRPr sz="5000" b="1" i="0" u="none" strike="noStrike" cap="none" spc="0" baseline="0">
                <a:ln>
                  <a:noFill/>
                </a:ln>
                <a:solidFill>
                  <a:srgbClr val="535353"/>
                </a:solidFill>
                <a:uFillTx/>
                <a:latin typeface="TheSansArabic SemiLight"/>
                <a:ea typeface="TheSansArabic SemiLight"/>
                <a:cs typeface="TheSansArabic SemiLight"/>
                <a:sym typeface="TheSansArabic SemiLight"/>
              </a:defRPr>
            </a:lvl6pPr>
            <a:lvl7pPr marL="0" marR="0" indent="0" algn="r" defTabSz="821530" latinLnBrk="0">
              <a:lnSpc>
                <a:spcPct val="100000"/>
              </a:lnSpc>
              <a:spcBef>
                <a:spcPts val="0"/>
              </a:spcBef>
              <a:spcAft>
                <a:spcPts val="0"/>
              </a:spcAft>
              <a:buClrTx/>
              <a:buSzTx/>
              <a:buFontTx/>
              <a:buNone/>
              <a:tabLst/>
              <a:defRPr sz="5000" b="1" i="0" u="none" strike="noStrike" cap="none" spc="0" baseline="0">
                <a:ln>
                  <a:noFill/>
                </a:ln>
                <a:solidFill>
                  <a:srgbClr val="535353"/>
                </a:solidFill>
                <a:uFillTx/>
                <a:latin typeface="TheSansArabic SemiLight"/>
                <a:ea typeface="TheSansArabic SemiLight"/>
                <a:cs typeface="TheSansArabic SemiLight"/>
                <a:sym typeface="TheSansArabic SemiLight"/>
              </a:defRPr>
            </a:lvl7pPr>
            <a:lvl8pPr marL="0" marR="0" indent="0" algn="r" defTabSz="821530" latinLnBrk="0">
              <a:lnSpc>
                <a:spcPct val="100000"/>
              </a:lnSpc>
              <a:spcBef>
                <a:spcPts val="0"/>
              </a:spcBef>
              <a:spcAft>
                <a:spcPts val="0"/>
              </a:spcAft>
              <a:buClrTx/>
              <a:buSzTx/>
              <a:buFontTx/>
              <a:buNone/>
              <a:tabLst/>
              <a:defRPr sz="5000" b="1" i="0" u="none" strike="noStrike" cap="none" spc="0" baseline="0">
                <a:ln>
                  <a:noFill/>
                </a:ln>
                <a:solidFill>
                  <a:srgbClr val="535353"/>
                </a:solidFill>
                <a:uFillTx/>
                <a:latin typeface="TheSansArabic SemiLight"/>
                <a:ea typeface="TheSansArabic SemiLight"/>
                <a:cs typeface="TheSansArabic SemiLight"/>
                <a:sym typeface="TheSansArabic SemiLight"/>
              </a:defRPr>
            </a:lvl8pPr>
            <a:lvl9pPr marL="0" marR="0" indent="0" algn="r" defTabSz="821530" latinLnBrk="0">
              <a:lnSpc>
                <a:spcPct val="100000"/>
              </a:lnSpc>
              <a:spcBef>
                <a:spcPts val="0"/>
              </a:spcBef>
              <a:spcAft>
                <a:spcPts val="0"/>
              </a:spcAft>
              <a:buClrTx/>
              <a:buSzTx/>
              <a:buFontTx/>
              <a:buNone/>
              <a:tabLst/>
              <a:defRPr sz="5000" b="1" i="0" u="none" strike="noStrike" cap="none" spc="0" baseline="0">
                <a:ln>
                  <a:noFill/>
                </a:ln>
                <a:solidFill>
                  <a:srgbClr val="535353"/>
                </a:solidFill>
                <a:uFillTx/>
                <a:latin typeface="TheSansArabic SemiLight"/>
                <a:ea typeface="TheSansArabic SemiLight"/>
                <a:cs typeface="TheSansArabic SemiLight"/>
                <a:sym typeface="TheSansArabic SemiLight"/>
              </a:defRPr>
            </a:lvl9pPr>
          </a:lstStyle>
          <a:p>
            <a:pPr algn="ctr" defTabSz="308073" rtl="1">
              <a:lnSpc>
                <a:spcPts val="2660"/>
              </a:lnSpc>
            </a:pPr>
            <a:r>
              <a:rPr lang="en-US" sz="1800" dirty="0">
                <a:ln w="0"/>
                <a:solidFill>
                  <a:schemeClr val="tx1">
                    <a:lumMod val="75000"/>
                  </a:schemeClr>
                </a:solidFill>
                <a:effectLst>
                  <a:outerShdw blurRad="38100" dist="38100" dir="2700000" algn="tl">
                    <a:srgbClr val="000000">
                      <a:alpha val="43137"/>
                    </a:srgbClr>
                  </a:outerShdw>
                </a:effectLst>
                <a:latin typeface="Cairo" pitchFamily="2" charset="-78"/>
                <a:cs typeface="Cairo" pitchFamily="2" charset="-78"/>
                <a:sym typeface="Sakkal Majalla"/>
              </a:rPr>
              <a:t>Saudi Arabia </a:t>
            </a:r>
            <a:r>
              <a:rPr lang="en-US" sz="1800" dirty="0" smtClean="0">
                <a:ln w="0"/>
                <a:solidFill>
                  <a:schemeClr val="tx1">
                    <a:lumMod val="75000"/>
                  </a:schemeClr>
                </a:solidFill>
                <a:effectLst>
                  <a:outerShdw blurRad="38100" dist="38100" dir="2700000" algn="tl">
                    <a:srgbClr val="000000">
                      <a:alpha val="43137"/>
                    </a:srgbClr>
                  </a:outerShdw>
                </a:effectLst>
                <a:latin typeface="Cairo" pitchFamily="2" charset="-78"/>
                <a:cs typeface="Cairo" pitchFamily="2" charset="-78"/>
                <a:sym typeface="Sakkal Majalla"/>
              </a:rPr>
              <a:t>National </a:t>
            </a:r>
            <a:r>
              <a:rPr lang="en-US" sz="1800" dirty="0">
                <a:ln w="0"/>
                <a:solidFill>
                  <a:schemeClr val="tx1">
                    <a:lumMod val="75000"/>
                  </a:schemeClr>
                </a:solidFill>
                <a:effectLst>
                  <a:outerShdw blurRad="38100" dist="38100" dir="2700000" algn="tl">
                    <a:srgbClr val="000000">
                      <a:alpha val="43137"/>
                    </a:srgbClr>
                  </a:outerShdw>
                </a:effectLst>
                <a:latin typeface="Cairo" pitchFamily="2" charset="-78"/>
                <a:cs typeface="Cairo" pitchFamily="2" charset="-78"/>
                <a:sym typeface="Sakkal Majalla"/>
              </a:rPr>
              <a:t>Spatial Reference </a:t>
            </a:r>
            <a:r>
              <a:rPr lang="en-US" sz="1800" dirty="0" smtClean="0">
                <a:ln w="0"/>
                <a:solidFill>
                  <a:schemeClr val="tx1">
                    <a:lumMod val="75000"/>
                  </a:schemeClr>
                </a:solidFill>
                <a:effectLst>
                  <a:outerShdw blurRad="38100" dist="38100" dir="2700000" algn="tl">
                    <a:srgbClr val="000000">
                      <a:alpha val="43137"/>
                    </a:srgbClr>
                  </a:outerShdw>
                </a:effectLst>
                <a:latin typeface="Cairo" pitchFamily="2" charset="-78"/>
                <a:cs typeface="Cairo" pitchFamily="2" charset="-78"/>
                <a:sym typeface="Sakkal Majalla"/>
              </a:rPr>
              <a:t>System - SANSRS</a:t>
            </a:r>
            <a:endParaRPr lang="en-US" sz="1800" dirty="0">
              <a:ln w="0"/>
              <a:solidFill>
                <a:schemeClr val="tx1">
                  <a:lumMod val="75000"/>
                </a:schemeClr>
              </a:solidFill>
              <a:effectLst>
                <a:outerShdw blurRad="38100" dist="38100" dir="2700000" algn="tl">
                  <a:srgbClr val="000000">
                    <a:alpha val="43137"/>
                  </a:srgbClr>
                </a:outerShdw>
              </a:effectLst>
              <a:latin typeface="Cairo" pitchFamily="2" charset="-78"/>
              <a:cs typeface="Cairo" pitchFamily="2" charset="-78"/>
              <a:sym typeface="Sakkal Majalla"/>
            </a:endParaRPr>
          </a:p>
        </p:txBody>
      </p:sp>
      <p:grpSp>
        <p:nvGrpSpPr>
          <p:cNvPr id="7" name="Group 17"/>
          <p:cNvGrpSpPr/>
          <p:nvPr/>
        </p:nvGrpSpPr>
        <p:grpSpPr>
          <a:xfrm>
            <a:off x="166986" y="3743928"/>
            <a:ext cx="7171862" cy="811225"/>
            <a:chOff x="2171506" y="2899487"/>
            <a:chExt cx="7171862" cy="811225"/>
          </a:xfrm>
        </p:grpSpPr>
        <p:sp>
          <p:nvSpPr>
            <p:cNvPr id="8" name="Subtitle 2"/>
            <p:cNvSpPr txBox="1">
              <a:spLocks/>
            </p:cNvSpPr>
            <p:nvPr/>
          </p:nvSpPr>
          <p:spPr>
            <a:xfrm>
              <a:off x="2171506" y="2899487"/>
              <a:ext cx="7171862" cy="811225"/>
            </a:xfrm>
            <a:prstGeom prst="rect">
              <a:avLst/>
            </a:prstGeom>
          </p:spPr>
          <p:txBody>
            <a:bodyPr/>
            <a:lstStyle>
              <a:lvl1pPr marL="0" marR="0" indent="0"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1pPr>
              <a:lvl2pPr marL="0" marR="0" indent="85725"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2pPr>
              <a:lvl3pPr marL="0" marR="0" indent="171449"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3pPr>
              <a:lvl4pPr marL="0" marR="0" indent="257174"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4pPr>
              <a:lvl5pPr marL="0" marR="0" indent="342898"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5pPr>
              <a:lvl6pPr marL="0" marR="0" indent="428622"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6pPr>
              <a:lvl7pPr marL="0" marR="0" indent="514347"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7pPr>
              <a:lvl8pPr marL="0" marR="0" indent="600071"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8pPr>
              <a:lvl9pPr marL="0" marR="0" indent="685796"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9pPr>
            </a:lstStyle>
            <a:p>
              <a:pPr algn="l"/>
              <a:r>
                <a:rPr lang="en-US" sz="1200" b="1" dirty="0">
                  <a:solidFill>
                    <a:srgbClr val="B5A082"/>
                  </a:solidFill>
                  <a:latin typeface="+mj-lt"/>
                </a:rPr>
                <a:t>A.Alqahtani, R. Grebenitcharsky, S.Alshahrani, I.Golubinka, M.Alqarni </a:t>
              </a:r>
              <a:r>
                <a:rPr lang="en-US" sz="1200" b="1" dirty="0" smtClean="0">
                  <a:solidFill>
                    <a:srgbClr val="B5A082"/>
                  </a:solidFill>
                  <a:latin typeface="+mj-lt"/>
                </a:rPr>
                <a:t>and S.Alqurashi</a:t>
              </a:r>
              <a:endParaRPr lang="en-US" sz="1200" b="1" dirty="0">
                <a:solidFill>
                  <a:srgbClr val="B5A082"/>
                </a:solidFill>
                <a:latin typeface="+mj-lt"/>
              </a:endParaRPr>
            </a:p>
            <a:p>
              <a:pPr algn="l"/>
              <a:endParaRPr lang="en-US" sz="1200" b="1" dirty="0">
                <a:solidFill>
                  <a:srgbClr val="FF0000"/>
                </a:solidFill>
                <a:latin typeface="+mj-lt"/>
              </a:endParaRPr>
            </a:p>
            <a:p>
              <a:pPr algn="l"/>
              <a:r>
                <a:rPr lang="en-US" sz="1200" b="1" dirty="0" smtClean="0">
                  <a:solidFill>
                    <a:srgbClr val="B5A082"/>
                  </a:solidFill>
                  <a:latin typeface="+mj-lt"/>
                </a:rPr>
                <a:t>General </a:t>
              </a:r>
              <a:r>
                <a:rPr lang="en-US" sz="1200" b="1" dirty="0">
                  <a:solidFill>
                    <a:srgbClr val="B5A082"/>
                  </a:solidFill>
                  <a:latin typeface="+mj-lt"/>
                </a:rPr>
                <a:t>Authority of Survey and Geospatial Information (GASGI), </a:t>
              </a:r>
              <a:endParaRPr lang="en-US" sz="1200" b="1" dirty="0" smtClean="0">
                <a:solidFill>
                  <a:srgbClr val="B5A082"/>
                </a:solidFill>
                <a:latin typeface="+mj-lt"/>
              </a:endParaRPr>
            </a:p>
            <a:p>
              <a:pPr algn="l"/>
              <a:r>
                <a:rPr lang="en-US" sz="1200" b="1" dirty="0" smtClean="0">
                  <a:solidFill>
                    <a:srgbClr val="B5A082"/>
                  </a:solidFill>
                  <a:latin typeface="+mj-lt"/>
                </a:rPr>
                <a:t>Saudi </a:t>
              </a:r>
              <a:r>
                <a:rPr lang="en-US" sz="1200" b="1" dirty="0">
                  <a:solidFill>
                    <a:srgbClr val="B5A082"/>
                  </a:solidFill>
                  <a:latin typeface="+mj-lt"/>
                </a:rPr>
                <a:t>Arabia</a:t>
              </a:r>
            </a:p>
            <a:p>
              <a:pPr algn="l"/>
              <a:endParaRPr lang="en-US" sz="1200" dirty="0">
                <a:solidFill>
                  <a:srgbClr val="B5A082"/>
                </a:solidFill>
                <a:latin typeface="+mj-lt"/>
              </a:endParaRPr>
            </a:p>
            <a:p>
              <a:pPr algn="l"/>
              <a:endParaRPr lang="en-US" sz="1200" dirty="0">
                <a:solidFill>
                  <a:srgbClr val="B5A082"/>
                </a:solidFill>
                <a:latin typeface="+mj-lt"/>
              </a:endParaRPr>
            </a:p>
          </p:txBody>
        </p:sp>
        <p:cxnSp>
          <p:nvCxnSpPr>
            <p:cNvPr id="9" name="Straight Connector 12"/>
            <p:cNvCxnSpPr/>
            <p:nvPr/>
          </p:nvCxnSpPr>
          <p:spPr>
            <a:xfrm flipV="1">
              <a:off x="2247021" y="3242036"/>
              <a:ext cx="1647527" cy="1"/>
            </a:xfrm>
            <a:prstGeom prst="line">
              <a:avLst/>
            </a:prstGeom>
            <a:noFill/>
            <a:ln w="19050" cap="flat">
              <a:solidFill>
                <a:srgbClr val="CFC59D"/>
              </a:solidFill>
              <a:prstDash val="solid"/>
              <a:round/>
            </a:ln>
            <a:effectLst/>
            <a:sp3d/>
          </p:spPr>
          <p:style>
            <a:lnRef idx="0">
              <a:scrgbClr r="0" g="0" b="0"/>
            </a:lnRef>
            <a:fillRef idx="0">
              <a:scrgbClr r="0" g="0" b="0"/>
            </a:fillRef>
            <a:effectRef idx="0">
              <a:scrgbClr r="0" g="0" b="0"/>
            </a:effectRef>
            <a:fontRef idx="none"/>
          </p:style>
        </p:cxnSp>
      </p:grpSp>
      <p:sp>
        <p:nvSpPr>
          <p:cNvPr id="2" name="مستطيل 1"/>
          <p:cNvSpPr/>
          <p:nvPr/>
        </p:nvSpPr>
        <p:spPr>
          <a:xfrm>
            <a:off x="4966860" y="66191"/>
            <a:ext cx="4177140" cy="553998"/>
          </a:xfrm>
          <a:prstGeom prst="rect">
            <a:avLst/>
          </a:prstGeom>
        </p:spPr>
        <p:txBody>
          <a:bodyPr wrap="square">
            <a:spAutoFit/>
          </a:bodyPr>
          <a:lstStyle/>
          <a:p>
            <a:r>
              <a:rPr lang="en-US" sz="1000" b="1" dirty="0">
                <a:solidFill>
                  <a:srgbClr val="B5A082"/>
                </a:solidFill>
                <a:latin typeface="ABeeZee"/>
              </a:rPr>
              <a:t>Reference </a:t>
            </a:r>
            <a:r>
              <a:rPr lang="en-US" sz="1000" b="1" dirty="0" smtClean="0">
                <a:solidFill>
                  <a:srgbClr val="B5A082"/>
                </a:solidFill>
                <a:latin typeface="ABeeZee"/>
              </a:rPr>
              <a:t>Frames for </a:t>
            </a:r>
            <a:r>
              <a:rPr lang="en-US" sz="1000" b="1" dirty="0">
                <a:solidFill>
                  <a:srgbClr val="B5A082"/>
                </a:solidFill>
                <a:latin typeface="ABeeZee"/>
              </a:rPr>
              <a:t>Applications </a:t>
            </a:r>
            <a:r>
              <a:rPr lang="en-US" sz="1000" b="1" dirty="0" smtClean="0">
                <a:solidFill>
                  <a:srgbClr val="B5A082"/>
                </a:solidFill>
                <a:latin typeface="ABeeZee"/>
              </a:rPr>
              <a:t>in Geosciences 2022 (REFAG),</a:t>
            </a:r>
          </a:p>
          <a:p>
            <a:r>
              <a:rPr lang="en-US" sz="1000" b="1" dirty="0" smtClean="0">
                <a:solidFill>
                  <a:srgbClr val="B5A082"/>
                </a:solidFill>
                <a:latin typeface="ABeeZee"/>
              </a:rPr>
              <a:t>17-20 October, 2022</a:t>
            </a:r>
          </a:p>
          <a:p>
            <a:pPr fontAlgn="base"/>
            <a:r>
              <a:rPr lang="en-US" sz="1000" b="1" dirty="0">
                <a:solidFill>
                  <a:srgbClr val="B5A082"/>
                </a:solidFill>
                <a:latin typeface="ABeeZee"/>
              </a:rPr>
              <a:t>THESSALONIKI, GREECE</a:t>
            </a:r>
          </a:p>
        </p:txBody>
      </p:sp>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75" y="70423"/>
            <a:ext cx="1759121" cy="590458"/>
          </a:xfrm>
          <a:prstGeom prst="rect">
            <a:avLst/>
          </a:prstGeom>
        </p:spPr>
      </p:pic>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937" y="57889"/>
            <a:ext cx="1909613" cy="600164"/>
          </a:xfrm>
          <a:prstGeom prst="rect">
            <a:avLst/>
          </a:prstGeom>
        </p:spPr>
      </p:pic>
      <p:pic>
        <p:nvPicPr>
          <p:cNvPr id="11"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43" y="1940061"/>
            <a:ext cx="1233478" cy="1088395"/>
          </a:xfrm>
          <a:prstGeom prst="rect">
            <a:avLst/>
          </a:prstGeom>
        </p:spPr>
      </p:pic>
    </p:spTree>
    <p:extLst>
      <p:ext uri="{BB962C8B-B14F-4D97-AF65-F5344CB8AC3E}">
        <p14:creationId xmlns:p14="http://schemas.microsoft.com/office/powerpoint/2010/main" val="6940290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p:cNvCxnSpPr>
            <a:endCxn id="80" idx="4"/>
          </p:cNvCxnSpPr>
          <p:nvPr/>
        </p:nvCxnSpPr>
        <p:spPr>
          <a:xfrm flipV="1">
            <a:off x="823286" y="1840686"/>
            <a:ext cx="0" cy="3302814"/>
          </a:xfrm>
          <a:prstGeom prst="line">
            <a:avLst/>
          </a:prstGeom>
          <a:noFill/>
          <a:ln w="12700" cap="flat">
            <a:solidFill>
              <a:schemeClr val="bg1">
                <a:lumMod val="85000"/>
              </a:schemeClr>
            </a:solidFill>
            <a:prstDash val="sysDash"/>
            <a:round/>
          </a:ln>
          <a:effectLst/>
          <a:sp3d/>
        </p:spPr>
        <p:style>
          <a:lnRef idx="0">
            <a:scrgbClr r="0" g="0" b="0"/>
          </a:lnRef>
          <a:fillRef idx="0">
            <a:scrgbClr r="0" g="0" b="0"/>
          </a:fillRef>
          <a:effectRef idx="0">
            <a:scrgbClr r="0" g="0" b="0"/>
          </a:effectRef>
          <a:fontRef idx="none"/>
        </p:style>
      </p:cxnSp>
      <p:sp>
        <p:nvSpPr>
          <p:cNvPr id="33" name="Rounded Rectangle 32"/>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Geodetic Reference Frame KSA-GRF17 </a:t>
            </a:r>
          </a:p>
        </p:txBody>
      </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311" y="1192531"/>
            <a:ext cx="4301930" cy="3049824"/>
          </a:xfrm>
          <a:prstGeom prst="rect">
            <a:avLst/>
          </a:prstGeom>
        </p:spPr>
      </p:pic>
      <p:sp>
        <p:nvSpPr>
          <p:cNvPr id="2" name="Rectangle 1"/>
          <p:cNvSpPr/>
          <p:nvPr/>
        </p:nvSpPr>
        <p:spPr>
          <a:xfrm>
            <a:off x="2360635" y="694432"/>
            <a:ext cx="4077675" cy="325089"/>
          </a:xfrm>
          <a:prstGeom prst="rect">
            <a:avLst/>
          </a:prstGeom>
        </p:spPr>
        <p:txBody>
          <a:bodyPr wrap="square">
            <a:spAutoFit/>
          </a:bodyPr>
          <a:lstStyle/>
          <a:p>
            <a:pPr marL="57150" lvl="1" algn="ctr">
              <a:lnSpc>
                <a:spcPct val="150000"/>
              </a:lnSpc>
            </a:pPr>
            <a:r>
              <a:rPr lang="en-US" sz="1100" b="1" dirty="0">
                <a:ln w="0"/>
                <a:solidFill>
                  <a:schemeClr val="tx1">
                    <a:lumMod val="75000"/>
                  </a:schemeClr>
                </a:solidFill>
                <a:latin typeface="Cairo ExtraBlack" pitchFamily="2" charset="-78"/>
                <a:ea typeface="+mj-ea"/>
                <a:cs typeface="Cairo ExtraBlack" pitchFamily="2" charset="-78"/>
              </a:rPr>
              <a:t>KSA-CORS network - the core of KSA-GRF17 Dissemination </a:t>
            </a:r>
          </a:p>
        </p:txBody>
      </p:sp>
      <p:sp>
        <p:nvSpPr>
          <p:cNvPr id="50" name="Isosceles Triangle 49"/>
          <p:cNvSpPr/>
          <p:nvPr/>
        </p:nvSpPr>
        <p:spPr>
          <a:xfrm>
            <a:off x="3959791" y="2996535"/>
            <a:ext cx="98073" cy="81504"/>
          </a:xfrm>
          <a:prstGeom prst="triangle">
            <a:avLst>
              <a:gd name="adj" fmla="val 51471"/>
            </a:avLst>
          </a:prstGeom>
          <a:noFill/>
          <a:ln w="17145" cap="flat" cmpd="sng" algn="ctr">
            <a:solidFill>
              <a:srgbClr val="38A7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Sakkal Majalla"/>
            </a:endParaRPr>
          </a:p>
        </p:txBody>
      </p:sp>
      <p:cxnSp>
        <p:nvCxnSpPr>
          <p:cNvPr id="51" name="Elbow Connector 50"/>
          <p:cNvCxnSpPr>
            <a:stCxn id="52" idx="2"/>
            <a:endCxn id="50" idx="5"/>
          </p:cNvCxnSpPr>
          <p:nvPr/>
        </p:nvCxnSpPr>
        <p:spPr>
          <a:xfrm rot="10800000">
            <a:off x="4034067" y="3037287"/>
            <a:ext cx="2219888" cy="755600"/>
          </a:xfrm>
          <a:prstGeom prst="bentConnector3">
            <a:avLst>
              <a:gd name="adj1" fmla="val 50000"/>
            </a:avLst>
          </a:prstGeom>
          <a:noFill/>
          <a:ln w="12700" cap="flat" cmpd="sng" algn="ctr">
            <a:solidFill>
              <a:srgbClr val="E7802F">
                <a:lumMod val="60000"/>
                <a:lumOff val="40000"/>
              </a:srgbClr>
            </a:solidFill>
            <a:prstDash val="dash"/>
          </a:ln>
          <a:effectLst/>
        </p:spPr>
      </p:cxnSp>
      <p:sp>
        <p:nvSpPr>
          <p:cNvPr id="52" name="Oval 51"/>
          <p:cNvSpPr/>
          <p:nvPr/>
        </p:nvSpPr>
        <p:spPr>
          <a:xfrm>
            <a:off x="6253955" y="3751534"/>
            <a:ext cx="82706" cy="82706"/>
          </a:xfrm>
          <a:prstGeom prst="ellipse">
            <a:avLst/>
          </a:prstGeom>
          <a:solidFill>
            <a:srgbClr val="FBAF2D">
              <a:lumMod val="40000"/>
              <a:lumOff val="60000"/>
            </a:srgbClr>
          </a:solidFill>
          <a:ln w="19050" cap="rnd" cmpd="sng" algn="ctr">
            <a:solidFill>
              <a:srgbClr val="E7802F">
                <a:lumMod val="60000"/>
                <a:lumOff val="4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Sakkal Majalla"/>
              <a:ea typeface="+mn-ea"/>
              <a:cs typeface="Sakkal Majalla"/>
            </a:endParaRPr>
          </a:p>
        </p:txBody>
      </p:sp>
      <p:pic>
        <p:nvPicPr>
          <p:cNvPr id="55" name="Picture 54"/>
          <p:cNvPicPr>
            <a:picLocks noChangeAspect="1"/>
          </p:cNvPicPr>
          <p:nvPr/>
        </p:nvPicPr>
        <p:blipFill rotWithShape="1">
          <a:blip r:embed="rId4"/>
          <a:srcRect l="5397" r="5855"/>
          <a:stretch/>
        </p:blipFill>
        <p:spPr>
          <a:xfrm>
            <a:off x="6400053" y="3152048"/>
            <a:ext cx="1594667" cy="1198972"/>
          </a:xfrm>
          <a:prstGeom prst="rect">
            <a:avLst/>
          </a:prstGeom>
          <a:ln>
            <a:solidFill>
              <a:schemeClr val="bg1">
                <a:lumMod val="50000"/>
              </a:schemeClr>
            </a:solidFill>
          </a:ln>
          <a:effectLst/>
        </p:spPr>
      </p:pic>
      <p:pic>
        <p:nvPicPr>
          <p:cNvPr id="61" name="Picture 60"/>
          <p:cNvPicPr>
            <a:picLocks noChangeAspect="1"/>
          </p:cNvPicPr>
          <p:nvPr/>
        </p:nvPicPr>
        <p:blipFill>
          <a:blip r:embed="rId5"/>
          <a:stretch>
            <a:fillRect/>
          </a:stretch>
        </p:blipFill>
        <p:spPr>
          <a:xfrm>
            <a:off x="8077425" y="3152048"/>
            <a:ext cx="704727" cy="1198972"/>
          </a:xfrm>
          <a:prstGeom prst="rect">
            <a:avLst/>
          </a:prstGeom>
          <a:ln>
            <a:solidFill>
              <a:schemeClr val="bg1">
                <a:lumMod val="50000"/>
              </a:schemeClr>
            </a:solidFill>
          </a:ln>
        </p:spPr>
      </p:pic>
      <p:sp>
        <p:nvSpPr>
          <p:cNvPr id="62" name="مستطيل 1"/>
          <p:cNvSpPr/>
          <p:nvPr/>
        </p:nvSpPr>
        <p:spPr>
          <a:xfrm>
            <a:off x="6336661" y="4351020"/>
            <a:ext cx="2528197" cy="507831"/>
          </a:xfrm>
          <a:prstGeom prst="rect">
            <a:avLst/>
          </a:prstGeom>
          <a:noFill/>
        </p:spPr>
        <p:txBody>
          <a:bodyPr wrap="square">
            <a:spAutoFit/>
          </a:bodyPr>
          <a:lstStyle/>
          <a:p>
            <a:pPr algn="ctr">
              <a:lnSpc>
                <a:spcPct val="150000"/>
              </a:lnSpc>
            </a:pPr>
            <a:r>
              <a:rPr lang="en-US" sz="900" b="1" dirty="0">
                <a:ln w="0"/>
                <a:solidFill>
                  <a:schemeClr val="tx1">
                    <a:lumMod val="75000"/>
                  </a:schemeClr>
                </a:solidFill>
                <a:latin typeface="Cairo ExtraBlack" pitchFamily="2" charset="-78"/>
                <a:ea typeface="+mj-ea"/>
                <a:cs typeface="Cairo ExtraBlack" pitchFamily="2" charset="-78"/>
              </a:rPr>
              <a:t>Ground type (GT) &amp; Roof type (RT): </a:t>
            </a:r>
            <a:r>
              <a:rPr lang="en-US" sz="900" dirty="0">
                <a:ln w="0"/>
                <a:solidFill>
                  <a:schemeClr val="tx1">
                    <a:lumMod val="75000"/>
                  </a:schemeClr>
                </a:solidFill>
                <a:latin typeface="Cairo Medium" pitchFamily="2" charset="-78"/>
                <a:ea typeface="+mj-ea"/>
                <a:cs typeface="Cairo Medium" pitchFamily="2" charset="-78"/>
              </a:rPr>
              <a:t>for SANSRS definition &amp;  precise positioning services </a:t>
            </a:r>
          </a:p>
        </p:txBody>
      </p:sp>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6661" y="1209268"/>
            <a:ext cx="2421286" cy="1361973"/>
          </a:xfrm>
          <a:prstGeom prst="rect">
            <a:avLst/>
          </a:prstGeom>
          <a:ln>
            <a:solidFill>
              <a:schemeClr val="tx1">
                <a:lumMod val="50000"/>
              </a:schemeClr>
            </a:solidFill>
          </a:ln>
        </p:spPr>
      </p:pic>
      <p:cxnSp>
        <p:nvCxnSpPr>
          <p:cNvPr id="65" name="Elbow Connector 64"/>
          <p:cNvCxnSpPr>
            <a:stCxn id="66" idx="2"/>
            <a:endCxn id="12" idx="3"/>
          </p:cNvCxnSpPr>
          <p:nvPr/>
        </p:nvCxnSpPr>
        <p:spPr>
          <a:xfrm rot="10800000" flipV="1">
            <a:off x="4114175" y="2126174"/>
            <a:ext cx="2065504" cy="539117"/>
          </a:xfrm>
          <a:prstGeom prst="bentConnector3">
            <a:avLst>
              <a:gd name="adj1" fmla="val 50000"/>
            </a:avLst>
          </a:prstGeom>
          <a:noFill/>
          <a:ln w="12700" cap="flat" cmpd="sng" algn="ctr">
            <a:solidFill>
              <a:srgbClr val="E7802F">
                <a:lumMod val="60000"/>
                <a:lumOff val="40000"/>
              </a:srgbClr>
            </a:solidFill>
            <a:prstDash val="dash"/>
          </a:ln>
          <a:effectLst/>
        </p:spPr>
      </p:cxnSp>
      <p:sp>
        <p:nvSpPr>
          <p:cNvPr id="66" name="Oval 65"/>
          <p:cNvSpPr/>
          <p:nvPr/>
        </p:nvSpPr>
        <p:spPr>
          <a:xfrm>
            <a:off x="6179679" y="2084822"/>
            <a:ext cx="82706" cy="82706"/>
          </a:xfrm>
          <a:prstGeom prst="ellipse">
            <a:avLst/>
          </a:prstGeom>
          <a:solidFill>
            <a:srgbClr val="FBAF2D">
              <a:lumMod val="40000"/>
              <a:lumOff val="60000"/>
            </a:srgbClr>
          </a:solidFill>
          <a:ln w="19050" cap="rnd" cmpd="sng" algn="ctr">
            <a:solidFill>
              <a:srgbClr val="E7802F">
                <a:lumMod val="60000"/>
                <a:lumOff val="4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Sakkal Majalla"/>
              <a:ea typeface="+mn-ea"/>
              <a:cs typeface="Sakkal Majalla"/>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24282" b="71455" l="22600" r="76500">
                        <a14:foregroundMark x1="66900" y1="43003" x2="49600" y2="43003"/>
                        <a14:foregroundMark x1="66900" y1="54124" x2="52500" y2="55422"/>
                        <a14:foregroundMark x1="64000" y1="35867" x2="42400" y2="35867"/>
                      </a14:backgroundRemoval>
                    </a14:imgEffect>
                  </a14:imgLayer>
                </a14:imgProps>
              </a:ext>
              <a:ext uri="{28A0092B-C50C-407E-A947-70E740481C1C}">
                <a14:useLocalDpi xmlns:a14="http://schemas.microsoft.com/office/drawing/2010/main" val="0"/>
              </a:ext>
            </a:extLst>
          </a:blip>
          <a:srcRect l="25623" t="27160" r="24291" b="36111"/>
          <a:stretch/>
        </p:blipFill>
        <p:spPr>
          <a:xfrm>
            <a:off x="3862276" y="2565638"/>
            <a:ext cx="251899" cy="199308"/>
          </a:xfrm>
          <a:prstGeom prst="rect">
            <a:avLst/>
          </a:prstGeom>
          <a:ln>
            <a:solidFill>
              <a:schemeClr val="tx1">
                <a:lumMod val="50000"/>
              </a:schemeClr>
            </a:solidFill>
          </a:ln>
        </p:spPr>
      </p:pic>
      <p:sp>
        <p:nvSpPr>
          <p:cNvPr id="67" name="مستطيل 1"/>
          <p:cNvSpPr/>
          <p:nvPr/>
        </p:nvSpPr>
        <p:spPr>
          <a:xfrm>
            <a:off x="6295644" y="2565638"/>
            <a:ext cx="2528197" cy="490519"/>
          </a:xfrm>
          <a:prstGeom prst="rect">
            <a:avLst/>
          </a:prstGeom>
          <a:noFill/>
        </p:spPr>
        <p:txBody>
          <a:bodyPr wrap="square">
            <a:spAutoFit/>
          </a:bodyPr>
          <a:lstStyle/>
          <a:p>
            <a:pPr algn="ctr">
              <a:lnSpc>
                <a:spcPct val="150000"/>
              </a:lnSpc>
            </a:pPr>
            <a:r>
              <a:rPr lang="en-US" sz="900" b="1" dirty="0">
                <a:ln w="0"/>
                <a:solidFill>
                  <a:schemeClr val="tx1">
                    <a:lumMod val="75000"/>
                  </a:schemeClr>
                </a:solidFill>
                <a:latin typeface="Cairo ExtraBlack" pitchFamily="2" charset="-78"/>
                <a:ea typeface="+mj-ea"/>
                <a:cs typeface="Cairo ExtraBlack" pitchFamily="2" charset="-78"/>
              </a:rPr>
              <a:t>Network Control Center (NCC): </a:t>
            </a:r>
            <a:r>
              <a:rPr lang="en-US" sz="900" dirty="0">
                <a:ln w="0"/>
                <a:solidFill>
                  <a:schemeClr val="tx1">
                    <a:lumMod val="75000"/>
                  </a:schemeClr>
                </a:solidFill>
                <a:latin typeface="Cairo Medium" pitchFamily="2" charset="-78"/>
                <a:ea typeface="+mj-ea"/>
                <a:cs typeface="Cairo Medium" pitchFamily="2" charset="-78"/>
              </a:rPr>
              <a:t>to control and monitor KSA-CORS network.</a:t>
            </a:r>
          </a:p>
        </p:txBody>
      </p:sp>
      <p:cxnSp>
        <p:nvCxnSpPr>
          <p:cNvPr id="71" name="Elbow Connector 70"/>
          <p:cNvCxnSpPr>
            <a:stCxn id="76" idx="6"/>
            <a:endCxn id="50" idx="1"/>
          </p:cNvCxnSpPr>
          <p:nvPr/>
        </p:nvCxnSpPr>
        <p:spPr>
          <a:xfrm flipV="1">
            <a:off x="1674997" y="3037287"/>
            <a:ext cx="2310034" cy="601"/>
          </a:xfrm>
          <a:prstGeom prst="bentConnector3">
            <a:avLst>
              <a:gd name="adj1" fmla="val 50000"/>
            </a:avLst>
          </a:prstGeom>
          <a:noFill/>
          <a:ln w="12700" cap="flat" cmpd="sng" algn="ctr">
            <a:solidFill>
              <a:srgbClr val="E7802F">
                <a:lumMod val="60000"/>
                <a:lumOff val="40000"/>
              </a:srgbClr>
            </a:solidFill>
            <a:prstDash val="dash"/>
          </a:ln>
          <a:effectLst/>
        </p:spPr>
      </p:cxnSp>
      <p:sp>
        <p:nvSpPr>
          <p:cNvPr id="76" name="Oval 75"/>
          <p:cNvSpPr/>
          <p:nvPr/>
        </p:nvSpPr>
        <p:spPr>
          <a:xfrm>
            <a:off x="1592291" y="2996535"/>
            <a:ext cx="82706" cy="82706"/>
          </a:xfrm>
          <a:prstGeom prst="ellipse">
            <a:avLst/>
          </a:prstGeom>
          <a:solidFill>
            <a:srgbClr val="FBAF2D">
              <a:lumMod val="40000"/>
              <a:lumOff val="60000"/>
            </a:srgbClr>
          </a:solidFill>
          <a:ln w="19050" cap="rnd" cmpd="sng" algn="ctr">
            <a:solidFill>
              <a:srgbClr val="E7802F">
                <a:lumMod val="60000"/>
                <a:lumOff val="4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Sakkal Majalla"/>
              <a:ea typeface="+mn-ea"/>
              <a:cs typeface="Sakkal Majalla"/>
            </a:endParaRPr>
          </a:p>
        </p:txBody>
      </p:sp>
      <p:grpSp>
        <p:nvGrpSpPr>
          <p:cNvPr id="24" name="Group 23"/>
          <p:cNvGrpSpPr/>
          <p:nvPr/>
        </p:nvGrpSpPr>
        <p:grpSpPr>
          <a:xfrm>
            <a:off x="392048" y="2664898"/>
            <a:ext cx="862476" cy="862476"/>
            <a:chOff x="275728" y="2466535"/>
            <a:chExt cx="1059997" cy="1059997"/>
          </a:xfrm>
          <a:solidFill>
            <a:srgbClr val="13E6BB"/>
          </a:solidFill>
        </p:grpSpPr>
        <p:sp>
          <p:nvSpPr>
            <p:cNvPr id="22" name="Oval 21"/>
            <p:cNvSpPr/>
            <p:nvPr/>
          </p:nvSpPr>
          <p:spPr>
            <a:xfrm>
              <a:off x="275728" y="2466535"/>
              <a:ext cx="1059997" cy="1059997"/>
            </a:xfrm>
            <a:prstGeom prst="ellipse">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23" name="TextBox 22"/>
            <p:cNvSpPr txBox="1"/>
            <p:nvPr/>
          </p:nvSpPr>
          <p:spPr>
            <a:xfrm>
              <a:off x="505631" y="2650350"/>
              <a:ext cx="596944" cy="680873"/>
            </a:xfrm>
            <a:prstGeom prst="rect">
              <a:avLst/>
            </a:prstGeom>
            <a:grpFill/>
            <a:ln>
              <a:noFill/>
            </a:ln>
          </p:spPr>
          <p:txBody>
            <a:bodyPr spcFirstLastPara="1" wrap="none" lIns="0" tIns="0" rIns="0" bIns="0" rtlCol="0" anchor="ctr" anchorCtr="0">
              <a:spAutoFit/>
            </a:bodyPr>
            <a:lstStyle/>
            <a:p>
              <a:pPr algn="ctr">
                <a:buClr>
                  <a:srgbClr val="000000"/>
                </a:buClr>
              </a:pPr>
              <a:r>
                <a:rPr lang="en-US" sz="1200" dirty="0">
                  <a:solidFill>
                    <a:schemeClr val="bg1"/>
                  </a:solidFill>
                  <a:latin typeface="Cairo Medium" panose="00000500000000000000" pitchFamily="2" charset="-78"/>
                  <a:cs typeface="Cairo Medium" panose="00000500000000000000" pitchFamily="2" charset="-78"/>
                  <a:sym typeface="Sakkal Majalla"/>
                </a:rPr>
                <a:t>Current</a:t>
              </a:r>
            </a:p>
            <a:p>
              <a:pPr algn="ctr">
                <a:buClr>
                  <a:srgbClr val="000000"/>
                </a:buClr>
              </a:pPr>
              <a:r>
                <a:rPr lang="en-US" sz="1200" b="1" dirty="0">
                  <a:solidFill>
                    <a:schemeClr val="bg1"/>
                  </a:solidFill>
                  <a:latin typeface="Cairo ExtraBlack" panose="00000500000000000000" pitchFamily="2" charset="-78"/>
                  <a:cs typeface="Cairo ExtraBlack" panose="00000500000000000000" pitchFamily="2" charset="-78"/>
                  <a:sym typeface="Sakkal Majalla"/>
                </a:rPr>
                <a:t>209</a:t>
              </a:r>
            </a:p>
            <a:p>
              <a:pPr algn="ctr">
                <a:buClr>
                  <a:srgbClr val="000000"/>
                </a:buClr>
              </a:pPr>
              <a:r>
                <a:rPr lang="en-US" sz="1200" dirty="0">
                  <a:solidFill>
                    <a:schemeClr val="bg1"/>
                  </a:solidFill>
                  <a:latin typeface="Cairo Medium" panose="00000500000000000000" pitchFamily="2" charset="-78"/>
                  <a:cs typeface="Cairo Medium" panose="00000500000000000000" pitchFamily="2" charset="-78"/>
                  <a:sym typeface="Sakkal Majalla"/>
                </a:rPr>
                <a:t>CORS</a:t>
              </a:r>
              <a:endParaRPr lang="en-GB" sz="1200" dirty="0">
                <a:solidFill>
                  <a:schemeClr val="bg1"/>
                </a:solidFill>
                <a:latin typeface="Cairo Medium" panose="00000500000000000000" pitchFamily="2" charset="-78"/>
                <a:cs typeface="Cairo Medium" panose="00000500000000000000" pitchFamily="2" charset="-78"/>
                <a:sym typeface="Sakkal Majalla"/>
              </a:endParaRPr>
            </a:p>
          </p:txBody>
        </p:sp>
      </p:grpSp>
      <p:grpSp>
        <p:nvGrpSpPr>
          <p:cNvPr id="79" name="Group 78"/>
          <p:cNvGrpSpPr/>
          <p:nvPr/>
        </p:nvGrpSpPr>
        <p:grpSpPr>
          <a:xfrm>
            <a:off x="283342" y="760799"/>
            <a:ext cx="1079887" cy="1079887"/>
            <a:chOff x="275728" y="2466535"/>
            <a:chExt cx="1059997" cy="1059997"/>
          </a:xfrm>
        </p:grpSpPr>
        <p:sp>
          <p:nvSpPr>
            <p:cNvPr id="80" name="Oval 79"/>
            <p:cNvSpPr/>
            <p:nvPr/>
          </p:nvSpPr>
          <p:spPr>
            <a:xfrm>
              <a:off x="275728" y="2466535"/>
              <a:ext cx="1059997" cy="1059997"/>
            </a:xfrm>
            <a:prstGeom prst="ellipse">
              <a:avLst/>
            </a:prstGeom>
            <a:solidFill>
              <a:srgbClr val="00B0F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81" name="TextBox 80"/>
            <p:cNvSpPr txBox="1"/>
            <p:nvPr/>
          </p:nvSpPr>
          <p:spPr>
            <a:xfrm>
              <a:off x="479036" y="2650350"/>
              <a:ext cx="650139" cy="680873"/>
            </a:xfrm>
            <a:prstGeom prst="rect">
              <a:avLst/>
            </a:prstGeom>
            <a:noFill/>
            <a:ln>
              <a:noFill/>
            </a:ln>
          </p:spPr>
          <p:txBody>
            <a:bodyPr spcFirstLastPara="1" wrap="none" lIns="0" tIns="0" rIns="0" bIns="0" rtlCol="0" anchor="ctr" anchorCtr="0">
              <a:spAutoFit/>
            </a:bodyPr>
            <a:lstStyle/>
            <a:p>
              <a:pPr algn="ctr">
                <a:buClr>
                  <a:srgbClr val="000000"/>
                </a:buClr>
              </a:pPr>
              <a:r>
                <a:rPr lang="en-US" sz="1200" dirty="0">
                  <a:solidFill>
                    <a:schemeClr val="bg1"/>
                  </a:solidFill>
                  <a:latin typeface="Cairo Medium" panose="00000500000000000000" pitchFamily="2" charset="-78"/>
                  <a:cs typeface="Cairo Medium" panose="00000500000000000000" pitchFamily="2" charset="-78"/>
                  <a:sym typeface="Sakkal Majalla"/>
                </a:rPr>
                <a:t>Planned</a:t>
              </a:r>
            </a:p>
            <a:p>
              <a:pPr algn="ctr">
                <a:buClr>
                  <a:srgbClr val="000000"/>
                </a:buClr>
              </a:pPr>
              <a:r>
                <a:rPr lang="en-US" sz="1200" b="1" dirty="0">
                  <a:solidFill>
                    <a:schemeClr val="bg1"/>
                  </a:solidFill>
                  <a:latin typeface="Cairo ExtraBlack" panose="00000500000000000000" pitchFamily="2" charset="-78"/>
                  <a:cs typeface="Cairo ExtraBlack" panose="00000500000000000000" pitchFamily="2" charset="-78"/>
                  <a:sym typeface="Sakkal Majalla"/>
                </a:rPr>
                <a:t>313</a:t>
              </a:r>
            </a:p>
            <a:p>
              <a:pPr algn="ctr">
                <a:buClr>
                  <a:srgbClr val="000000"/>
                </a:buClr>
              </a:pPr>
              <a:r>
                <a:rPr lang="en-US" sz="1200" dirty="0">
                  <a:solidFill>
                    <a:schemeClr val="bg1"/>
                  </a:solidFill>
                  <a:latin typeface="Cairo Medium" panose="00000500000000000000" pitchFamily="2" charset="-78"/>
                  <a:cs typeface="Cairo Medium" panose="00000500000000000000" pitchFamily="2" charset="-78"/>
                  <a:sym typeface="Sakkal Majalla"/>
                </a:rPr>
                <a:t>CORS</a:t>
              </a:r>
              <a:endParaRPr lang="en-GB" sz="1200" dirty="0">
                <a:solidFill>
                  <a:schemeClr val="bg1"/>
                </a:solidFill>
                <a:latin typeface="Cairo Medium" panose="00000500000000000000" pitchFamily="2" charset="-78"/>
                <a:cs typeface="Cairo Medium" panose="00000500000000000000" pitchFamily="2" charset="-78"/>
                <a:sym typeface="Sakkal Majalla"/>
              </a:endParaRPr>
            </a:p>
          </p:txBody>
        </p:sp>
      </p:grpSp>
      <p:cxnSp>
        <p:nvCxnSpPr>
          <p:cNvPr id="82" name="Elbow Connector 81"/>
          <p:cNvCxnSpPr>
            <a:stCxn id="83" idx="0"/>
            <a:endCxn id="50" idx="3"/>
          </p:cNvCxnSpPr>
          <p:nvPr/>
        </p:nvCxnSpPr>
        <p:spPr>
          <a:xfrm rot="5400000" flipH="1" flipV="1">
            <a:off x="3366588" y="3720279"/>
            <a:ext cx="1285921" cy="1443"/>
          </a:xfrm>
          <a:prstGeom prst="bentConnector3">
            <a:avLst>
              <a:gd name="adj1" fmla="val 50000"/>
            </a:avLst>
          </a:prstGeom>
          <a:noFill/>
          <a:ln w="12700" cap="flat" cmpd="sng" algn="ctr">
            <a:solidFill>
              <a:srgbClr val="E7802F">
                <a:lumMod val="60000"/>
                <a:lumOff val="40000"/>
              </a:srgbClr>
            </a:solidFill>
            <a:prstDash val="dash"/>
          </a:ln>
          <a:effectLst/>
        </p:spPr>
      </p:cxnSp>
      <p:sp>
        <p:nvSpPr>
          <p:cNvPr id="83" name="Oval 82"/>
          <p:cNvSpPr/>
          <p:nvPr/>
        </p:nvSpPr>
        <p:spPr>
          <a:xfrm>
            <a:off x="3967474" y="4363960"/>
            <a:ext cx="82706" cy="82706"/>
          </a:xfrm>
          <a:prstGeom prst="ellipse">
            <a:avLst/>
          </a:prstGeom>
          <a:solidFill>
            <a:srgbClr val="FBAF2D">
              <a:lumMod val="40000"/>
              <a:lumOff val="60000"/>
            </a:srgbClr>
          </a:solidFill>
          <a:ln w="19050" cap="rnd" cmpd="sng" algn="ctr">
            <a:solidFill>
              <a:srgbClr val="E7802F">
                <a:lumMod val="60000"/>
                <a:lumOff val="4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Sakkal Majalla"/>
              <a:ea typeface="+mn-ea"/>
              <a:cs typeface="Sakkal Majalla"/>
            </a:endParaRPr>
          </a:p>
        </p:txBody>
      </p:sp>
      <p:grpSp>
        <p:nvGrpSpPr>
          <p:cNvPr id="94" name="Group 93"/>
          <p:cNvGrpSpPr/>
          <p:nvPr/>
        </p:nvGrpSpPr>
        <p:grpSpPr>
          <a:xfrm>
            <a:off x="2005948" y="4305922"/>
            <a:ext cx="3516728" cy="711314"/>
            <a:chOff x="1797638" y="4284496"/>
            <a:chExt cx="4539023" cy="918090"/>
          </a:xfrm>
        </p:grpSpPr>
        <p:grpSp>
          <p:nvGrpSpPr>
            <p:cNvPr id="88" name="Group 87"/>
            <p:cNvGrpSpPr/>
            <p:nvPr/>
          </p:nvGrpSpPr>
          <p:grpSpPr>
            <a:xfrm>
              <a:off x="2623920" y="4466154"/>
              <a:ext cx="1105828" cy="492733"/>
              <a:chOff x="395250" y="731520"/>
              <a:chExt cx="3518382" cy="1567715"/>
            </a:xfrm>
          </p:grpSpPr>
          <p:sp>
            <p:nvSpPr>
              <p:cNvPr id="89" name="Rectangle 88"/>
              <p:cNvSpPr/>
              <p:nvPr/>
            </p:nvSpPr>
            <p:spPr>
              <a:xfrm>
                <a:off x="395250" y="731520"/>
                <a:ext cx="3518382" cy="1567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0" name="Picture 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852" y="836697"/>
                <a:ext cx="3371850" cy="1352550"/>
              </a:xfrm>
              <a:prstGeom prst="rect">
                <a:avLst/>
              </a:prstGeom>
            </p:spPr>
          </p:pic>
        </p:grpSp>
        <p:pic>
          <p:nvPicPr>
            <p:cNvPr id="91" name="Picture 9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7638" y="4292624"/>
              <a:ext cx="778389" cy="778389"/>
            </a:xfrm>
            <a:prstGeom prst="rect">
              <a:avLst/>
            </a:prstGeom>
          </p:spPr>
        </p:pic>
        <p:pic>
          <p:nvPicPr>
            <p:cNvPr id="92" name="Picture 9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79422" y="4512995"/>
              <a:ext cx="1645290" cy="411323"/>
            </a:xfrm>
            <a:prstGeom prst="rect">
              <a:avLst/>
            </a:prstGeom>
          </p:spPr>
        </p:pic>
        <p:pic>
          <p:nvPicPr>
            <p:cNvPr id="93" name="Picture 9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18572" y="4284496"/>
              <a:ext cx="918089" cy="918090"/>
            </a:xfrm>
            <a:prstGeom prst="rect">
              <a:avLst/>
            </a:prstGeom>
          </p:spPr>
        </p:pic>
      </p:grpSp>
      <p:sp>
        <p:nvSpPr>
          <p:cNvPr id="35" name="مستطيل 34"/>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2865187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left)">
                                      <p:cBhvr>
                                        <p:cTn id="11" dur="1000"/>
                                        <p:tgtEl>
                                          <p:spTgt spid="6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par>
                                <p:cTn id="16" presetID="10" presetClass="entr" presetSubtype="0"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1000"/>
                                        <p:tgtEl>
                                          <p:spTgt spid="5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750"/>
                                        <p:tgtEl>
                                          <p:spTgt spid="55"/>
                                        </p:tgtEl>
                                      </p:cBhvr>
                                    </p:animEffect>
                                  </p:childTnLst>
                                </p:cTn>
                              </p:par>
                              <p:par>
                                <p:cTn id="37" presetID="10"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750"/>
                                        <p:tgtEl>
                                          <p:spTgt spid="6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par>
                          <p:cTn id="43" fill="hold">
                            <p:stCondLst>
                              <p:cond delay="4250"/>
                            </p:stCondLst>
                            <p:childTnLst>
                              <p:par>
                                <p:cTn id="44" presetID="22" presetClass="entr" presetSubtype="2" fill="hold"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right)">
                                      <p:cBhvr>
                                        <p:cTn id="46" dur="1000"/>
                                        <p:tgtEl>
                                          <p:spTgt spid="71"/>
                                        </p:tgtEl>
                                      </p:cBhvr>
                                    </p:animEffect>
                                  </p:childTnLst>
                                </p:cTn>
                              </p:par>
                            </p:childTnLst>
                          </p:cTn>
                        </p:par>
                        <p:par>
                          <p:cTn id="47" fill="hold">
                            <p:stCondLst>
                              <p:cond delay="5250"/>
                            </p:stCondLst>
                            <p:childTnLst>
                              <p:par>
                                <p:cTn id="48" presetID="10" presetClass="entr" presetSubtype="0" fill="hold" grpId="0" nodeType="after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fade">
                                      <p:cBhvr>
                                        <p:cTn id="50" dur="500"/>
                                        <p:tgtEl>
                                          <p:spTgt spid="76"/>
                                        </p:tgtEl>
                                      </p:cBhvr>
                                    </p:animEffect>
                                  </p:childTnLst>
                                </p:cTn>
                              </p:par>
                              <p:par>
                                <p:cTn id="51" presetID="22" presetClass="entr" presetSubtype="4"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wipe(down)">
                                      <p:cBhvr>
                                        <p:cTn id="53" dur="1250"/>
                                        <p:tgtEl>
                                          <p:spTgt spid="77"/>
                                        </p:tgtEl>
                                      </p:cBhvr>
                                    </p:animEffect>
                                  </p:childTnLst>
                                </p:cTn>
                              </p:par>
                              <p:par>
                                <p:cTn id="54" presetID="10"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6500"/>
                            </p:stCondLst>
                            <p:childTnLst>
                              <p:par>
                                <p:cTn id="58" presetID="10" presetClass="entr" presetSubtype="0" fill="hold" nodeType="after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fade">
                                      <p:cBhvr>
                                        <p:cTn id="60" dur="500"/>
                                        <p:tgtEl>
                                          <p:spTgt spid="79"/>
                                        </p:tgtEl>
                                      </p:cBhvr>
                                    </p:animEffect>
                                  </p:childTnLst>
                                </p:cTn>
                              </p:par>
                            </p:childTnLst>
                          </p:cTn>
                        </p:par>
                        <p:par>
                          <p:cTn id="61" fill="hold">
                            <p:stCondLst>
                              <p:cond delay="7000"/>
                            </p:stCondLst>
                            <p:childTnLst>
                              <p:par>
                                <p:cTn id="62" presetID="22" presetClass="entr" presetSubtype="8" fill="hold" nodeType="after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left)">
                                      <p:cBhvr>
                                        <p:cTn id="64" dur="1000"/>
                                        <p:tgtEl>
                                          <p:spTgt spid="82"/>
                                        </p:tgtEl>
                                      </p:cBhvr>
                                    </p:animEffect>
                                  </p:childTnLst>
                                </p:cTn>
                              </p:par>
                            </p:childTnLst>
                          </p:cTn>
                        </p:par>
                        <p:par>
                          <p:cTn id="65" fill="hold">
                            <p:stCondLst>
                              <p:cond delay="8000"/>
                            </p:stCondLst>
                            <p:childTnLst>
                              <p:par>
                                <p:cTn id="66" presetID="10" presetClass="entr" presetSubtype="0" fill="hold" grpId="0" nodeType="afterEffect">
                                  <p:stCondLst>
                                    <p:cond delay="250"/>
                                  </p:stCondLst>
                                  <p:childTnLst>
                                    <p:set>
                                      <p:cBhvr>
                                        <p:cTn id="67" dur="1" fill="hold">
                                          <p:stCondLst>
                                            <p:cond delay="0"/>
                                          </p:stCondLst>
                                        </p:cTn>
                                        <p:tgtEl>
                                          <p:spTgt spid="83"/>
                                        </p:tgtEl>
                                        <p:attrNameLst>
                                          <p:attrName>style.visibility</p:attrName>
                                        </p:attrNameLst>
                                      </p:cBhvr>
                                      <p:to>
                                        <p:strVal val="visible"/>
                                      </p:to>
                                    </p:set>
                                    <p:animEffect transition="in" filter="fade">
                                      <p:cBhvr>
                                        <p:cTn id="68" dur="500"/>
                                        <p:tgtEl>
                                          <p:spTgt spid="83"/>
                                        </p:tgtEl>
                                      </p:cBhvr>
                                    </p:animEffect>
                                  </p:childTnLst>
                                </p:cTn>
                              </p:par>
                            </p:childTnLst>
                          </p:cTn>
                        </p:par>
                        <p:par>
                          <p:cTn id="69" fill="hold">
                            <p:stCondLst>
                              <p:cond delay="8750"/>
                            </p:stCondLst>
                            <p:childTnLst>
                              <p:par>
                                <p:cTn id="70" presetID="10" presetClass="entr" presetSubtype="0" fill="hold" nodeType="afterEffect">
                                  <p:stCondLst>
                                    <p:cond delay="0"/>
                                  </p:stCondLst>
                                  <p:childTnLst>
                                    <p:set>
                                      <p:cBhvr>
                                        <p:cTn id="71" dur="1" fill="hold">
                                          <p:stCondLst>
                                            <p:cond delay="0"/>
                                          </p:stCondLst>
                                        </p:cTn>
                                        <p:tgtEl>
                                          <p:spTgt spid="94"/>
                                        </p:tgtEl>
                                        <p:attrNameLst>
                                          <p:attrName>style.visibility</p:attrName>
                                        </p:attrNameLst>
                                      </p:cBhvr>
                                      <p:to>
                                        <p:strVal val="visible"/>
                                      </p:to>
                                    </p:set>
                                    <p:animEffect transition="in" filter="fade">
                                      <p:cBhvr>
                                        <p:cTn id="7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62" grpId="0"/>
      <p:bldP spid="66" grpId="0" animBg="1"/>
      <p:bldP spid="67" grpId="0"/>
      <p:bldP spid="76" grpId="0" animBg="1"/>
      <p:bldP spid="8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Geodetic Reference Frame KSA-GRF17 </a:t>
            </a:r>
          </a:p>
        </p:txBody>
      </p:sp>
      <p:sp>
        <p:nvSpPr>
          <p:cNvPr id="35" name="Content Placeholder 2"/>
          <p:cNvSpPr txBox="1">
            <a:spLocks/>
          </p:cNvSpPr>
          <p:nvPr/>
        </p:nvSpPr>
        <p:spPr>
          <a:xfrm>
            <a:off x="127101" y="537086"/>
            <a:ext cx="4903914" cy="2252824"/>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lgn="just" rtl="0">
              <a:lnSpc>
                <a:spcPct val="107000"/>
              </a:lnSpc>
              <a:spcBef>
                <a:spcPts val="600"/>
              </a:spcBef>
              <a:buClrTx/>
              <a:buNone/>
            </a:pPr>
            <a:r>
              <a:rPr lang="en-US" sz="1100" b="1" cap="all" dirty="0">
                <a:solidFill>
                  <a:schemeClr val="tx1"/>
                </a:solidFill>
                <a:latin typeface="+mj-lt"/>
              </a:rPr>
              <a:t>KSA-GRF17</a:t>
            </a:r>
            <a:endParaRPr lang="en-US" sz="1050" b="1" u="sng" dirty="0">
              <a:solidFill>
                <a:schemeClr val="tx1"/>
              </a:solidFill>
              <a:latin typeface="+mj-lt"/>
            </a:endParaRPr>
          </a:p>
          <a:p>
            <a:pPr marL="457200" lvl="1" indent="-342900" algn="justLow" rtl="0">
              <a:lnSpc>
                <a:spcPct val="107000"/>
              </a:lnSpc>
              <a:spcBef>
                <a:spcPts val="600"/>
              </a:spcBef>
              <a:buClrTx/>
              <a:buFont typeface="Wingdings" panose="05000000000000000000" pitchFamily="2" charset="2"/>
              <a:buChar char="q"/>
            </a:pPr>
            <a:r>
              <a:rPr lang="en-US" sz="1050" dirty="0" smtClean="0">
                <a:solidFill>
                  <a:schemeClr val="tx1"/>
                </a:solidFill>
                <a:latin typeface="+mj-lt"/>
                <a:cs typeface="+mj-cs"/>
              </a:rPr>
              <a:t>The </a:t>
            </a:r>
            <a:r>
              <a:rPr lang="en-US" sz="1050" dirty="0">
                <a:solidFill>
                  <a:schemeClr val="tx1"/>
                </a:solidFill>
                <a:latin typeface="+mj-lt"/>
                <a:cs typeface="+mj-cs"/>
              </a:rPr>
              <a:t>Kingdom of Saudi Arabia established the unified National Geodetic Reference Frame KSA-GRF17.</a:t>
            </a:r>
          </a:p>
          <a:p>
            <a:pPr marL="457200" lvl="1" indent="-342900" algn="justLow" rtl="0">
              <a:lnSpc>
                <a:spcPct val="107000"/>
              </a:lnSpc>
              <a:spcBef>
                <a:spcPts val="600"/>
              </a:spcBef>
              <a:buClrTx/>
              <a:buFont typeface="Wingdings" panose="05000000000000000000" pitchFamily="2" charset="2"/>
              <a:buChar char="q"/>
            </a:pPr>
            <a:r>
              <a:rPr lang="en-US" sz="1050" dirty="0">
                <a:solidFill>
                  <a:schemeClr val="tx1"/>
                </a:solidFill>
                <a:latin typeface="+mj-lt"/>
                <a:cs typeface="+mj-cs"/>
              </a:rPr>
              <a:t>KSA-GRF17 was computed based on ITRF2014/IGS14 epoch 2017.0. using observations of 51+14 IGS stations used also in definition of ITRF2014. </a:t>
            </a:r>
          </a:p>
          <a:p>
            <a:pPr marL="457200" lvl="1" indent="-342900" algn="justLow" rtl="0">
              <a:lnSpc>
                <a:spcPct val="107000"/>
              </a:lnSpc>
              <a:spcBef>
                <a:spcPts val="600"/>
              </a:spcBef>
              <a:buClrTx/>
              <a:buFont typeface="Wingdings" panose="05000000000000000000" pitchFamily="2" charset="2"/>
              <a:buChar char="q"/>
            </a:pPr>
            <a:r>
              <a:rPr lang="en-US" sz="1050" dirty="0">
                <a:solidFill>
                  <a:schemeClr val="tx1"/>
                </a:solidFill>
                <a:latin typeface="+mj-lt"/>
              </a:rPr>
              <a:t>Defined in such way that: it coincides with </a:t>
            </a:r>
            <a:r>
              <a:rPr lang="en-US" sz="1050" dirty="0" smtClean="0">
                <a:solidFill>
                  <a:schemeClr val="tx1"/>
                </a:solidFill>
                <a:latin typeface="+mj-lt"/>
              </a:rPr>
              <a:t>ITRF2014 </a:t>
            </a:r>
            <a:r>
              <a:rPr lang="en-US" sz="1050" dirty="0">
                <a:solidFill>
                  <a:schemeClr val="tx1"/>
                </a:solidFill>
                <a:latin typeface="+mj-lt"/>
              </a:rPr>
              <a:t>at epoch 2017.0.</a:t>
            </a:r>
          </a:p>
          <a:p>
            <a:pPr lvl="1" algn="just" rtl="0">
              <a:lnSpc>
                <a:spcPct val="115000"/>
              </a:lnSpc>
              <a:spcBef>
                <a:spcPts val="0"/>
              </a:spcBef>
              <a:buClrTx/>
              <a:buSzPts val="1000"/>
              <a:buFont typeface="Wingdings" panose="05000000000000000000" pitchFamily="2" charset="2"/>
              <a:buChar char="Ø"/>
            </a:pPr>
            <a:r>
              <a:rPr lang="en-US" sz="1050" dirty="0">
                <a:solidFill>
                  <a:schemeClr val="tx1"/>
                </a:solidFill>
                <a:latin typeface="+mj-lt"/>
              </a:rPr>
              <a:t>it is moving consistently with the stable part of the Arabian tectonic plate. </a:t>
            </a:r>
          </a:p>
          <a:p>
            <a:pPr lvl="1" algn="just" rtl="0">
              <a:lnSpc>
                <a:spcPct val="115000"/>
              </a:lnSpc>
              <a:spcBef>
                <a:spcPts val="0"/>
              </a:spcBef>
              <a:spcAft>
                <a:spcPts val="1000"/>
              </a:spcAft>
              <a:buClrTx/>
              <a:buSzPts val="1000"/>
              <a:buFont typeface="Wingdings" panose="05000000000000000000" pitchFamily="2" charset="2"/>
              <a:buChar char="Ø"/>
            </a:pPr>
            <a:r>
              <a:rPr lang="en-US" sz="1050" dirty="0">
                <a:solidFill>
                  <a:schemeClr val="tx1"/>
                </a:solidFill>
                <a:latin typeface="+mj-lt"/>
              </a:rPr>
              <a:t>general transformation formula linking KSA-GRF17 to the ITRF2014, for station positions is given by the following equation:</a:t>
            </a: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913" y="2720617"/>
            <a:ext cx="2696576" cy="211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7" name="Rectangle 36"/>
              <p:cNvSpPr/>
              <p:nvPr/>
            </p:nvSpPr>
            <p:spPr>
              <a:xfrm>
                <a:off x="242977" y="2697261"/>
                <a:ext cx="6216250" cy="815544"/>
              </a:xfrm>
              <a:prstGeom prst="rect">
                <a:avLst/>
              </a:prstGeom>
            </p:spPr>
            <p:txBody>
              <a:bodyPr wrap="square">
                <a:spAutoFit/>
              </a:bodyPr>
              <a:lstStyle/>
              <a:p>
                <a:pPr lvl="0" algn="just" rtl="0">
                  <a:lnSpc>
                    <a:spcPct val="115000"/>
                  </a:lnSpc>
                  <a:spcAft>
                    <a:spcPts val="1000"/>
                  </a:spcAft>
                </a:pPr>
                <a14:m>
                  <m:oMathPara xmlns:m="http://schemas.openxmlformats.org/officeDocument/2006/math">
                    <m:oMathParaPr>
                      <m:jc m:val="left"/>
                    </m:oMathParaPr>
                    <m:oMath xmlns:m="http://schemas.openxmlformats.org/officeDocument/2006/math">
                      <m:sSub>
                        <m:sSubPr>
                          <m:ctrlPr>
                            <a:rPr lang="en-US" sz="900" i="1">
                              <a:solidFill>
                                <a:prstClr val="black"/>
                              </a:solidFill>
                              <a:latin typeface="Cambria Math" panose="02040503050406030204" pitchFamily="18" charset="0"/>
                            </a:rPr>
                          </m:ctrlPr>
                        </m:sSubPr>
                        <m:e>
                          <m:d>
                            <m:dPr>
                              <m:ctrlPr>
                                <a:rPr lang="en-US" sz="900" i="1">
                                  <a:solidFill>
                                    <a:prstClr val="black"/>
                                  </a:solidFill>
                                  <a:latin typeface="Cambria Math" panose="02040503050406030204" pitchFamily="18" charset="0"/>
                                </a:rPr>
                              </m:ctrlPr>
                            </m:dPr>
                            <m:e>
                              <m:eqArr>
                                <m:eqArrPr>
                                  <m:ctrlPr>
                                    <a:rPr lang="en-US" sz="900" i="1">
                                      <a:solidFill>
                                        <a:prstClr val="black"/>
                                      </a:solidFill>
                                      <a:latin typeface="Cambria Math" panose="02040503050406030204" pitchFamily="18" charset="0"/>
                                    </a:rPr>
                                  </m:ctrlPr>
                                </m:eqArrPr>
                                <m:e>
                                  <m:r>
                                    <a:rPr lang="en-US" sz="900">
                                      <a:solidFill>
                                        <a:prstClr val="black"/>
                                      </a:solidFill>
                                      <a:latin typeface="Cambria Math"/>
                                    </a:rPr>
                                    <m:t>𝑋</m:t>
                                  </m:r>
                                </m:e>
                                <m:e>
                                  <m:r>
                                    <a:rPr lang="en-US" sz="900">
                                      <a:solidFill>
                                        <a:prstClr val="black"/>
                                      </a:solidFill>
                                      <a:latin typeface="Cambria Math"/>
                                    </a:rPr>
                                    <m:t>𝑌</m:t>
                                  </m:r>
                                </m:e>
                                <m:e>
                                  <m:r>
                                    <a:rPr lang="en-US" sz="900">
                                      <a:solidFill>
                                        <a:prstClr val="black"/>
                                      </a:solidFill>
                                      <a:latin typeface="Cambria Math"/>
                                    </a:rPr>
                                    <m:t>𝑍</m:t>
                                  </m:r>
                                </m:e>
                              </m:eqArr>
                            </m:e>
                          </m:d>
                        </m:e>
                        <m:sub>
                          <m:r>
                            <a:rPr lang="en-US" sz="900">
                              <a:solidFill>
                                <a:prstClr val="black"/>
                              </a:solidFill>
                              <a:latin typeface="Cambria Math"/>
                            </a:rPr>
                            <m:t>𝐾𝑆𝐴𝐺𝑅𝐹</m:t>
                          </m:r>
                          <m:r>
                            <a:rPr lang="en-US" sz="900">
                              <a:solidFill>
                                <a:prstClr val="black"/>
                              </a:solidFill>
                              <a:latin typeface="Cambria Math"/>
                            </a:rPr>
                            <m:t>17</m:t>
                          </m:r>
                        </m:sub>
                      </m:sSub>
                      <m:d>
                        <m:dPr>
                          <m:ctrlPr>
                            <a:rPr lang="en-US" sz="900" i="1">
                              <a:solidFill>
                                <a:prstClr val="black"/>
                              </a:solidFill>
                              <a:latin typeface="Cambria Math" panose="02040503050406030204" pitchFamily="18" charset="0"/>
                            </a:rPr>
                          </m:ctrlPr>
                        </m:dPr>
                        <m:e>
                          <m:r>
                            <a:rPr lang="en-US" sz="900">
                              <a:solidFill>
                                <a:prstClr val="black"/>
                              </a:solidFill>
                              <a:latin typeface="Cambria Math"/>
                            </a:rPr>
                            <m:t>𝑡</m:t>
                          </m:r>
                        </m:e>
                      </m:d>
                      <m:r>
                        <a:rPr lang="en-US" sz="900">
                          <a:solidFill>
                            <a:prstClr val="black"/>
                          </a:solidFill>
                          <a:latin typeface="Cambria Math"/>
                        </a:rPr>
                        <m:t>=</m:t>
                      </m:r>
                      <m:sSub>
                        <m:sSubPr>
                          <m:ctrlPr>
                            <a:rPr lang="en-US" sz="900" i="1">
                              <a:solidFill>
                                <a:prstClr val="black"/>
                              </a:solidFill>
                              <a:latin typeface="Cambria Math" panose="02040503050406030204" pitchFamily="18" charset="0"/>
                            </a:rPr>
                          </m:ctrlPr>
                        </m:sSubPr>
                        <m:e>
                          <m:d>
                            <m:dPr>
                              <m:ctrlPr>
                                <a:rPr lang="en-US" sz="900" i="1">
                                  <a:solidFill>
                                    <a:prstClr val="black"/>
                                  </a:solidFill>
                                  <a:latin typeface="Cambria Math" panose="02040503050406030204" pitchFamily="18" charset="0"/>
                                </a:rPr>
                              </m:ctrlPr>
                            </m:dPr>
                            <m:e>
                              <m:eqArr>
                                <m:eqArrPr>
                                  <m:ctrlPr>
                                    <a:rPr lang="en-US" sz="900" i="1">
                                      <a:solidFill>
                                        <a:prstClr val="black"/>
                                      </a:solidFill>
                                      <a:latin typeface="Cambria Math" panose="02040503050406030204" pitchFamily="18" charset="0"/>
                                    </a:rPr>
                                  </m:ctrlPr>
                                </m:eqArrPr>
                                <m:e>
                                  <m:r>
                                    <a:rPr lang="en-US" sz="900">
                                      <a:solidFill>
                                        <a:prstClr val="black"/>
                                      </a:solidFill>
                                      <a:latin typeface="Cambria Math"/>
                                    </a:rPr>
                                    <m:t>𝑋</m:t>
                                  </m:r>
                                </m:e>
                                <m:e>
                                  <m:r>
                                    <a:rPr lang="en-US" sz="900">
                                      <a:solidFill>
                                        <a:prstClr val="black"/>
                                      </a:solidFill>
                                      <a:latin typeface="Cambria Math"/>
                                    </a:rPr>
                                    <m:t>𝑌</m:t>
                                  </m:r>
                                </m:e>
                                <m:e>
                                  <m:r>
                                    <a:rPr lang="en-US" sz="900">
                                      <a:solidFill>
                                        <a:prstClr val="black"/>
                                      </a:solidFill>
                                      <a:latin typeface="Cambria Math"/>
                                    </a:rPr>
                                    <m:t>𝑍</m:t>
                                  </m:r>
                                </m:e>
                              </m:eqArr>
                            </m:e>
                          </m:d>
                        </m:e>
                        <m:sub>
                          <m:r>
                            <a:rPr lang="en-US" sz="900">
                              <a:solidFill>
                                <a:prstClr val="black"/>
                              </a:solidFill>
                              <a:latin typeface="Cambria Math"/>
                            </a:rPr>
                            <m:t>𝐼𝑇𝑅𝐹</m:t>
                          </m:r>
                          <m:r>
                            <a:rPr lang="en-US" sz="900">
                              <a:solidFill>
                                <a:prstClr val="black"/>
                              </a:solidFill>
                              <a:latin typeface="Cambria Math"/>
                            </a:rPr>
                            <m:t>2014</m:t>
                          </m:r>
                        </m:sub>
                      </m:sSub>
                      <m:d>
                        <m:dPr>
                          <m:ctrlPr>
                            <a:rPr lang="en-US" sz="900" i="1">
                              <a:solidFill>
                                <a:prstClr val="black"/>
                              </a:solidFill>
                              <a:latin typeface="Cambria Math" panose="02040503050406030204" pitchFamily="18" charset="0"/>
                            </a:rPr>
                          </m:ctrlPr>
                        </m:dPr>
                        <m:e>
                          <m:r>
                            <a:rPr lang="en-US" sz="900">
                              <a:solidFill>
                                <a:prstClr val="black"/>
                              </a:solidFill>
                              <a:latin typeface="Cambria Math"/>
                            </a:rPr>
                            <m:t>𝑡</m:t>
                          </m:r>
                        </m:e>
                      </m:d>
                      <m:r>
                        <a:rPr lang="en-US" sz="900">
                          <a:solidFill>
                            <a:prstClr val="black"/>
                          </a:solidFill>
                          <a:latin typeface="Cambria Math"/>
                        </a:rPr>
                        <m:t> + </m:t>
                      </m:r>
                      <m:d>
                        <m:dPr>
                          <m:ctrlPr>
                            <a:rPr lang="en-US" sz="900" i="1">
                              <a:solidFill>
                                <a:prstClr val="black"/>
                              </a:solidFill>
                              <a:latin typeface="Cambria Math" panose="02040503050406030204" pitchFamily="18" charset="0"/>
                            </a:rPr>
                          </m:ctrlPr>
                        </m:dPr>
                        <m:e>
                          <m:m>
                            <m:mPr>
                              <m:mcs>
                                <m:mc>
                                  <m:mcPr>
                                    <m:count m:val="3"/>
                                    <m:mcJc m:val="center"/>
                                  </m:mcPr>
                                </m:mc>
                              </m:mcs>
                              <m:ctrlPr>
                                <a:rPr lang="en-US" sz="900" i="1">
                                  <a:solidFill>
                                    <a:prstClr val="black"/>
                                  </a:solidFill>
                                  <a:latin typeface="Cambria Math" panose="02040503050406030204" pitchFamily="18" charset="0"/>
                                </a:rPr>
                              </m:ctrlPr>
                            </m:mPr>
                            <m:mr>
                              <m:e>
                                <m:r>
                                  <a:rPr lang="en-US" sz="900">
                                    <a:solidFill>
                                      <a:prstClr val="black"/>
                                    </a:solidFill>
                                    <a:latin typeface="Cambria Math"/>
                                  </a:rPr>
                                  <m:t>0</m:t>
                                </m:r>
                              </m:e>
                              <m:e>
                                <m:sSub>
                                  <m:sSubPr>
                                    <m:ctrlPr>
                                      <a:rPr lang="en-US" sz="900" i="1">
                                        <a:solidFill>
                                          <a:prstClr val="black"/>
                                        </a:solidFill>
                                        <a:latin typeface="Cambria Math" panose="02040503050406030204" pitchFamily="18" charset="0"/>
                                      </a:rPr>
                                    </m:ctrlPr>
                                  </m:sSubPr>
                                  <m:e>
                                    <m:r>
                                      <a:rPr lang="en-US" sz="900">
                                        <a:solidFill>
                                          <a:prstClr val="black"/>
                                        </a:solidFill>
                                        <a:latin typeface="Cambria Math"/>
                                      </a:rPr>
                                      <m:t>−</m:t>
                                    </m:r>
                                    <m:acc>
                                      <m:accPr>
                                        <m:chr m:val="̇"/>
                                        <m:ctrlPr>
                                          <a:rPr lang="en-US" sz="900" i="1">
                                            <a:solidFill>
                                              <a:prstClr val="black"/>
                                            </a:solidFill>
                                            <a:latin typeface="Cambria Math" panose="02040503050406030204" pitchFamily="18" charset="0"/>
                                          </a:rPr>
                                        </m:ctrlPr>
                                      </m:accPr>
                                      <m:e>
                                        <m:r>
                                          <a:rPr lang="en-US" sz="900">
                                            <a:solidFill>
                                              <a:prstClr val="black"/>
                                            </a:solidFill>
                                            <a:latin typeface="Cambria Math"/>
                                          </a:rPr>
                                          <m:t>𝑅</m:t>
                                        </m:r>
                                      </m:e>
                                    </m:acc>
                                  </m:e>
                                  <m:sub>
                                    <m:r>
                                      <a:rPr lang="en-US" sz="900">
                                        <a:solidFill>
                                          <a:prstClr val="black"/>
                                        </a:solidFill>
                                        <a:latin typeface="Cambria Math"/>
                                      </a:rPr>
                                      <m:t>𝑧</m:t>
                                    </m:r>
                                  </m:sub>
                                </m:sSub>
                              </m:e>
                              <m:e>
                                <m:sSub>
                                  <m:sSubPr>
                                    <m:ctrlPr>
                                      <a:rPr lang="en-US" sz="900" i="1">
                                        <a:solidFill>
                                          <a:prstClr val="black"/>
                                        </a:solidFill>
                                        <a:latin typeface="Cambria Math" panose="02040503050406030204" pitchFamily="18" charset="0"/>
                                      </a:rPr>
                                    </m:ctrlPr>
                                  </m:sSubPr>
                                  <m:e>
                                    <m:acc>
                                      <m:accPr>
                                        <m:chr m:val="̇"/>
                                        <m:ctrlPr>
                                          <a:rPr lang="en-US" sz="900" i="1">
                                            <a:solidFill>
                                              <a:prstClr val="black"/>
                                            </a:solidFill>
                                            <a:latin typeface="Cambria Math" panose="02040503050406030204" pitchFamily="18" charset="0"/>
                                          </a:rPr>
                                        </m:ctrlPr>
                                      </m:accPr>
                                      <m:e>
                                        <m:r>
                                          <a:rPr lang="en-US" sz="900">
                                            <a:solidFill>
                                              <a:prstClr val="black"/>
                                            </a:solidFill>
                                            <a:latin typeface="Cambria Math"/>
                                          </a:rPr>
                                          <m:t>𝑅</m:t>
                                        </m:r>
                                      </m:e>
                                    </m:acc>
                                  </m:e>
                                  <m:sub>
                                    <m:r>
                                      <a:rPr lang="en-US" sz="900">
                                        <a:solidFill>
                                          <a:prstClr val="black"/>
                                        </a:solidFill>
                                        <a:latin typeface="Cambria Math"/>
                                      </a:rPr>
                                      <m:t>𝑦</m:t>
                                    </m:r>
                                  </m:sub>
                                </m:sSub>
                              </m:e>
                            </m:mr>
                            <m:mr>
                              <m:e>
                                <m:sSub>
                                  <m:sSubPr>
                                    <m:ctrlPr>
                                      <a:rPr lang="en-US" sz="900" i="1">
                                        <a:solidFill>
                                          <a:prstClr val="black"/>
                                        </a:solidFill>
                                        <a:latin typeface="Cambria Math" panose="02040503050406030204" pitchFamily="18" charset="0"/>
                                      </a:rPr>
                                    </m:ctrlPr>
                                  </m:sSubPr>
                                  <m:e>
                                    <m:r>
                                      <a:rPr lang="en-US" sz="900">
                                        <a:solidFill>
                                          <a:prstClr val="black"/>
                                        </a:solidFill>
                                        <a:latin typeface="Cambria Math"/>
                                      </a:rPr>
                                      <m:t>−</m:t>
                                    </m:r>
                                    <m:acc>
                                      <m:accPr>
                                        <m:chr m:val="̇"/>
                                        <m:ctrlPr>
                                          <a:rPr lang="en-US" sz="900" i="1">
                                            <a:solidFill>
                                              <a:prstClr val="black"/>
                                            </a:solidFill>
                                            <a:latin typeface="Cambria Math" panose="02040503050406030204" pitchFamily="18" charset="0"/>
                                          </a:rPr>
                                        </m:ctrlPr>
                                      </m:accPr>
                                      <m:e>
                                        <m:r>
                                          <a:rPr lang="en-US" sz="900">
                                            <a:solidFill>
                                              <a:prstClr val="black"/>
                                            </a:solidFill>
                                            <a:latin typeface="Cambria Math"/>
                                          </a:rPr>
                                          <m:t>𝑅</m:t>
                                        </m:r>
                                      </m:e>
                                    </m:acc>
                                  </m:e>
                                  <m:sub>
                                    <m:r>
                                      <a:rPr lang="en-US" sz="900">
                                        <a:solidFill>
                                          <a:prstClr val="black"/>
                                        </a:solidFill>
                                        <a:latin typeface="Cambria Math"/>
                                      </a:rPr>
                                      <m:t>𝑧</m:t>
                                    </m:r>
                                  </m:sub>
                                </m:sSub>
                              </m:e>
                              <m:e>
                                <m:r>
                                  <a:rPr lang="en-US" sz="900">
                                    <a:solidFill>
                                      <a:prstClr val="black"/>
                                    </a:solidFill>
                                    <a:latin typeface="Cambria Math"/>
                                  </a:rPr>
                                  <m:t>0</m:t>
                                </m:r>
                              </m:e>
                              <m:e>
                                <m:sSub>
                                  <m:sSubPr>
                                    <m:ctrlPr>
                                      <a:rPr lang="en-US" sz="900" i="1">
                                        <a:solidFill>
                                          <a:prstClr val="black"/>
                                        </a:solidFill>
                                        <a:latin typeface="Cambria Math" panose="02040503050406030204" pitchFamily="18" charset="0"/>
                                      </a:rPr>
                                    </m:ctrlPr>
                                  </m:sSubPr>
                                  <m:e>
                                    <m:r>
                                      <a:rPr lang="en-US" sz="900">
                                        <a:solidFill>
                                          <a:prstClr val="black"/>
                                        </a:solidFill>
                                        <a:latin typeface="Cambria Math"/>
                                      </a:rPr>
                                      <m:t>−</m:t>
                                    </m:r>
                                    <m:acc>
                                      <m:accPr>
                                        <m:chr m:val="̇"/>
                                        <m:ctrlPr>
                                          <a:rPr lang="en-US" sz="900" i="1">
                                            <a:solidFill>
                                              <a:prstClr val="black"/>
                                            </a:solidFill>
                                            <a:latin typeface="Cambria Math" panose="02040503050406030204" pitchFamily="18" charset="0"/>
                                          </a:rPr>
                                        </m:ctrlPr>
                                      </m:accPr>
                                      <m:e>
                                        <m:r>
                                          <a:rPr lang="en-US" sz="900">
                                            <a:solidFill>
                                              <a:prstClr val="black"/>
                                            </a:solidFill>
                                            <a:latin typeface="Cambria Math"/>
                                          </a:rPr>
                                          <m:t>𝑅</m:t>
                                        </m:r>
                                      </m:e>
                                    </m:acc>
                                  </m:e>
                                  <m:sub>
                                    <m:r>
                                      <a:rPr lang="en-US" sz="900">
                                        <a:solidFill>
                                          <a:prstClr val="black"/>
                                        </a:solidFill>
                                        <a:latin typeface="Cambria Math"/>
                                      </a:rPr>
                                      <m:t>𝑥</m:t>
                                    </m:r>
                                  </m:sub>
                                </m:sSub>
                              </m:e>
                            </m:mr>
                            <m:mr>
                              <m:e>
                                <m:sSub>
                                  <m:sSubPr>
                                    <m:ctrlPr>
                                      <a:rPr lang="en-US" sz="900" i="1">
                                        <a:solidFill>
                                          <a:prstClr val="black"/>
                                        </a:solidFill>
                                        <a:latin typeface="Cambria Math" panose="02040503050406030204" pitchFamily="18" charset="0"/>
                                      </a:rPr>
                                    </m:ctrlPr>
                                  </m:sSubPr>
                                  <m:e>
                                    <m:acc>
                                      <m:accPr>
                                        <m:chr m:val="̇"/>
                                        <m:ctrlPr>
                                          <a:rPr lang="en-US" sz="900" i="1">
                                            <a:solidFill>
                                              <a:prstClr val="black"/>
                                            </a:solidFill>
                                            <a:latin typeface="Cambria Math" panose="02040503050406030204" pitchFamily="18" charset="0"/>
                                          </a:rPr>
                                        </m:ctrlPr>
                                      </m:accPr>
                                      <m:e>
                                        <m:r>
                                          <a:rPr lang="en-US" sz="900">
                                            <a:solidFill>
                                              <a:prstClr val="black"/>
                                            </a:solidFill>
                                            <a:latin typeface="Cambria Math"/>
                                          </a:rPr>
                                          <m:t>𝑅</m:t>
                                        </m:r>
                                      </m:e>
                                    </m:acc>
                                  </m:e>
                                  <m:sub>
                                    <m:r>
                                      <a:rPr lang="en-US" sz="900">
                                        <a:solidFill>
                                          <a:prstClr val="black"/>
                                        </a:solidFill>
                                        <a:latin typeface="Cambria Math"/>
                                      </a:rPr>
                                      <m:t>𝑦</m:t>
                                    </m:r>
                                  </m:sub>
                                </m:sSub>
                              </m:e>
                              <m:e>
                                <m:sSub>
                                  <m:sSubPr>
                                    <m:ctrlPr>
                                      <a:rPr lang="en-US" sz="900" i="1">
                                        <a:solidFill>
                                          <a:prstClr val="black"/>
                                        </a:solidFill>
                                        <a:latin typeface="Cambria Math" panose="02040503050406030204" pitchFamily="18" charset="0"/>
                                      </a:rPr>
                                    </m:ctrlPr>
                                  </m:sSubPr>
                                  <m:e>
                                    <m:acc>
                                      <m:accPr>
                                        <m:chr m:val="̇"/>
                                        <m:ctrlPr>
                                          <a:rPr lang="en-US" sz="900" i="1">
                                            <a:solidFill>
                                              <a:prstClr val="black"/>
                                            </a:solidFill>
                                            <a:latin typeface="Cambria Math" panose="02040503050406030204" pitchFamily="18" charset="0"/>
                                          </a:rPr>
                                        </m:ctrlPr>
                                      </m:accPr>
                                      <m:e>
                                        <m:r>
                                          <a:rPr lang="en-US" sz="900">
                                            <a:solidFill>
                                              <a:prstClr val="black"/>
                                            </a:solidFill>
                                            <a:latin typeface="Cambria Math"/>
                                          </a:rPr>
                                          <m:t>𝑅</m:t>
                                        </m:r>
                                      </m:e>
                                    </m:acc>
                                  </m:e>
                                  <m:sub>
                                    <m:r>
                                      <a:rPr lang="en-US" sz="900">
                                        <a:solidFill>
                                          <a:prstClr val="black"/>
                                        </a:solidFill>
                                        <a:latin typeface="Cambria Math"/>
                                      </a:rPr>
                                      <m:t>𝑥</m:t>
                                    </m:r>
                                  </m:sub>
                                </m:sSub>
                              </m:e>
                              <m:e>
                                <m:r>
                                  <a:rPr lang="en-US" sz="900">
                                    <a:solidFill>
                                      <a:prstClr val="black"/>
                                    </a:solidFill>
                                    <a:latin typeface="Cambria Math"/>
                                  </a:rPr>
                                  <m:t>0</m:t>
                                </m:r>
                              </m:e>
                            </m:mr>
                          </m:m>
                        </m:e>
                      </m:d>
                      <m:r>
                        <a:rPr lang="en-US" sz="900">
                          <a:solidFill>
                            <a:prstClr val="black"/>
                          </a:solidFill>
                          <a:latin typeface="Cambria Math"/>
                        </a:rPr>
                        <m:t>×</m:t>
                      </m:r>
                      <m:sSub>
                        <m:sSubPr>
                          <m:ctrlPr>
                            <a:rPr lang="en-US" sz="900" i="1">
                              <a:solidFill>
                                <a:prstClr val="black"/>
                              </a:solidFill>
                              <a:latin typeface="Cambria Math" panose="02040503050406030204" pitchFamily="18" charset="0"/>
                            </a:rPr>
                          </m:ctrlPr>
                        </m:sSubPr>
                        <m:e>
                          <m:d>
                            <m:dPr>
                              <m:ctrlPr>
                                <a:rPr lang="en-US" sz="900" i="1">
                                  <a:solidFill>
                                    <a:prstClr val="black"/>
                                  </a:solidFill>
                                  <a:latin typeface="Cambria Math" panose="02040503050406030204" pitchFamily="18" charset="0"/>
                                </a:rPr>
                              </m:ctrlPr>
                            </m:dPr>
                            <m:e>
                              <m:eqArr>
                                <m:eqArrPr>
                                  <m:ctrlPr>
                                    <a:rPr lang="en-US" sz="900" i="1">
                                      <a:solidFill>
                                        <a:prstClr val="black"/>
                                      </a:solidFill>
                                      <a:latin typeface="Cambria Math" panose="02040503050406030204" pitchFamily="18" charset="0"/>
                                    </a:rPr>
                                  </m:ctrlPr>
                                </m:eqArrPr>
                                <m:e>
                                  <m:r>
                                    <a:rPr lang="en-US" sz="900">
                                      <a:solidFill>
                                        <a:prstClr val="black"/>
                                      </a:solidFill>
                                      <a:latin typeface="Cambria Math"/>
                                    </a:rPr>
                                    <m:t>𝑋</m:t>
                                  </m:r>
                                </m:e>
                                <m:e>
                                  <m:r>
                                    <a:rPr lang="en-US" sz="900">
                                      <a:solidFill>
                                        <a:prstClr val="black"/>
                                      </a:solidFill>
                                      <a:latin typeface="Cambria Math"/>
                                    </a:rPr>
                                    <m:t>𝑌</m:t>
                                  </m:r>
                                </m:e>
                                <m:e>
                                  <m:r>
                                    <a:rPr lang="en-US" sz="900">
                                      <a:solidFill>
                                        <a:prstClr val="black"/>
                                      </a:solidFill>
                                      <a:latin typeface="Cambria Math"/>
                                    </a:rPr>
                                    <m:t>𝑍</m:t>
                                  </m:r>
                                </m:e>
                              </m:eqArr>
                            </m:e>
                          </m:d>
                        </m:e>
                        <m:sub>
                          <m:r>
                            <a:rPr lang="en-US" sz="900">
                              <a:solidFill>
                                <a:prstClr val="black"/>
                              </a:solidFill>
                              <a:latin typeface="Cambria Math"/>
                            </a:rPr>
                            <m:t>𝐼𝑇𝑅𝐹</m:t>
                          </m:r>
                          <m:r>
                            <a:rPr lang="en-US" sz="900">
                              <a:solidFill>
                                <a:prstClr val="black"/>
                              </a:solidFill>
                              <a:latin typeface="Cambria Math"/>
                            </a:rPr>
                            <m:t>2014</m:t>
                          </m:r>
                        </m:sub>
                      </m:sSub>
                      <m:d>
                        <m:dPr>
                          <m:ctrlPr>
                            <a:rPr lang="en-US" sz="900" i="1">
                              <a:solidFill>
                                <a:prstClr val="black"/>
                              </a:solidFill>
                              <a:latin typeface="Cambria Math" panose="02040503050406030204" pitchFamily="18" charset="0"/>
                            </a:rPr>
                          </m:ctrlPr>
                        </m:dPr>
                        <m:e>
                          <m:r>
                            <a:rPr lang="en-US" sz="900">
                              <a:solidFill>
                                <a:prstClr val="black"/>
                              </a:solidFill>
                              <a:latin typeface="Cambria Math"/>
                            </a:rPr>
                            <m:t>𝑡</m:t>
                          </m:r>
                        </m:e>
                      </m:d>
                      <m:r>
                        <a:rPr lang="en-US" sz="900">
                          <a:solidFill>
                            <a:prstClr val="black"/>
                          </a:solidFill>
                          <a:latin typeface="Cambria Math"/>
                        </a:rPr>
                        <m:t>.</m:t>
                      </m:r>
                      <m:d>
                        <m:dPr>
                          <m:ctrlPr>
                            <a:rPr lang="en-US" sz="900" i="1">
                              <a:solidFill>
                                <a:prstClr val="black"/>
                              </a:solidFill>
                              <a:latin typeface="Cambria Math" panose="02040503050406030204" pitchFamily="18" charset="0"/>
                            </a:rPr>
                          </m:ctrlPr>
                        </m:dPr>
                        <m:e>
                          <m:r>
                            <a:rPr lang="en-US" sz="900">
                              <a:solidFill>
                                <a:prstClr val="black"/>
                              </a:solidFill>
                              <a:latin typeface="Cambria Math"/>
                            </a:rPr>
                            <m:t>𝑡</m:t>
                          </m:r>
                          <m:r>
                            <a:rPr lang="en-US" sz="900">
                              <a:solidFill>
                                <a:prstClr val="black"/>
                              </a:solidFill>
                              <a:latin typeface="Cambria Math"/>
                            </a:rPr>
                            <m:t>−</m:t>
                          </m:r>
                          <m:r>
                            <a:rPr lang="en-US" sz="900">
                              <a:solidFill>
                                <a:prstClr val="black"/>
                              </a:solidFill>
                              <a:latin typeface="Cambria Math"/>
                            </a:rPr>
                            <m:t>2017</m:t>
                          </m:r>
                          <m:r>
                            <a:rPr lang="en-US" sz="900">
                              <a:solidFill>
                                <a:prstClr val="black"/>
                              </a:solidFill>
                              <a:latin typeface="Cambria Math"/>
                            </a:rPr>
                            <m:t>.</m:t>
                          </m:r>
                          <m:r>
                            <a:rPr lang="en-US" sz="900">
                              <a:solidFill>
                                <a:prstClr val="black"/>
                              </a:solidFill>
                              <a:latin typeface="Cambria Math"/>
                            </a:rPr>
                            <m:t>0</m:t>
                          </m:r>
                        </m:e>
                      </m:d>
                    </m:oMath>
                  </m:oMathPara>
                </a14:m>
                <a:endParaRPr lang="en-US" sz="900" dirty="0">
                  <a:solidFill>
                    <a:prstClr val="black"/>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242977" y="2697261"/>
                <a:ext cx="6216250" cy="81554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242977" y="3518770"/>
                <a:ext cx="3603679" cy="297774"/>
              </a:xfrm>
              <a:prstGeom prst="rect">
                <a:avLst/>
              </a:prstGeom>
            </p:spPr>
            <p:txBody>
              <a:bodyPr wrap="square">
                <a:spAutoFit/>
              </a:bodyPr>
              <a:lstStyle/>
              <a:p>
                <a:pPr lvl="0" algn="just" rtl="0">
                  <a:lnSpc>
                    <a:spcPct val="115000"/>
                  </a:lnSpc>
                </a:pPr>
                <a:r>
                  <a:rPr lang="en-US" sz="1200" dirty="0">
                    <a:solidFill>
                      <a:prstClr val="black"/>
                    </a:solidFill>
                    <a:latin typeface="+mj-lt"/>
                  </a:rPr>
                  <a:t>For station position at any epoch </a:t>
                </a:r>
                <a14:m>
                  <m:oMath xmlns:m="http://schemas.openxmlformats.org/officeDocument/2006/math">
                    <m:r>
                      <a:rPr lang="en-US" sz="1200">
                        <a:solidFill>
                          <a:prstClr val="black"/>
                        </a:solidFill>
                        <a:latin typeface="Cambria Math" panose="02040503050406030204" pitchFamily="18" charset="0"/>
                      </a:rPr>
                      <m:t>𝑡</m:t>
                    </m:r>
                  </m:oMath>
                </a14:m>
                <a:r>
                  <a:rPr lang="en-US" sz="1200" dirty="0">
                    <a:solidFill>
                      <a:prstClr val="black"/>
                    </a:solidFill>
                    <a:latin typeface="+mj-lt"/>
                  </a:rPr>
                  <a:t>:</a:t>
                </a:r>
              </a:p>
            </p:txBody>
          </p:sp>
        </mc:Choice>
        <mc:Fallback xmlns="">
          <p:sp>
            <p:nvSpPr>
              <p:cNvPr id="38" name="Rectangle 37"/>
              <p:cNvSpPr>
                <a:spLocks noRot="1" noChangeAspect="1" noMove="1" noResize="1" noEditPoints="1" noAdjustHandles="1" noChangeArrowheads="1" noChangeShapeType="1" noTextEdit="1"/>
              </p:cNvSpPr>
              <p:nvPr/>
            </p:nvSpPr>
            <p:spPr>
              <a:xfrm>
                <a:off x="242977" y="3518770"/>
                <a:ext cx="3603679" cy="297774"/>
              </a:xfrm>
              <a:prstGeom prst="rect">
                <a:avLst/>
              </a:prstGeom>
              <a:blipFill>
                <a:blip r:embed="rId6"/>
                <a:stretch>
                  <a:fillRect l="-169" b="-16327"/>
                </a:stretch>
              </a:blipFill>
            </p:spPr>
            <p:txBody>
              <a:bodyPr/>
              <a:lstStyle/>
              <a:p>
                <a:r>
                  <a:rPr lang="en-GB">
                    <a:noFill/>
                  </a:rPr>
                  <a:t> </a:t>
                </a:r>
              </a:p>
            </p:txBody>
          </p:sp>
        </mc:Fallback>
      </mc:AlternateContent>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5272" y="593831"/>
            <a:ext cx="2755217" cy="2040366"/>
          </a:xfrm>
          <a:prstGeom prst="rect">
            <a:avLst/>
          </a:prstGeom>
          <a:ln>
            <a:solidFill>
              <a:schemeClr val="bg1">
                <a:lumMod val="50000"/>
                <a:lumOff val="50000"/>
              </a:schemeClr>
            </a:solidFill>
          </a:ln>
        </p:spPr>
      </p:pic>
      <p:sp>
        <p:nvSpPr>
          <p:cNvPr id="42" name="TextBox 41"/>
          <p:cNvSpPr txBox="1"/>
          <p:nvPr/>
        </p:nvSpPr>
        <p:spPr>
          <a:xfrm>
            <a:off x="242977" y="3816544"/>
            <a:ext cx="5446623" cy="461665"/>
          </a:xfrm>
          <a:prstGeom prst="rect">
            <a:avLst/>
          </a:prstGeom>
          <a:solidFill>
            <a:schemeClr val="bg1">
              <a:lumMod val="95000"/>
            </a:schemeClr>
          </a:solidFill>
          <a:ln>
            <a:solidFill>
              <a:schemeClr val="bg1">
                <a:lumMod val="85000"/>
              </a:schemeClr>
            </a:solidFill>
          </a:ln>
        </p:spPr>
        <p:txBody>
          <a:bodyPr wrap="square" rtlCol="0">
            <a:spAutoFit/>
          </a:bodyPr>
          <a:lstStyle/>
          <a:p>
            <a:pPr algn="l">
              <a:spcAft>
                <a:spcPts val="600"/>
              </a:spcAft>
            </a:pPr>
            <a:r>
              <a:rPr lang="en-US" sz="1200" dirty="0">
                <a:solidFill>
                  <a:prstClr val="black"/>
                </a:solidFill>
                <a:latin typeface="+mj-lt"/>
              </a:rPr>
              <a:t>w</a:t>
            </a:r>
            <a:r>
              <a:rPr lang="en-US" altLang="en-US" sz="1200" dirty="0">
                <a:solidFill>
                  <a:prstClr val="black"/>
                </a:solidFill>
                <a:latin typeface="+mj-lt"/>
                <a:ea typeface="Times New Roman" pitchFamily="18" charset="0"/>
              </a:rPr>
              <a:t>here:   </a:t>
            </a:r>
            <a:r>
              <a:rPr lang="en-US" altLang="en-US" sz="1200" b="1" i="1" dirty="0">
                <a:solidFill>
                  <a:prstClr val="black"/>
                </a:solidFill>
                <a:latin typeface="+mj-lt"/>
                <a:ea typeface="Calibri" pitchFamily="34" charset="0"/>
              </a:rPr>
              <a:t>R</a:t>
            </a:r>
            <a:r>
              <a:rPr lang="en-US" altLang="en-US" sz="1200" i="1" dirty="0">
                <a:solidFill>
                  <a:prstClr val="black"/>
                </a:solidFill>
                <a:latin typeface="+mj-lt"/>
                <a:ea typeface="Calibri" pitchFamily="34" charset="0"/>
              </a:rPr>
              <a:t>x,  </a:t>
            </a:r>
            <a:r>
              <a:rPr lang="en-US" altLang="en-US" sz="1200" b="1" i="1" dirty="0">
                <a:solidFill>
                  <a:prstClr val="black"/>
                </a:solidFill>
                <a:latin typeface="+mj-lt"/>
                <a:ea typeface="Calibri" pitchFamily="34" charset="0"/>
              </a:rPr>
              <a:t>R</a:t>
            </a:r>
            <a:r>
              <a:rPr lang="en-US" altLang="en-US" sz="1200" i="1" dirty="0">
                <a:solidFill>
                  <a:prstClr val="black"/>
                </a:solidFill>
                <a:latin typeface="+mj-lt"/>
                <a:ea typeface="Calibri" pitchFamily="34" charset="0"/>
              </a:rPr>
              <a:t>y,  </a:t>
            </a:r>
            <a:r>
              <a:rPr lang="en-US" altLang="en-US" sz="1200" b="1" i="1" dirty="0" err="1">
                <a:solidFill>
                  <a:prstClr val="black"/>
                </a:solidFill>
                <a:latin typeface="+mj-lt"/>
                <a:ea typeface="Calibri" pitchFamily="34" charset="0"/>
              </a:rPr>
              <a:t>R</a:t>
            </a:r>
            <a:r>
              <a:rPr lang="en-US" altLang="en-US" sz="1200" i="1" dirty="0" err="1">
                <a:solidFill>
                  <a:prstClr val="black"/>
                </a:solidFill>
                <a:latin typeface="+mj-lt"/>
                <a:ea typeface="Calibri" pitchFamily="34" charset="0"/>
              </a:rPr>
              <a:t>z</a:t>
            </a:r>
            <a:r>
              <a:rPr lang="en-US" altLang="en-US" sz="1200" dirty="0">
                <a:solidFill>
                  <a:prstClr val="black"/>
                </a:solidFill>
                <a:latin typeface="+mj-lt"/>
                <a:ea typeface="Times New Roman" pitchFamily="18" charset="0"/>
              </a:rPr>
              <a:t>  are the three components of the Arabian plate rotation pole (or angular velocity) expressed in ITRF2014.</a:t>
            </a:r>
            <a:r>
              <a:rPr lang="en-US" altLang="en-US" sz="1200" dirty="0">
                <a:solidFill>
                  <a:prstClr val="black"/>
                </a:solidFill>
                <a:latin typeface="+mj-lt"/>
              </a:rPr>
              <a:t> </a:t>
            </a:r>
            <a:endParaRPr lang="en-US" sz="1200" dirty="0">
              <a:latin typeface="+mj-lt"/>
            </a:endParaRPr>
          </a:p>
        </p:txBody>
      </p:sp>
      <p:sp>
        <p:nvSpPr>
          <p:cNvPr id="10" name="مستطيل 9"/>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2555579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Vertical Reference Frame KSA-VRF14</a:t>
            </a:r>
          </a:p>
        </p:txBody>
      </p:sp>
      <p:sp>
        <p:nvSpPr>
          <p:cNvPr id="35" name="Content Placeholder 2"/>
          <p:cNvSpPr txBox="1">
            <a:spLocks/>
          </p:cNvSpPr>
          <p:nvPr/>
        </p:nvSpPr>
        <p:spPr>
          <a:xfrm>
            <a:off x="127100" y="537086"/>
            <a:ext cx="5442427" cy="2963858"/>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lgn="just" rtl="0">
              <a:lnSpc>
                <a:spcPct val="107000"/>
              </a:lnSpc>
              <a:spcBef>
                <a:spcPts val="600"/>
              </a:spcBef>
              <a:buClrTx/>
              <a:buNone/>
            </a:pPr>
            <a:r>
              <a:rPr lang="en-US" sz="1100" b="1" dirty="0" smtClean="0">
                <a:solidFill>
                  <a:schemeClr val="tx1"/>
                </a:solidFill>
                <a:latin typeface="+mj-lt"/>
              </a:rPr>
              <a:t>National Vertical Network  </a:t>
            </a:r>
            <a:r>
              <a:rPr lang="en-US" sz="1100" b="1" cap="all" dirty="0" smtClean="0">
                <a:solidFill>
                  <a:schemeClr val="tx1"/>
                </a:solidFill>
                <a:latin typeface="+mj-lt"/>
              </a:rPr>
              <a:t>(</a:t>
            </a:r>
            <a:r>
              <a:rPr lang="en-US" sz="1100" b="1" cap="all" dirty="0">
                <a:solidFill>
                  <a:schemeClr val="tx1"/>
                </a:solidFill>
                <a:latin typeface="+mj-lt"/>
              </a:rPr>
              <a:t>KSA-NVN)</a:t>
            </a:r>
          </a:p>
          <a:p>
            <a:pPr marL="346075" lvl="1" indent="-227013" algn="justLow" rtl="0">
              <a:lnSpc>
                <a:spcPct val="107000"/>
              </a:lnSpc>
              <a:spcBef>
                <a:spcPts val="600"/>
              </a:spcBef>
              <a:buClrTx/>
              <a:buFont typeface="Wingdings" panose="05000000000000000000" pitchFamily="2" charset="2"/>
              <a:buChar char="q"/>
            </a:pPr>
            <a:r>
              <a:rPr lang="en-US" sz="1050" b="1" dirty="0">
                <a:solidFill>
                  <a:schemeClr val="tx1"/>
                </a:solidFill>
                <a:latin typeface="+mj-lt"/>
                <a:cs typeface="+mj-cs"/>
              </a:rPr>
              <a:t>Main task</a:t>
            </a:r>
          </a:p>
          <a:p>
            <a:pPr marL="346075" lvl="1" indent="0" algn="justLow" rtl="0">
              <a:lnSpc>
                <a:spcPct val="107000"/>
              </a:lnSpc>
              <a:spcBef>
                <a:spcPts val="600"/>
              </a:spcBef>
              <a:buClrTx/>
              <a:buNone/>
            </a:pPr>
            <a:r>
              <a:rPr lang="en-US" sz="900" dirty="0">
                <a:solidFill>
                  <a:schemeClr val="tx1"/>
                </a:solidFill>
                <a:latin typeface="+mj-lt"/>
              </a:rPr>
              <a:t>Provide a precise and unified vertical datum for Orthometric heights determination over the KSA.</a:t>
            </a:r>
          </a:p>
          <a:p>
            <a:pPr marL="114300" lvl="1" indent="0" algn="justLow" rtl="0">
              <a:lnSpc>
                <a:spcPct val="107000"/>
              </a:lnSpc>
              <a:spcBef>
                <a:spcPts val="600"/>
              </a:spcBef>
              <a:buClrTx/>
              <a:buNone/>
            </a:pPr>
            <a:endParaRPr lang="en-US" sz="500" dirty="0">
              <a:solidFill>
                <a:schemeClr val="tx1"/>
              </a:solidFill>
              <a:latin typeface="+mj-lt"/>
            </a:endParaRPr>
          </a:p>
          <a:p>
            <a:pPr marL="346075" lvl="1" indent="-227013" algn="justLow" defTabSz="914400" rtl="0">
              <a:lnSpc>
                <a:spcPct val="107000"/>
              </a:lnSpc>
              <a:spcBef>
                <a:spcPts val="600"/>
              </a:spcBef>
              <a:buClrTx/>
              <a:buSzTx/>
              <a:buFont typeface="Wingdings" panose="05000000000000000000" pitchFamily="2" charset="2"/>
              <a:buChar char="q"/>
            </a:pPr>
            <a:r>
              <a:rPr lang="en-US" sz="1050" b="1" kern="0" dirty="0">
                <a:solidFill>
                  <a:srgbClr val="5E5E5E"/>
                </a:solidFill>
                <a:latin typeface="Cairo ExtraBlack"/>
                <a:cs typeface="Cairo ExtraBlack"/>
              </a:rPr>
              <a:t>KSA-NVN </a:t>
            </a:r>
          </a:p>
          <a:p>
            <a:pPr marL="346075" lvl="1" indent="0" algn="justLow" defTabSz="914400" rtl="0">
              <a:lnSpc>
                <a:spcPct val="107000"/>
              </a:lnSpc>
              <a:spcBef>
                <a:spcPts val="600"/>
              </a:spcBef>
              <a:buClrTx/>
              <a:buSzTx/>
              <a:buNone/>
            </a:pPr>
            <a:r>
              <a:rPr lang="en-US" sz="900" kern="0" dirty="0">
                <a:solidFill>
                  <a:srgbClr val="5E5E5E"/>
                </a:solidFill>
                <a:latin typeface="Cairo Medium"/>
                <a:cs typeface="Arial"/>
              </a:rPr>
              <a:t>Number of BMs:                                  3893; </a:t>
            </a:r>
          </a:p>
          <a:p>
            <a:pPr marL="346075" lvl="1" indent="0" algn="justLow" defTabSz="914400" rtl="0">
              <a:lnSpc>
                <a:spcPct val="107000"/>
              </a:lnSpc>
              <a:spcBef>
                <a:spcPts val="600"/>
              </a:spcBef>
              <a:buClrTx/>
              <a:buSzTx/>
              <a:buNone/>
            </a:pPr>
            <a:r>
              <a:rPr lang="en-US" sz="900" kern="0" dirty="0">
                <a:solidFill>
                  <a:srgbClr val="5E5E5E"/>
                </a:solidFill>
                <a:latin typeface="Cairo Medium"/>
                <a:cs typeface="Arial"/>
              </a:rPr>
              <a:t>Number of level lines:                            88;</a:t>
            </a:r>
          </a:p>
          <a:p>
            <a:pPr marL="346075" lvl="1" indent="0" algn="justLow" defTabSz="914400" rtl="0">
              <a:lnSpc>
                <a:spcPct val="107000"/>
              </a:lnSpc>
              <a:spcBef>
                <a:spcPts val="600"/>
              </a:spcBef>
              <a:buClrTx/>
              <a:buSzTx/>
              <a:buNone/>
            </a:pPr>
            <a:r>
              <a:rPr lang="en-US" sz="900" kern="0" dirty="0">
                <a:solidFill>
                  <a:srgbClr val="5E5E5E"/>
                </a:solidFill>
                <a:latin typeface="Cairo Medium"/>
                <a:cs typeface="Arial"/>
              </a:rPr>
              <a:t>Distance between the BMs:              6 km;</a:t>
            </a:r>
          </a:p>
          <a:p>
            <a:pPr marL="346075" lvl="1" indent="0" algn="justLow" defTabSz="914400" rtl="0">
              <a:lnSpc>
                <a:spcPct val="107000"/>
              </a:lnSpc>
              <a:spcBef>
                <a:spcPts val="600"/>
              </a:spcBef>
              <a:buClrTx/>
              <a:buSzTx/>
              <a:buNone/>
            </a:pPr>
            <a:r>
              <a:rPr lang="en-US" sz="900" kern="0" dirty="0">
                <a:solidFill>
                  <a:srgbClr val="5E5E5E"/>
                </a:solidFill>
                <a:latin typeface="Cairo Medium"/>
                <a:cs typeface="Arial"/>
              </a:rPr>
              <a:t>Total length of NVN:                  22869 km;</a:t>
            </a:r>
          </a:p>
          <a:p>
            <a:pPr marL="114300" lvl="1" indent="0" algn="justLow" defTabSz="914400" rtl="0">
              <a:lnSpc>
                <a:spcPct val="107000"/>
              </a:lnSpc>
              <a:spcBef>
                <a:spcPts val="600"/>
              </a:spcBef>
              <a:buClrTx/>
              <a:buSzTx/>
              <a:buNone/>
            </a:pPr>
            <a:endParaRPr lang="en-US" sz="900" kern="0" dirty="0">
              <a:solidFill>
                <a:srgbClr val="5E5E5E"/>
              </a:solidFill>
              <a:latin typeface="Cairo Medium"/>
              <a:cs typeface="Arial"/>
            </a:endParaRPr>
          </a:p>
          <a:p>
            <a:pPr marL="234950" lvl="1" algn="just" rtl="0">
              <a:lnSpc>
                <a:spcPct val="115000"/>
              </a:lnSpc>
              <a:spcBef>
                <a:spcPts val="0"/>
              </a:spcBef>
              <a:spcAft>
                <a:spcPts val="1000"/>
              </a:spcAft>
              <a:buClrTx/>
              <a:buSzPts val="1000"/>
              <a:buFont typeface="Wingdings" panose="05000000000000000000" pitchFamily="2" charset="2"/>
              <a:buChar char="Ø"/>
            </a:pPr>
            <a:r>
              <a:rPr lang="en-US" sz="1050" dirty="0">
                <a:solidFill>
                  <a:schemeClr val="tx1"/>
                </a:solidFill>
                <a:latin typeface="+mj-lt"/>
              </a:rPr>
              <a:t>The a priori accuracy - NGS standards for Second order/Class I double run precise geodetic leveling.</a:t>
            </a:r>
          </a:p>
          <a:p>
            <a:pPr marL="234950" lvl="1" algn="just" rtl="0">
              <a:lnSpc>
                <a:spcPct val="115000"/>
              </a:lnSpc>
              <a:spcBef>
                <a:spcPts val="0"/>
              </a:spcBef>
              <a:spcAft>
                <a:spcPts val="1000"/>
              </a:spcAft>
              <a:buClrTx/>
              <a:buSzPts val="1000"/>
              <a:buFont typeface="Wingdings" panose="05000000000000000000" pitchFamily="2" charset="2"/>
              <a:buChar char="Ø"/>
            </a:pPr>
            <a:r>
              <a:rPr lang="en-US" sz="1050" dirty="0">
                <a:solidFill>
                  <a:schemeClr val="tx1"/>
                </a:solidFill>
                <a:latin typeface="+mj-lt"/>
              </a:rPr>
              <a:t>The provisional accuracy for double run - for entire NVN ±1.03 mm/km.</a:t>
            </a:r>
          </a:p>
          <a:p>
            <a:pPr marL="114300" lvl="1" indent="0" algn="justLow" defTabSz="914400" rtl="0">
              <a:lnSpc>
                <a:spcPct val="107000"/>
              </a:lnSpc>
              <a:spcBef>
                <a:spcPts val="600"/>
              </a:spcBef>
              <a:buClrTx/>
              <a:buSzTx/>
              <a:buNone/>
            </a:pPr>
            <a:endParaRPr lang="en-US" sz="900" kern="0" dirty="0">
              <a:solidFill>
                <a:srgbClr val="5E5E5E"/>
              </a:solidFill>
              <a:latin typeface="Cairo Medium"/>
              <a:cs typeface="Arial"/>
            </a:endParaRPr>
          </a:p>
          <a:p>
            <a:pPr marL="114300" lvl="1" indent="0" algn="justLow" defTabSz="914400" rtl="0">
              <a:lnSpc>
                <a:spcPct val="107000"/>
              </a:lnSpc>
              <a:spcBef>
                <a:spcPts val="600"/>
              </a:spcBef>
              <a:buClrTx/>
              <a:buSzTx/>
              <a:buNone/>
            </a:pPr>
            <a:endParaRPr lang="en-US" sz="1050" dirty="0">
              <a:solidFill>
                <a:schemeClr val="tx1"/>
              </a:solidFill>
              <a:latin typeface="+mj-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509" y="652178"/>
            <a:ext cx="2917619" cy="2156904"/>
          </a:xfrm>
          <a:prstGeom prst="rect">
            <a:avLst/>
          </a:prstGeom>
          <a:ln>
            <a:solidFill>
              <a:schemeClr val="bg1">
                <a:lumMod val="50000"/>
                <a:lumOff val="50000"/>
              </a:schemeClr>
            </a:solidFill>
          </a:ln>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884274" y="3333457"/>
            <a:ext cx="1156014" cy="121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153" y="3362205"/>
            <a:ext cx="1729925" cy="1150254"/>
          </a:xfrm>
          <a:prstGeom prst="rect">
            <a:avLst/>
          </a:prstGeom>
          <a:ln>
            <a:solidFill>
              <a:schemeClr val="bg1"/>
            </a:solidFill>
          </a:ln>
          <a:effectLst/>
        </p:spPr>
      </p:pic>
      <p:sp>
        <p:nvSpPr>
          <p:cNvPr id="15" name="Rectangle 14"/>
          <p:cNvSpPr/>
          <p:nvPr/>
        </p:nvSpPr>
        <p:spPr>
          <a:xfrm>
            <a:off x="127100" y="3847008"/>
            <a:ext cx="4126245" cy="454612"/>
          </a:xfrm>
          <a:prstGeom prst="rect">
            <a:avLst/>
          </a:prstGeom>
          <a:solidFill>
            <a:srgbClr val="EFE7D4"/>
          </a:solidFill>
        </p:spPr>
        <p:txBody>
          <a:bodyPr wrap="square">
            <a:spAutoFit/>
          </a:bodyPr>
          <a:lstStyle/>
          <a:p>
            <a:pPr marL="0" lvl="1" algn="just">
              <a:lnSpc>
                <a:spcPct val="107000"/>
              </a:lnSpc>
              <a:spcBef>
                <a:spcPts val="1000"/>
              </a:spcBef>
            </a:pPr>
            <a:r>
              <a:rPr lang="en-US" sz="1100" b="1" i="1" dirty="0">
                <a:solidFill>
                  <a:schemeClr val="tx1"/>
                </a:solidFill>
                <a:latin typeface="+mj-lt"/>
                <a:ea typeface="Times New Roman"/>
                <a:cs typeface="Times New Roman"/>
              </a:rPr>
              <a:t>NVN has an accuracy better than </a:t>
            </a:r>
          </a:p>
          <a:p>
            <a:pPr marL="0" lvl="1" algn="just">
              <a:lnSpc>
                <a:spcPct val="107000"/>
              </a:lnSpc>
            </a:pPr>
            <a:r>
              <a:rPr lang="en-US" sz="1100" b="1" i="1" dirty="0">
                <a:solidFill>
                  <a:srgbClr val="FF7C80"/>
                </a:solidFill>
                <a:latin typeface="+mj-lt"/>
                <a:ea typeface="Times New Roman"/>
                <a:cs typeface="Times New Roman"/>
              </a:rPr>
              <a:t>Second order/Class I  according to NGS Standard</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048" y="3616036"/>
            <a:ext cx="896420" cy="89642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5037" y="3140974"/>
            <a:ext cx="1248930" cy="1592710"/>
          </a:xfrm>
          <a:prstGeom prst="rect">
            <a:avLst/>
          </a:prstGeom>
          <a:ln>
            <a:solidFill>
              <a:schemeClr val="tx1">
                <a:lumMod val="50000"/>
              </a:schemeClr>
            </a:solidFill>
          </a:ln>
        </p:spPr>
      </p:pic>
      <p:sp>
        <p:nvSpPr>
          <p:cNvPr id="14" name="مستطيل 13"/>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2235343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
        <p:nvSpPr>
          <p:cNvPr id="33" name="Rounded Rectangle 32"/>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Vertical Reference Frame KSA-VRF14</a:t>
            </a:r>
          </a:p>
        </p:txBody>
      </p:sp>
      <p:sp>
        <p:nvSpPr>
          <p:cNvPr id="35" name="Content Placeholder 2"/>
          <p:cNvSpPr txBox="1">
            <a:spLocks/>
          </p:cNvSpPr>
          <p:nvPr/>
        </p:nvSpPr>
        <p:spPr>
          <a:xfrm>
            <a:off x="127100" y="537086"/>
            <a:ext cx="6296039" cy="3547874"/>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lgn="just" rtl="0">
              <a:lnSpc>
                <a:spcPct val="107000"/>
              </a:lnSpc>
              <a:spcBef>
                <a:spcPts val="600"/>
              </a:spcBef>
              <a:buClrTx/>
              <a:buNone/>
            </a:pPr>
            <a:r>
              <a:rPr lang="en-US" sz="1100" b="1" dirty="0" smtClean="0">
                <a:solidFill>
                  <a:schemeClr val="tx1"/>
                </a:solidFill>
                <a:latin typeface="+mj-lt"/>
              </a:rPr>
              <a:t>National Gravity Network </a:t>
            </a:r>
            <a:r>
              <a:rPr lang="en-US" sz="1100" b="1" cap="all" dirty="0" smtClean="0">
                <a:solidFill>
                  <a:schemeClr val="tx1"/>
                </a:solidFill>
                <a:latin typeface="+mj-lt"/>
              </a:rPr>
              <a:t>(</a:t>
            </a:r>
            <a:r>
              <a:rPr lang="en-US" sz="1100" b="1" cap="all" dirty="0">
                <a:solidFill>
                  <a:schemeClr val="tx1"/>
                </a:solidFill>
                <a:latin typeface="+mj-lt"/>
              </a:rPr>
              <a:t>NGN) </a:t>
            </a:r>
            <a:r>
              <a:rPr lang="en-US" sz="1100" b="1" dirty="0" smtClean="0">
                <a:solidFill>
                  <a:schemeClr val="tx1"/>
                </a:solidFill>
                <a:latin typeface="+mj-lt"/>
              </a:rPr>
              <a:t>and</a:t>
            </a:r>
            <a:r>
              <a:rPr lang="en-US" sz="1100" b="1" cap="all" dirty="0" smtClean="0">
                <a:solidFill>
                  <a:schemeClr val="tx1"/>
                </a:solidFill>
                <a:latin typeface="+mj-lt"/>
              </a:rPr>
              <a:t> </a:t>
            </a:r>
            <a:r>
              <a:rPr lang="en-US" sz="1100" b="1" dirty="0" smtClean="0">
                <a:solidFill>
                  <a:schemeClr val="tx1"/>
                </a:solidFill>
                <a:latin typeface="+mj-lt"/>
              </a:rPr>
              <a:t>Gravity Observations On NVN Benchmarks</a:t>
            </a:r>
            <a:endParaRPr lang="en-US" sz="1100" b="1" cap="all" dirty="0">
              <a:solidFill>
                <a:schemeClr val="tx1"/>
              </a:solidFill>
              <a:latin typeface="+mj-lt"/>
            </a:endParaRPr>
          </a:p>
          <a:p>
            <a:pPr marL="346075" lvl="1" indent="-227013" algn="justLow" rtl="0">
              <a:lnSpc>
                <a:spcPct val="107000"/>
              </a:lnSpc>
              <a:spcBef>
                <a:spcPts val="600"/>
              </a:spcBef>
              <a:buClrTx/>
              <a:buFont typeface="Wingdings" panose="05000000000000000000" pitchFamily="2" charset="2"/>
              <a:buChar char="q"/>
            </a:pPr>
            <a:r>
              <a:rPr lang="en-US" sz="1050" b="1" dirty="0">
                <a:solidFill>
                  <a:schemeClr val="tx1"/>
                </a:solidFill>
                <a:latin typeface="+mj-lt"/>
                <a:cs typeface="+mj-cs"/>
              </a:rPr>
              <a:t>Main task</a:t>
            </a:r>
          </a:p>
          <a:p>
            <a:pPr marL="346075" lvl="1" indent="0" algn="justLow" rtl="0">
              <a:lnSpc>
                <a:spcPct val="107000"/>
              </a:lnSpc>
              <a:spcBef>
                <a:spcPts val="600"/>
              </a:spcBef>
              <a:buClrTx/>
              <a:buNone/>
            </a:pPr>
            <a:r>
              <a:rPr lang="en-US" sz="900" dirty="0">
                <a:solidFill>
                  <a:schemeClr val="tx1"/>
                </a:solidFill>
                <a:latin typeface="+mj-lt"/>
              </a:rPr>
              <a:t>to establish gravity reference system of KSA as part of the SANSRS and to support the realization of gravity standard over the KSA </a:t>
            </a:r>
          </a:p>
          <a:p>
            <a:pPr marL="346075" lvl="1" indent="0" algn="justLow" rtl="0">
              <a:lnSpc>
                <a:spcPct val="107000"/>
              </a:lnSpc>
              <a:spcBef>
                <a:spcPts val="600"/>
              </a:spcBef>
              <a:buClrTx/>
              <a:buNone/>
            </a:pPr>
            <a:endParaRPr lang="en-US" sz="500" dirty="0">
              <a:solidFill>
                <a:schemeClr val="tx1"/>
              </a:solidFill>
              <a:latin typeface="+mj-lt"/>
            </a:endParaRPr>
          </a:p>
          <a:p>
            <a:pPr marL="346075" lvl="1" indent="-227013" algn="justLow" defTabSz="914400" rtl="0">
              <a:lnSpc>
                <a:spcPct val="107000"/>
              </a:lnSpc>
              <a:spcBef>
                <a:spcPts val="600"/>
              </a:spcBef>
              <a:buClrTx/>
              <a:buSzTx/>
              <a:buFont typeface="Wingdings" panose="05000000000000000000" pitchFamily="2" charset="2"/>
              <a:buChar char="q"/>
            </a:pPr>
            <a:r>
              <a:rPr lang="en-US" sz="1050" b="1" kern="0" dirty="0">
                <a:solidFill>
                  <a:srgbClr val="5E5E5E"/>
                </a:solidFill>
                <a:latin typeface="Cairo ExtraBlack"/>
                <a:cs typeface="Cairo ExtraBlack"/>
              </a:rPr>
              <a:t>NGN class 1: gravity base network (GBN) -</a:t>
            </a:r>
            <a:r>
              <a:rPr lang="en-US" sz="1050" kern="0" dirty="0">
                <a:solidFill>
                  <a:srgbClr val="5E5E5E"/>
                </a:solidFill>
                <a:latin typeface="Cairo Medium"/>
                <a:cs typeface="Cairo Medium"/>
              </a:rPr>
              <a:t> absolute gravity observations on 41 stations with center and ex-center points; </a:t>
            </a:r>
          </a:p>
          <a:p>
            <a:pPr marL="119062" lvl="1" indent="0" algn="justLow" defTabSz="914400" rtl="0">
              <a:lnSpc>
                <a:spcPct val="107000"/>
              </a:lnSpc>
              <a:spcBef>
                <a:spcPts val="600"/>
              </a:spcBef>
              <a:buClrTx/>
              <a:buSzTx/>
              <a:buNone/>
            </a:pPr>
            <a:endParaRPr lang="en-US" sz="500" kern="0" dirty="0">
              <a:solidFill>
                <a:srgbClr val="5E5E5E"/>
              </a:solidFill>
              <a:latin typeface="Cairo Medium"/>
              <a:cs typeface="Cairo Medium"/>
            </a:endParaRPr>
          </a:p>
          <a:p>
            <a:pPr marL="346075" lvl="1" indent="-227013" algn="justLow" defTabSz="914400" rtl="0">
              <a:lnSpc>
                <a:spcPct val="107000"/>
              </a:lnSpc>
              <a:spcBef>
                <a:spcPts val="600"/>
              </a:spcBef>
              <a:buClrTx/>
              <a:buSzTx/>
              <a:buFont typeface="Wingdings" panose="05000000000000000000" pitchFamily="2" charset="2"/>
              <a:buChar char="q"/>
            </a:pPr>
            <a:r>
              <a:rPr lang="en-US" sz="1050" b="1" kern="0" dirty="0">
                <a:solidFill>
                  <a:srgbClr val="5E5E5E"/>
                </a:solidFill>
                <a:latin typeface="Cairo ExtraBlack"/>
                <a:cs typeface="Cairo ExtraBlack"/>
              </a:rPr>
              <a:t>NGN class 2: </a:t>
            </a:r>
          </a:p>
          <a:p>
            <a:pPr marL="571500" lvl="1" algn="justLow" defTabSz="914400" rtl="0">
              <a:lnSpc>
                <a:spcPct val="150000"/>
              </a:lnSpc>
              <a:spcBef>
                <a:spcPts val="600"/>
              </a:spcBef>
              <a:buClrTx/>
              <a:buSzTx/>
            </a:pPr>
            <a:r>
              <a:rPr lang="en-US" sz="1050" b="1" kern="0" dirty="0">
                <a:solidFill>
                  <a:srgbClr val="5E5E5E"/>
                </a:solidFill>
                <a:latin typeface="Cairo ExtraBlack"/>
                <a:cs typeface="Cairo ExtraBlack"/>
              </a:rPr>
              <a:t>Primary </a:t>
            </a:r>
            <a:r>
              <a:rPr lang="en-US" sz="1050" b="1" kern="0" dirty="0" smtClean="0">
                <a:solidFill>
                  <a:srgbClr val="5E5E5E"/>
                </a:solidFill>
                <a:latin typeface="Cairo ExtraBlack"/>
                <a:cs typeface="Cairo ExtraBlack"/>
              </a:rPr>
              <a:t>Relative Gravity </a:t>
            </a:r>
            <a:r>
              <a:rPr lang="en-US" sz="1050" b="1" kern="0" dirty="0">
                <a:solidFill>
                  <a:srgbClr val="5E5E5E"/>
                </a:solidFill>
                <a:latin typeface="Cairo ExtraBlack"/>
                <a:cs typeface="Cairo ExtraBlack"/>
              </a:rPr>
              <a:t>network (</a:t>
            </a:r>
            <a:r>
              <a:rPr lang="en-US" sz="1050" b="1" kern="0" dirty="0" smtClean="0">
                <a:solidFill>
                  <a:srgbClr val="5E5E5E"/>
                </a:solidFill>
                <a:latin typeface="Cairo ExtraBlack"/>
                <a:cs typeface="Cairo ExtraBlack"/>
              </a:rPr>
              <a:t>PRGN</a:t>
            </a:r>
            <a:r>
              <a:rPr lang="en-US" sz="1050" b="1" kern="0" dirty="0">
                <a:solidFill>
                  <a:srgbClr val="5E5E5E"/>
                </a:solidFill>
                <a:latin typeface="Cairo ExtraBlack"/>
                <a:cs typeface="Cairo ExtraBlack"/>
              </a:rPr>
              <a:t>) - </a:t>
            </a:r>
            <a:r>
              <a:rPr lang="en-US" sz="1050" kern="0" dirty="0">
                <a:solidFill>
                  <a:srgbClr val="5E5E5E"/>
                </a:solidFill>
                <a:latin typeface="Cairo Medium"/>
                <a:cs typeface="Cairo Medium"/>
              </a:rPr>
              <a:t>densification of the absolute gravity sites (mostly 250 BMs from KSA-NVN apart each other 60 km); </a:t>
            </a:r>
          </a:p>
          <a:p>
            <a:pPr marL="571500" lvl="1" algn="justLow" defTabSz="914400" rtl="0">
              <a:lnSpc>
                <a:spcPct val="150000"/>
              </a:lnSpc>
              <a:spcBef>
                <a:spcPts val="600"/>
              </a:spcBef>
              <a:buClrTx/>
              <a:buSzTx/>
            </a:pPr>
            <a:r>
              <a:rPr lang="en-US" sz="1050" b="1" kern="0" dirty="0">
                <a:solidFill>
                  <a:srgbClr val="5E5E5E"/>
                </a:solidFill>
                <a:latin typeface="Cairo ExtraBlack"/>
                <a:cs typeface="Cairo ExtraBlack"/>
              </a:rPr>
              <a:t>National vertical network gravity measurements </a:t>
            </a:r>
            <a:r>
              <a:rPr lang="en-US" sz="1050" kern="0" dirty="0">
                <a:solidFill>
                  <a:srgbClr val="5E5E5E"/>
                </a:solidFill>
                <a:latin typeface="Cairo Medium"/>
                <a:cs typeface="Cairo Medium"/>
              </a:rPr>
              <a:t>at BMs, TG BMs and PGNs (3504); </a:t>
            </a:r>
          </a:p>
          <a:p>
            <a:pPr marL="571500" lvl="1" algn="justLow" defTabSz="914400" rtl="0">
              <a:lnSpc>
                <a:spcPct val="150000"/>
              </a:lnSpc>
              <a:spcBef>
                <a:spcPts val="600"/>
              </a:spcBef>
              <a:buClrTx/>
              <a:buSzTx/>
            </a:pPr>
            <a:endParaRPr lang="en-US" sz="500" kern="0" dirty="0">
              <a:solidFill>
                <a:srgbClr val="5E5E5E"/>
              </a:solidFill>
              <a:latin typeface="Cairo Medium"/>
              <a:cs typeface="Cairo Medium"/>
            </a:endParaRPr>
          </a:p>
          <a:p>
            <a:pPr marL="346075" lvl="1" indent="-227013" algn="justLow" defTabSz="914400" rtl="0">
              <a:lnSpc>
                <a:spcPct val="107000"/>
              </a:lnSpc>
              <a:spcBef>
                <a:spcPts val="600"/>
              </a:spcBef>
              <a:buClrTx/>
              <a:buSzTx/>
              <a:buFont typeface="Wingdings" panose="05000000000000000000" pitchFamily="2" charset="2"/>
              <a:buChar char="q"/>
            </a:pPr>
            <a:r>
              <a:rPr lang="en-US" sz="1050" b="1" kern="0" dirty="0">
                <a:solidFill>
                  <a:srgbClr val="5E5E5E"/>
                </a:solidFill>
                <a:latin typeface="Cairo ExtraBlack"/>
                <a:cs typeface="Cairo ExtraBlack"/>
              </a:rPr>
              <a:t>Service: Gravity Calibration Baseline (GCB) – </a:t>
            </a:r>
            <a:r>
              <a:rPr lang="en-US" sz="1050" b="1" kern="0" dirty="0" smtClean="0">
                <a:solidFill>
                  <a:srgbClr val="5E5E5E"/>
                </a:solidFill>
                <a:latin typeface="Cairo ExtraBlack"/>
                <a:cs typeface="Cairo ExtraBlack"/>
              </a:rPr>
              <a:t>14 </a:t>
            </a:r>
            <a:r>
              <a:rPr lang="en-US" sz="1050" b="1" kern="0" dirty="0">
                <a:solidFill>
                  <a:srgbClr val="5E5E5E"/>
                </a:solidFill>
                <a:latin typeface="Cairo ExtraBlack"/>
                <a:cs typeface="Cairo ExtraBlack"/>
              </a:rPr>
              <a:t>AG </a:t>
            </a:r>
            <a:r>
              <a:rPr lang="en-US" sz="1050" kern="0" dirty="0">
                <a:solidFill>
                  <a:srgbClr val="5E5E5E"/>
                </a:solidFill>
                <a:latin typeface="Cairo Medium"/>
                <a:cs typeface="Cairo Medium"/>
              </a:rPr>
              <a:t>(with center and ex-center points) with achieved average accuracy for relative gravity values: </a:t>
            </a:r>
            <a:r>
              <a:rPr lang="en-US" sz="1050" b="1" kern="0" dirty="0">
                <a:solidFill>
                  <a:srgbClr val="5E5E5E"/>
                </a:solidFill>
                <a:latin typeface="Cairo ExtraBlack"/>
                <a:cs typeface="Cairo ExtraBlack"/>
              </a:rPr>
              <a:t>1.2  μGal </a:t>
            </a:r>
            <a:r>
              <a:rPr lang="en-US" sz="1050" kern="0" dirty="0">
                <a:solidFill>
                  <a:srgbClr val="5E5E5E"/>
                </a:solidFill>
                <a:latin typeface="Cairo Medium"/>
                <a:cs typeface="Cairo Medium"/>
              </a:rPr>
              <a:t>(center points); </a:t>
            </a:r>
            <a:r>
              <a:rPr lang="en-US" sz="1050" b="1" kern="0" dirty="0">
                <a:solidFill>
                  <a:srgbClr val="5E5E5E"/>
                </a:solidFill>
                <a:latin typeface="Cairo ExtraBlack"/>
                <a:cs typeface="Cairo ExtraBlack"/>
              </a:rPr>
              <a:t>1.6 μGal </a:t>
            </a:r>
            <a:r>
              <a:rPr lang="en-US" sz="1050" kern="0" dirty="0">
                <a:solidFill>
                  <a:srgbClr val="5E5E5E"/>
                </a:solidFill>
                <a:latin typeface="Cairo Medium"/>
                <a:cs typeface="Cairo Medium"/>
              </a:rPr>
              <a:t>(ex-center points</a:t>
            </a:r>
            <a:r>
              <a:rPr lang="en-US" sz="1050" kern="0" dirty="0" smtClean="0">
                <a:solidFill>
                  <a:srgbClr val="5E5E5E"/>
                </a:solidFill>
                <a:latin typeface="Cairo Medium"/>
                <a:cs typeface="Cairo Medium"/>
              </a:rPr>
              <a:t>). And relative gravity linking them </a:t>
            </a:r>
            <a:endParaRPr lang="en-US" sz="1050" kern="0" dirty="0">
              <a:solidFill>
                <a:srgbClr val="5E5E5E"/>
              </a:solidFill>
              <a:latin typeface="Cairo Medium"/>
              <a:cs typeface="Cairo Medium"/>
            </a:endParaRPr>
          </a:p>
          <a:p>
            <a:pPr marL="571500" lvl="1" algn="justLow" defTabSz="914400" rtl="0">
              <a:lnSpc>
                <a:spcPct val="150000"/>
              </a:lnSpc>
              <a:spcBef>
                <a:spcPts val="600"/>
              </a:spcBef>
              <a:buClrTx/>
              <a:buSzTx/>
            </a:pPr>
            <a:endParaRPr lang="en-US" sz="1050" kern="0" dirty="0">
              <a:solidFill>
                <a:srgbClr val="5E5E5E"/>
              </a:solidFill>
              <a:latin typeface="Cairo Medium"/>
              <a:cs typeface="Cairo Medium"/>
            </a:endParaRPr>
          </a:p>
          <a:p>
            <a:pPr marL="571500" lvl="1" algn="justLow" defTabSz="914400" rtl="0">
              <a:lnSpc>
                <a:spcPct val="107000"/>
              </a:lnSpc>
              <a:spcBef>
                <a:spcPts val="600"/>
              </a:spcBef>
              <a:buClrTx/>
              <a:buSzTx/>
            </a:pPr>
            <a:endParaRPr lang="en-US" sz="1050" kern="0" dirty="0">
              <a:solidFill>
                <a:srgbClr val="5E5E5E"/>
              </a:solidFill>
              <a:latin typeface="Cairo Medium"/>
              <a:cs typeface="Cairo Medium"/>
            </a:endParaRPr>
          </a:p>
          <a:p>
            <a:pPr marL="571500" lvl="1" algn="justLow" defTabSz="914400" rtl="0">
              <a:lnSpc>
                <a:spcPct val="107000"/>
              </a:lnSpc>
              <a:spcBef>
                <a:spcPts val="600"/>
              </a:spcBef>
              <a:buClrTx/>
              <a:buSzTx/>
            </a:pPr>
            <a:endParaRPr lang="en-US" sz="1050" kern="0" dirty="0">
              <a:solidFill>
                <a:srgbClr val="5E5E5E"/>
              </a:solidFill>
              <a:latin typeface="Cairo Medium"/>
              <a:cs typeface="Cairo Medium"/>
            </a:endParaRPr>
          </a:p>
          <a:p>
            <a:pPr marL="346075" lvl="1" indent="-227013" algn="justLow" defTabSz="914400" rtl="0">
              <a:lnSpc>
                <a:spcPct val="107000"/>
              </a:lnSpc>
              <a:spcBef>
                <a:spcPts val="600"/>
              </a:spcBef>
              <a:buClrTx/>
              <a:buSzTx/>
              <a:buFont typeface="Wingdings" panose="05000000000000000000" pitchFamily="2" charset="2"/>
              <a:buChar char="q"/>
            </a:pPr>
            <a:endParaRPr lang="en-US" sz="1050" kern="0" dirty="0">
              <a:solidFill>
                <a:srgbClr val="5E5E5E"/>
              </a:solidFill>
              <a:latin typeface="Cairo Medium"/>
              <a:cs typeface="Cairo Medium"/>
            </a:endParaRPr>
          </a:p>
          <a:p>
            <a:pPr marL="114300" lvl="1" indent="0" algn="justLow" defTabSz="914400" rtl="0">
              <a:lnSpc>
                <a:spcPct val="107000"/>
              </a:lnSpc>
              <a:spcBef>
                <a:spcPts val="600"/>
              </a:spcBef>
              <a:buClrTx/>
              <a:buSzTx/>
              <a:buNone/>
            </a:pPr>
            <a:endParaRPr lang="en-US" sz="900" kern="0" dirty="0">
              <a:solidFill>
                <a:srgbClr val="5E5E5E"/>
              </a:solidFill>
              <a:latin typeface="Cairo Medium"/>
              <a:cs typeface="Arial"/>
            </a:endParaRPr>
          </a:p>
          <a:p>
            <a:pPr marL="114300" lvl="1" indent="0" algn="justLow" defTabSz="914400" rtl="0">
              <a:lnSpc>
                <a:spcPct val="107000"/>
              </a:lnSpc>
              <a:spcBef>
                <a:spcPts val="600"/>
              </a:spcBef>
              <a:buClrTx/>
              <a:buSzTx/>
              <a:buNone/>
            </a:pPr>
            <a:endParaRPr lang="en-US" sz="900" kern="0" dirty="0">
              <a:solidFill>
                <a:srgbClr val="5E5E5E"/>
              </a:solidFill>
              <a:latin typeface="Cairo Medium"/>
              <a:cs typeface="Arial"/>
            </a:endParaRPr>
          </a:p>
          <a:p>
            <a:pPr marL="114300" lvl="1" indent="0" algn="justLow" defTabSz="914400" rtl="0">
              <a:lnSpc>
                <a:spcPct val="107000"/>
              </a:lnSpc>
              <a:spcBef>
                <a:spcPts val="600"/>
              </a:spcBef>
              <a:buClrTx/>
              <a:buSzTx/>
              <a:buNone/>
            </a:pPr>
            <a:endParaRPr lang="en-US" sz="1050" dirty="0">
              <a:solidFill>
                <a:schemeClr val="tx1"/>
              </a:solidFill>
              <a:latin typeface="+mj-lt"/>
            </a:endParaRPr>
          </a:p>
        </p:txBody>
      </p:sp>
      <p:grpSp>
        <p:nvGrpSpPr>
          <p:cNvPr id="3" name="Group 2"/>
          <p:cNvGrpSpPr/>
          <p:nvPr/>
        </p:nvGrpSpPr>
        <p:grpSpPr>
          <a:xfrm>
            <a:off x="127100" y="4056580"/>
            <a:ext cx="4126245" cy="896420"/>
            <a:chOff x="127100" y="3616036"/>
            <a:chExt cx="4126245" cy="896420"/>
          </a:xfrm>
        </p:grpSpPr>
        <p:sp>
          <p:nvSpPr>
            <p:cNvPr id="15" name="Rectangle 14"/>
            <p:cNvSpPr/>
            <p:nvPr/>
          </p:nvSpPr>
          <p:spPr>
            <a:xfrm>
              <a:off x="127100" y="3847008"/>
              <a:ext cx="4126245" cy="454612"/>
            </a:xfrm>
            <a:prstGeom prst="rect">
              <a:avLst/>
            </a:prstGeom>
            <a:solidFill>
              <a:srgbClr val="EFE7D4"/>
            </a:solidFill>
          </p:spPr>
          <p:txBody>
            <a:bodyPr wrap="square">
              <a:spAutoFit/>
            </a:bodyPr>
            <a:lstStyle/>
            <a:p>
              <a:pPr marL="0" lvl="1" algn="just">
                <a:lnSpc>
                  <a:spcPct val="107000"/>
                </a:lnSpc>
                <a:spcBef>
                  <a:spcPts val="1000"/>
                </a:spcBef>
              </a:pPr>
              <a:r>
                <a:rPr lang="en-US" sz="1100" b="1" i="1" dirty="0">
                  <a:solidFill>
                    <a:schemeClr val="tx1"/>
                  </a:solidFill>
                  <a:latin typeface="+mj-lt"/>
                  <a:ea typeface="Times New Roman"/>
                  <a:cs typeface="Times New Roman"/>
                </a:rPr>
                <a:t>NGN has an accuracy better than </a:t>
              </a:r>
            </a:p>
            <a:p>
              <a:pPr marL="0" lvl="1" algn="just">
                <a:lnSpc>
                  <a:spcPct val="107000"/>
                </a:lnSpc>
              </a:pPr>
              <a:r>
                <a:rPr lang="en-US" sz="1100" b="1" i="1" dirty="0">
                  <a:solidFill>
                    <a:srgbClr val="FF7C80"/>
                  </a:solidFill>
                  <a:latin typeface="+mj-lt"/>
                  <a:ea typeface="Times New Roman"/>
                  <a:cs typeface="Times New Roman"/>
                </a:rPr>
                <a:t>Second order/Class I  according to NGS Standard</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048" y="3616036"/>
              <a:ext cx="896420" cy="896420"/>
            </a:xfrm>
            <a:prstGeom prst="rect">
              <a:avLst/>
            </a:prstGeom>
          </p:spPr>
        </p:pic>
      </p:grpSp>
      <p:grpSp>
        <p:nvGrpSpPr>
          <p:cNvPr id="2" name="Group 1"/>
          <p:cNvGrpSpPr/>
          <p:nvPr/>
        </p:nvGrpSpPr>
        <p:grpSpPr>
          <a:xfrm>
            <a:off x="6743700" y="557432"/>
            <a:ext cx="2091716" cy="4433668"/>
            <a:chOff x="6560168" y="557432"/>
            <a:chExt cx="2275248" cy="4830538"/>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0168" y="557432"/>
              <a:ext cx="2275248" cy="162307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0168" y="2180504"/>
              <a:ext cx="2275248" cy="1607453"/>
            </a:xfrm>
            <a:prstGeom prst="rect">
              <a:avLst/>
            </a:prstGeom>
          </p:spPr>
        </p:pic>
        <p:pic>
          <p:nvPicPr>
            <p:cNvPr id="18" name="Picture 17"/>
            <p:cNvPicPr>
              <a:picLocks noChangeAspect="1"/>
            </p:cNvPicPr>
            <p:nvPr/>
          </p:nvPicPr>
          <p:blipFill>
            <a:blip r:embed="rId6"/>
            <a:stretch>
              <a:fillRect/>
            </a:stretch>
          </p:blipFill>
          <p:spPr>
            <a:xfrm>
              <a:off x="6560168" y="3787957"/>
              <a:ext cx="2275248" cy="1600013"/>
            </a:xfrm>
            <a:prstGeom prst="rect">
              <a:avLst/>
            </a:prstGeom>
          </p:spPr>
        </p:pic>
      </p:gr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4728" y="3930226"/>
            <a:ext cx="648095" cy="1022775"/>
          </a:xfrm>
          <a:prstGeom prst="rect">
            <a:avLst/>
          </a:prstGeom>
          <a:ln>
            <a:solidFill>
              <a:schemeClr val="tx1">
                <a:lumMod val="50000"/>
              </a:schemeClr>
            </a:solidFill>
          </a:ln>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4656" y="3930225"/>
            <a:ext cx="633334" cy="1022775"/>
          </a:xfrm>
          <a:prstGeom prst="rect">
            <a:avLst/>
          </a:prstGeom>
          <a:ln>
            <a:solidFill>
              <a:schemeClr val="tx1">
                <a:lumMod val="50000"/>
              </a:schemeClr>
            </a:solidFill>
          </a:ln>
        </p:spPr>
      </p:pic>
    </p:spTree>
    <p:extLst>
      <p:ext uri="{BB962C8B-B14F-4D97-AF65-F5344CB8AC3E}">
        <p14:creationId xmlns:p14="http://schemas.microsoft.com/office/powerpoint/2010/main" val="1813016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Vertical Reference Frame KSA-VRF14</a:t>
            </a:r>
          </a:p>
        </p:txBody>
      </p:sp>
      <p:sp>
        <p:nvSpPr>
          <p:cNvPr id="35" name="Content Placeholder 2"/>
          <p:cNvSpPr txBox="1">
            <a:spLocks/>
          </p:cNvSpPr>
          <p:nvPr/>
        </p:nvSpPr>
        <p:spPr>
          <a:xfrm>
            <a:off x="127101" y="537082"/>
            <a:ext cx="4903914" cy="1582663"/>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lgn="just" rtl="0">
              <a:lnSpc>
                <a:spcPct val="107000"/>
              </a:lnSpc>
              <a:spcBef>
                <a:spcPts val="600"/>
              </a:spcBef>
              <a:buClrTx/>
              <a:buNone/>
            </a:pPr>
            <a:r>
              <a:rPr lang="en-US" sz="1100" b="1" cap="all" dirty="0">
                <a:solidFill>
                  <a:schemeClr val="tx1"/>
                </a:solidFill>
                <a:latin typeface="+mj-lt"/>
              </a:rPr>
              <a:t>Ksa-vrf14</a:t>
            </a:r>
            <a:endParaRPr lang="en-US" sz="1050" b="1" u="sng" dirty="0">
              <a:solidFill>
                <a:schemeClr val="tx1"/>
              </a:solidFill>
              <a:latin typeface="+mj-lt"/>
            </a:endParaRPr>
          </a:p>
          <a:p>
            <a:pPr marL="114300" lvl="1" indent="0" algn="justLow" rtl="0">
              <a:lnSpc>
                <a:spcPct val="107000"/>
              </a:lnSpc>
              <a:spcBef>
                <a:spcPts val="600"/>
              </a:spcBef>
              <a:buClrTx/>
              <a:buNone/>
            </a:pPr>
            <a:r>
              <a:rPr lang="en-US" sz="1050" dirty="0">
                <a:solidFill>
                  <a:schemeClr val="tx1"/>
                </a:solidFill>
                <a:latin typeface="+mj-lt"/>
                <a:cs typeface="+mj-cs"/>
              </a:rPr>
              <a:t>KSA Vertical Reference Frame Jeddah’2014</a:t>
            </a:r>
          </a:p>
          <a:p>
            <a:pPr marL="57150" lvl="1" indent="0" algn="just" rtl="0">
              <a:lnSpc>
                <a:spcPct val="107000"/>
              </a:lnSpc>
              <a:spcBef>
                <a:spcPts val="600"/>
              </a:spcBef>
              <a:buClrTx/>
              <a:buNone/>
              <a:tabLst>
                <a:tab pos="90488" algn="l"/>
              </a:tabLst>
            </a:pPr>
            <a:r>
              <a:rPr lang="en-US" sz="1000" b="1" dirty="0" smtClean="0">
                <a:solidFill>
                  <a:schemeClr val="tx1"/>
                </a:solidFill>
                <a:latin typeface="+mj-lt"/>
              </a:rPr>
              <a:t>KSA-VRF14 is based on </a:t>
            </a:r>
            <a:r>
              <a:rPr lang="en-GB" sz="1000" b="1" dirty="0" smtClean="0">
                <a:solidFill>
                  <a:schemeClr val="tx1"/>
                </a:solidFill>
                <a:latin typeface="+mj-lt"/>
              </a:rPr>
              <a:t>in-situ observations from tide gauge stations, precise levelling, gravity data, satellite altimetry and GOCE data. </a:t>
            </a:r>
          </a:p>
          <a:p>
            <a:pPr marL="114300" lvl="1" indent="0" algn="justLow" rtl="0">
              <a:lnSpc>
                <a:spcPct val="100000"/>
              </a:lnSpc>
              <a:spcBef>
                <a:spcPts val="600"/>
              </a:spcBef>
              <a:buClrTx/>
              <a:buNone/>
            </a:pPr>
            <a:endParaRPr lang="en-US" sz="500" b="1" dirty="0" smtClean="0">
              <a:solidFill>
                <a:schemeClr val="tx1"/>
              </a:solidFill>
              <a:latin typeface="+mj-lt"/>
              <a:cs typeface="+mj-cs"/>
            </a:endParaRPr>
          </a:p>
          <a:p>
            <a:pPr marL="90488" lvl="1" indent="0" algn="justLow" rtl="0">
              <a:lnSpc>
                <a:spcPct val="107000"/>
              </a:lnSpc>
              <a:spcBef>
                <a:spcPts val="0"/>
              </a:spcBef>
              <a:buClrTx/>
              <a:buNone/>
            </a:pPr>
            <a:r>
              <a:rPr lang="en-GB" sz="1000" b="1" dirty="0">
                <a:solidFill>
                  <a:schemeClr val="tx1"/>
                </a:solidFill>
                <a:latin typeface="+mj-lt"/>
                <a:cs typeface="+mj-cs"/>
              </a:rPr>
              <a:t>KSA-VRF14 </a:t>
            </a:r>
            <a:r>
              <a:rPr lang="en-GB" sz="1000" dirty="0">
                <a:solidFill>
                  <a:schemeClr val="tx1"/>
                </a:solidFill>
                <a:latin typeface="+mj-lt"/>
                <a:cs typeface="+mj-cs"/>
              </a:rPr>
              <a:t>is the latest realization of National Vertical Reference System (NVRS). </a:t>
            </a:r>
            <a:r>
              <a:rPr lang="en-GB" sz="1000" b="1" dirty="0">
                <a:solidFill>
                  <a:schemeClr val="tx1"/>
                </a:solidFill>
                <a:latin typeface="+mj-lt"/>
                <a:cs typeface="+mj-cs"/>
              </a:rPr>
              <a:t>The main characteristics of KSA-VRF14 are as follows:</a:t>
            </a:r>
            <a:endParaRPr lang="en-US" sz="1000" b="1" dirty="0" smtClean="0">
              <a:solidFill>
                <a:schemeClr val="tx1"/>
              </a:solidFill>
              <a:latin typeface="+mj-lt"/>
              <a:cs typeface="+mj-cs"/>
            </a:endParaRPr>
          </a:p>
          <a:p>
            <a:pPr marL="457200" lvl="1" indent="0" algn="just" rtl="0">
              <a:lnSpc>
                <a:spcPct val="115000"/>
              </a:lnSpc>
              <a:spcBef>
                <a:spcPts val="0"/>
              </a:spcBef>
              <a:spcAft>
                <a:spcPts val="1000"/>
              </a:spcAft>
              <a:buClrTx/>
              <a:buSzPts val="1000"/>
              <a:buNone/>
            </a:pPr>
            <a:endParaRPr lang="en-US" sz="1050" dirty="0">
              <a:solidFill>
                <a:schemeClr val="tx1"/>
              </a:solidFill>
              <a:latin typeface="+mj-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8642" y="574963"/>
            <a:ext cx="3898103" cy="2881745"/>
          </a:xfrm>
          <a:prstGeom prst="rect">
            <a:avLst/>
          </a:prstGeom>
          <a:ln>
            <a:solidFill>
              <a:schemeClr val="bg1">
                <a:lumMod val="50000"/>
                <a:lumOff val="50000"/>
              </a:schemeClr>
            </a:solidFill>
          </a:ln>
        </p:spPr>
      </p:pic>
      <p:grpSp>
        <p:nvGrpSpPr>
          <p:cNvPr id="11" name="Group 10"/>
          <p:cNvGrpSpPr/>
          <p:nvPr/>
        </p:nvGrpSpPr>
        <p:grpSpPr>
          <a:xfrm>
            <a:off x="5593752" y="3673396"/>
            <a:ext cx="3052466" cy="1182623"/>
            <a:chOff x="7546035" y="4575417"/>
            <a:chExt cx="3725516" cy="1802114"/>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612910" y="4718889"/>
              <a:ext cx="1802112" cy="151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6035" y="4575417"/>
              <a:ext cx="2170775" cy="1802112"/>
            </a:xfrm>
            <a:prstGeom prst="rect">
              <a:avLst/>
            </a:prstGeom>
            <a:ln>
              <a:solidFill>
                <a:schemeClr val="bg1"/>
              </a:solidFill>
            </a:ln>
            <a:effectLst/>
          </p:spPr>
        </p:pic>
      </p:grpSp>
      <p:graphicFrame>
        <p:nvGraphicFramePr>
          <p:cNvPr id="2" name="Table 1"/>
          <p:cNvGraphicFramePr>
            <a:graphicFrameLocks noGrp="1"/>
          </p:cNvGraphicFramePr>
          <p:nvPr>
            <p:extLst>
              <p:ext uri="{D42A27DB-BD31-4B8C-83A1-F6EECF244321}">
                <p14:modId xmlns:p14="http://schemas.microsoft.com/office/powerpoint/2010/main" val="3676605730"/>
              </p:ext>
            </p:extLst>
          </p:nvPr>
        </p:nvGraphicFramePr>
        <p:xfrm>
          <a:off x="288728" y="2001981"/>
          <a:ext cx="4580659" cy="2803398"/>
        </p:xfrm>
        <a:graphic>
          <a:graphicData uri="http://schemas.openxmlformats.org/drawingml/2006/table">
            <a:tbl>
              <a:tblPr firstRow="1" firstCol="1" bandRow="1"/>
              <a:tblGrid>
                <a:gridCol w="1603322">
                  <a:extLst>
                    <a:ext uri="{9D8B030D-6E8A-4147-A177-3AD203B41FA5}">
                      <a16:colId xmlns:a16="http://schemas.microsoft.com/office/drawing/2014/main" val="202365339"/>
                    </a:ext>
                  </a:extLst>
                </a:gridCol>
                <a:gridCol w="2977337">
                  <a:extLst>
                    <a:ext uri="{9D8B030D-6E8A-4147-A177-3AD203B41FA5}">
                      <a16:colId xmlns:a16="http://schemas.microsoft.com/office/drawing/2014/main" val="757915975"/>
                    </a:ext>
                  </a:extLst>
                </a:gridCol>
              </a:tblGrid>
              <a:tr h="0">
                <a:tc>
                  <a:txBody>
                    <a:bodyPr/>
                    <a:lstStyle/>
                    <a:p>
                      <a:pPr algn="l">
                        <a:lnSpc>
                          <a:spcPct val="107000"/>
                        </a:lnSpc>
                        <a:spcAft>
                          <a:spcPts val="0"/>
                        </a:spcAft>
                      </a:pPr>
                      <a:r>
                        <a:rPr lang="en-GB" sz="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​Height system type:</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solidFill>
                      <a:srgbClr val="595959"/>
                    </a:solidFill>
                  </a:tcPr>
                </a:tc>
                <a:tc>
                  <a:txBody>
                    <a:bodyPr/>
                    <a:lstStyle/>
                    <a:p>
                      <a:pPr algn="l">
                        <a:lnSpc>
                          <a:spcPct val="107000"/>
                        </a:lnSpc>
                        <a:spcAft>
                          <a:spcPts val="0"/>
                        </a:spcAft>
                      </a:pPr>
                      <a:r>
                        <a:rPr lang="en-GB" sz="800">
                          <a:effectLst/>
                          <a:latin typeface="Calibri" panose="020F0502020204030204" pitchFamily="34" charset="0"/>
                          <a:ea typeface="Times New Roman" panose="02020603050405020304" pitchFamily="18" charset="0"/>
                          <a:cs typeface="Calibri" panose="020F0502020204030204" pitchFamily="34" charset="0"/>
                        </a:rPr>
                        <a:t>​Helmert-orthometric Above Mean Sea Level at JEDDAH Tide Gauge </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1793729698"/>
                  </a:ext>
                </a:extLst>
              </a:tr>
              <a:tr h="0">
                <a:tc>
                  <a:txBody>
                    <a:bodyPr/>
                    <a:lstStyle/>
                    <a:p>
                      <a:pPr algn="l">
                        <a:lnSpc>
                          <a:spcPct val="107000"/>
                        </a:lnSpc>
                        <a:spcAft>
                          <a:spcPts val="0"/>
                        </a:spcAft>
                      </a:pPr>
                      <a:r>
                        <a:rPr lang="en-GB" sz="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​Least-Square Adjustment type: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solidFill>
                      <a:srgbClr val="595959"/>
                    </a:solidFill>
                  </a:tcPr>
                </a:tc>
                <a:tc>
                  <a:txBody>
                    <a:bodyPr/>
                    <a:lstStyle/>
                    <a:p>
                      <a:pPr algn="l">
                        <a:lnSpc>
                          <a:spcPct val="107000"/>
                        </a:lnSpc>
                        <a:spcAft>
                          <a:spcPts val="0"/>
                        </a:spcAft>
                      </a:pPr>
                      <a:r>
                        <a:rPr lang="en-GB" sz="800" dirty="0">
                          <a:effectLst/>
                          <a:latin typeface="Calibri" panose="020F0502020204030204" pitchFamily="34" charset="0"/>
                          <a:ea typeface="Times New Roman" panose="02020603050405020304" pitchFamily="18" charset="0"/>
                          <a:cs typeface="Calibri" panose="020F0502020204030204" pitchFamily="34" charset="0"/>
                        </a:rPr>
                        <a:t>​Fixed geo-potential number above MSL of Jeddah TGBM-B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3220700204"/>
                  </a:ext>
                </a:extLst>
              </a:tr>
              <a:tr h="0">
                <a:tc>
                  <a:txBody>
                    <a:bodyPr/>
                    <a:lstStyle/>
                    <a:p>
                      <a:pPr algn="l">
                        <a:lnSpc>
                          <a:spcPct val="107000"/>
                        </a:lnSpc>
                        <a:spcAft>
                          <a:spcPts val="0"/>
                        </a:spcAft>
                      </a:pPr>
                      <a:r>
                        <a:rPr lang="en-GB" sz="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​Physical Realization Benchmarks: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solidFill>
                      <a:srgbClr val="595959"/>
                    </a:solidFill>
                  </a:tcPr>
                </a:tc>
                <a:tc>
                  <a:txBody>
                    <a:bodyPr/>
                    <a:lstStyle/>
                    <a:p>
                      <a:pPr algn="l">
                        <a:lnSpc>
                          <a:spcPct val="107000"/>
                        </a:lnSpc>
                        <a:spcAft>
                          <a:spcPts val="0"/>
                        </a:spcAft>
                      </a:pPr>
                      <a:r>
                        <a:rPr lang="en-GB" sz="800" u="sng" dirty="0">
                          <a:solidFill>
                            <a:srgbClr val="4B886A"/>
                          </a:solidFill>
                          <a:effectLst/>
                          <a:latin typeface="Calibri" panose="020F0502020204030204" pitchFamily="34" charset="0"/>
                          <a:ea typeface="Times New Roman" panose="02020603050405020304" pitchFamily="18" charset="0"/>
                          <a:cs typeface="Calibri" panose="020F0502020204030204" pitchFamily="34" charset="0"/>
                          <a:hlinkClick r:id="rId6"/>
                        </a:rPr>
                        <a:t>​National Vertical Network</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1691171695"/>
                  </a:ext>
                </a:extLst>
              </a:tr>
              <a:tr h="0">
                <a:tc>
                  <a:txBody>
                    <a:bodyPr/>
                    <a:lstStyle/>
                    <a:p>
                      <a:pPr algn="l">
                        <a:lnSpc>
                          <a:spcPct val="107000"/>
                        </a:lnSpc>
                        <a:spcAft>
                          <a:spcPts val="0"/>
                        </a:spcAft>
                      </a:pPr>
                      <a:r>
                        <a:rPr lang="en-GB" sz="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​Physical Realization Grid Interpolation: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solidFill>
                      <a:srgbClr val="595959"/>
                    </a:solidFill>
                  </a:tcPr>
                </a:tc>
                <a:tc>
                  <a:txBody>
                    <a:bodyPr/>
                    <a:lstStyle/>
                    <a:p>
                      <a:pPr algn="l">
                        <a:lnSpc>
                          <a:spcPct val="107000"/>
                        </a:lnSpc>
                        <a:spcAft>
                          <a:spcPts val="0"/>
                        </a:spcAft>
                      </a:pPr>
                      <a:r>
                        <a:rPr lang="en-GB" sz="800">
                          <a:effectLst/>
                          <a:latin typeface="Calibri" panose="020F0502020204030204" pitchFamily="34" charset="0"/>
                          <a:ea typeface="Times New Roman" panose="02020603050405020304" pitchFamily="18" charset="0"/>
                          <a:cs typeface="Calibri" panose="020F0502020204030204" pitchFamily="34" charset="0"/>
                        </a:rPr>
                        <a:t>​KSA-GEOID17/KSA-GRF17 </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3911336914"/>
                  </a:ext>
                </a:extLst>
              </a:tr>
              <a:tr h="0">
                <a:tc>
                  <a:txBody>
                    <a:bodyPr/>
                    <a:lstStyle/>
                    <a:p>
                      <a:pPr algn="l">
                        <a:lnSpc>
                          <a:spcPct val="107000"/>
                        </a:lnSpc>
                        <a:spcAft>
                          <a:spcPts val="0"/>
                        </a:spcAft>
                      </a:pPr>
                      <a:r>
                        <a:rPr lang="en-GB" sz="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​Tidal system: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solidFill>
                      <a:srgbClr val="595959"/>
                    </a:solidFill>
                  </a:tcPr>
                </a:tc>
                <a:tc>
                  <a:txBody>
                    <a:bodyPr/>
                    <a:lstStyle/>
                    <a:p>
                      <a:pPr algn="l">
                        <a:lnSpc>
                          <a:spcPct val="107000"/>
                        </a:lnSpc>
                        <a:spcAft>
                          <a:spcPts val="0"/>
                        </a:spcAft>
                      </a:pPr>
                      <a:r>
                        <a:rPr lang="en-GB" sz="800" dirty="0">
                          <a:effectLst/>
                          <a:latin typeface="Calibri" panose="020F0502020204030204" pitchFamily="34" charset="0"/>
                          <a:ea typeface="Times New Roman" panose="02020603050405020304" pitchFamily="18" charset="0"/>
                          <a:cs typeface="Calibri" panose="020F0502020204030204" pitchFamily="34" charset="0"/>
                        </a:rPr>
                        <a:t>​Tide Free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532474179"/>
                  </a:ext>
                </a:extLst>
              </a:tr>
              <a:tr h="0">
                <a:tc>
                  <a:txBody>
                    <a:bodyPr/>
                    <a:lstStyle/>
                    <a:p>
                      <a:pPr algn="l">
                        <a:lnSpc>
                          <a:spcPct val="107000"/>
                        </a:lnSpc>
                        <a:spcAft>
                          <a:spcPts val="0"/>
                        </a:spcAft>
                      </a:pPr>
                      <a:r>
                        <a:rPr lang="en-GB" sz="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​Primary Benchmark: </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solidFill>
                      <a:srgbClr val="595959"/>
                    </a:solidFill>
                  </a:tcPr>
                </a:tc>
                <a:tc>
                  <a:txBody>
                    <a:bodyPr/>
                    <a:lstStyle/>
                    <a:p>
                      <a:pPr algn="l">
                        <a:lnSpc>
                          <a:spcPct val="107000"/>
                        </a:lnSpc>
                        <a:spcAft>
                          <a:spcPts val="0"/>
                        </a:spcAft>
                      </a:pPr>
                      <a:r>
                        <a:rPr lang="en-GB" sz="800" dirty="0">
                          <a:effectLst/>
                          <a:latin typeface="Calibri" panose="020F0502020204030204" pitchFamily="34" charset="0"/>
                          <a:ea typeface="Times New Roman" panose="02020603050405020304" pitchFamily="18" charset="0"/>
                          <a:cs typeface="Calibri" panose="020F0502020204030204" pitchFamily="34" charset="0"/>
                        </a:rPr>
                        <a:t>​Jeddah TGBM-B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3146989687"/>
                  </a:ext>
                </a:extLst>
              </a:tr>
              <a:tr h="0">
                <a:tc>
                  <a:txBody>
                    <a:bodyPr/>
                    <a:lstStyle/>
                    <a:p>
                      <a:pPr algn="l">
                        <a:lnSpc>
                          <a:spcPct val="107000"/>
                        </a:lnSpc>
                        <a:spcAft>
                          <a:spcPts val="0"/>
                        </a:spcAft>
                      </a:pPr>
                      <a:r>
                        <a:rPr lang="en-GB" sz="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​Latitude:</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solidFill>
                      <a:srgbClr val="595959"/>
                    </a:solidFill>
                  </a:tcPr>
                </a:tc>
                <a:tc>
                  <a:txBody>
                    <a:bodyPr/>
                    <a:lstStyle/>
                    <a:p>
                      <a:pPr algn="l">
                        <a:lnSpc>
                          <a:spcPct val="107000"/>
                        </a:lnSpc>
                        <a:spcAft>
                          <a:spcPts val="0"/>
                        </a:spcAft>
                      </a:pPr>
                      <a:r>
                        <a:rPr lang="en-GB" sz="800" dirty="0">
                          <a:effectLst/>
                          <a:latin typeface="Calibri" panose="020F0502020204030204" pitchFamily="34" charset="0"/>
                          <a:ea typeface="Times New Roman" panose="02020603050405020304" pitchFamily="18" charset="0"/>
                          <a:cs typeface="Calibri" panose="020F0502020204030204" pitchFamily="34" charset="0"/>
                        </a:rPr>
                        <a:t>​21.49981 [degree]</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2162662727"/>
                  </a:ext>
                </a:extLst>
              </a:tr>
              <a:tr h="0">
                <a:tc>
                  <a:txBody>
                    <a:bodyPr/>
                    <a:lstStyle/>
                    <a:p>
                      <a:pPr algn="l">
                        <a:lnSpc>
                          <a:spcPct val="107000"/>
                        </a:lnSpc>
                        <a:spcAft>
                          <a:spcPts val="0"/>
                        </a:spcAft>
                      </a:pPr>
                      <a:r>
                        <a:rPr lang="en-GB" sz="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​Longitude:</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solidFill>
                      <a:srgbClr val="595959"/>
                    </a:solidFill>
                  </a:tcPr>
                </a:tc>
                <a:tc>
                  <a:txBody>
                    <a:bodyPr/>
                    <a:lstStyle/>
                    <a:p>
                      <a:pPr algn="l">
                        <a:lnSpc>
                          <a:spcPct val="107000"/>
                        </a:lnSpc>
                        <a:spcAft>
                          <a:spcPts val="0"/>
                        </a:spcAft>
                      </a:pPr>
                      <a:r>
                        <a:rPr lang="en-GB" sz="800" dirty="0">
                          <a:effectLst/>
                          <a:latin typeface="Calibri" panose="020F0502020204030204" pitchFamily="34" charset="0"/>
                          <a:ea typeface="Times New Roman" panose="02020603050405020304" pitchFamily="18" charset="0"/>
                          <a:cs typeface="Calibri" panose="020F0502020204030204" pitchFamily="34" charset="0"/>
                        </a:rPr>
                        <a:t>​39.16161 [degree]</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4058440882"/>
                  </a:ext>
                </a:extLst>
              </a:tr>
              <a:tr h="0">
                <a:tc>
                  <a:txBody>
                    <a:bodyPr/>
                    <a:lstStyle/>
                    <a:p>
                      <a:pPr algn="l">
                        <a:lnSpc>
                          <a:spcPct val="107000"/>
                        </a:lnSpc>
                        <a:spcAft>
                          <a:spcPts val="0"/>
                        </a:spcAft>
                      </a:pPr>
                      <a:r>
                        <a:rPr lang="en-GB" sz="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​Fixed height above Mean Sea Level of Jeddah TGBM-B</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solidFill>
                      <a:srgbClr val="595959"/>
                    </a:solidFill>
                  </a:tcPr>
                </a:tc>
                <a:tc>
                  <a:txBody>
                    <a:bodyPr/>
                    <a:lstStyle/>
                    <a:p>
                      <a:pPr algn="l">
                        <a:lnSpc>
                          <a:spcPct val="107000"/>
                        </a:lnSpc>
                        <a:spcAft>
                          <a:spcPts val="0"/>
                        </a:spcAft>
                      </a:pPr>
                      <a:r>
                        <a:rPr lang="en-GB" sz="800" dirty="0">
                          <a:effectLst/>
                          <a:latin typeface="Calibri" panose="020F0502020204030204" pitchFamily="34" charset="0"/>
                          <a:ea typeface="Times New Roman" panose="02020603050405020304" pitchFamily="18" charset="0"/>
                          <a:cs typeface="Calibri" panose="020F0502020204030204" pitchFamily="34" charset="0"/>
                        </a:rPr>
                        <a:t>​1.7446 [m]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2227679237"/>
                  </a:ext>
                </a:extLst>
              </a:tr>
              <a:tr h="0">
                <a:tc>
                  <a:txBody>
                    <a:bodyPr/>
                    <a:lstStyle/>
                    <a:p>
                      <a:pPr algn="l">
                        <a:lnSpc>
                          <a:spcPct val="107000"/>
                        </a:lnSpc>
                        <a:spcAft>
                          <a:spcPts val="0"/>
                        </a:spcAft>
                      </a:pPr>
                      <a:r>
                        <a:rPr lang="en-GB" sz="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​Epoch: </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solidFill>
                      <a:srgbClr val="595959"/>
                    </a:solidFill>
                  </a:tcPr>
                </a:tc>
                <a:tc>
                  <a:txBody>
                    <a:bodyPr/>
                    <a:lstStyle/>
                    <a:p>
                      <a:pPr algn="l">
                        <a:lnSpc>
                          <a:spcPct val="107000"/>
                        </a:lnSpc>
                        <a:spcAft>
                          <a:spcPts val="0"/>
                        </a:spcAft>
                      </a:pPr>
                      <a:r>
                        <a:rPr lang="en-GB" sz="800" dirty="0">
                          <a:effectLst/>
                          <a:latin typeface="Calibri" panose="020F0502020204030204" pitchFamily="34" charset="0"/>
                          <a:ea typeface="Times New Roman" panose="02020603050405020304" pitchFamily="18" charset="0"/>
                          <a:cs typeface="Calibri" panose="020F0502020204030204" pitchFamily="34" charset="0"/>
                        </a:rPr>
                        <a:t>​2014.75 year</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47625" marR="47625" marT="66675" marB="57150">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w="12700" cap="flat" cmpd="sng" algn="ctr">
                      <a:solidFill>
                        <a:srgbClr val="E5E5E5"/>
                      </a:solidFill>
                      <a:prstDash val="solid"/>
                      <a:round/>
                      <a:headEnd type="none" w="med" len="med"/>
                      <a:tailEnd type="none" w="med" len="med"/>
                    </a:lnT>
                    <a:lnB w="12700" cap="flat" cmpd="sng" algn="ctr">
                      <a:solidFill>
                        <a:srgbClr val="E5E5E5"/>
                      </a:solidFill>
                      <a:prstDash val="solid"/>
                      <a:round/>
                      <a:headEnd type="none" w="med" len="med"/>
                      <a:tailEnd type="none" w="med" len="med"/>
                    </a:lnB>
                  </a:tcPr>
                </a:tc>
                <a:extLst>
                  <a:ext uri="{0D108BD9-81ED-4DB2-BD59-A6C34878D82A}">
                    <a16:rowId xmlns:a16="http://schemas.microsoft.com/office/drawing/2014/main" val="1018969696"/>
                  </a:ext>
                </a:extLst>
              </a:tr>
            </a:tbl>
          </a:graphicData>
        </a:graphic>
      </p:graphicFrame>
      <p:sp>
        <p:nvSpPr>
          <p:cNvPr id="14" name="مستطيل 13"/>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3746251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p:cNvSpPr txBox="1">
            <a:spLocks/>
          </p:cNvSpPr>
          <p:nvPr/>
        </p:nvSpPr>
        <p:spPr>
          <a:xfrm>
            <a:off x="127100" y="537086"/>
            <a:ext cx="4431045" cy="4186168"/>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lgn="just" rtl="0">
              <a:lnSpc>
                <a:spcPct val="107000"/>
              </a:lnSpc>
              <a:spcBef>
                <a:spcPts val="600"/>
              </a:spcBef>
              <a:buClrTx/>
              <a:buNone/>
            </a:pPr>
            <a:r>
              <a:rPr lang="en-US" sz="1100" b="1" dirty="0" smtClean="0">
                <a:solidFill>
                  <a:schemeClr val="tx1"/>
                </a:solidFill>
                <a:latin typeface="+mj-lt"/>
              </a:rPr>
              <a:t>National Vertical Datum </a:t>
            </a:r>
            <a:r>
              <a:rPr lang="en-US" sz="1100" b="1" cap="all" dirty="0" smtClean="0">
                <a:solidFill>
                  <a:schemeClr val="tx1"/>
                </a:solidFill>
                <a:latin typeface="+mj-lt"/>
              </a:rPr>
              <a:t>– </a:t>
            </a:r>
            <a:r>
              <a:rPr lang="en-US" sz="1100" b="1" cap="all" dirty="0">
                <a:solidFill>
                  <a:schemeClr val="tx1"/>
                </a:solidFill>
                <a:latin typeface="+mj-lt"/>
              </a:rPr>
              <a:t>3d</a:t>
            </a:r>
          </a:p>
          <a:p>
            <a:pPr marL="57150" lvl="1" indent="0" algn="just" rtl="0">
              <a:lnSpc>
                <a:spcPct val="107000"/>
              </a:lnSpc>
              <a:spcBef>
                <a:spcPts val="600"/>
              </a:spcBef>
              <a:buClrTx/>
              <a:buNone/>
            </a:pPr>
            <a:r>
              <a:rPr lang="en-US" sz="1100" b="1" i="1" dirty="0">
                <a:solidFill>
                  <a:schemeClr val="tx1"/>
                </a:solidFill>
                <a:latin typeface="+mj-lt"/>
              </a:rPr>
              <a:t>Current</a:t>
            </a:r>
            <a:r>
              <a:rPr lang="en-US" sz="1100" b="1" i="1" cap="all" dirty="0">
                <a:solidFill>
                  <a:schemeClr val="tx1"/>
                </a:solidFill>
                <a:latin typeface="+mj-lt"/>
              </a:rPr>
              <a:t> KSA-GEOID 17 </a:t>
            </a:r>
          </a:p>
          <a:p>
            <a:pPr marL="57150" lvl="1" indent="0" algn="just" rtl="0">
              <a:lnSpc>
                <a:spcPct val="107000"/>
              </a:lnSpc>
              <a:spcBef>
                <a:spcPts val="600"/>
              </a:spcBef>
              <a:buClrTx/>
              <a:buNone/>
            </a:pPr>
            <a:endParaRPr lang="en-US" sz="800" b="1" cap="all" dirty="0">
              <a:solidFill>
                <a:schemeClr val="tx1"/>
              </a:solidFill>
              <a:latin typeface="+mj-lt"/>
            </a:endParaRPr>
          </a:p>
          <a:p>
            <a:pPr marL="346075" lvl="1" indent="-227013" algn="justLow" rtl="0">
              <a:lnSpc>
                <a:spcPct val="107000"/>
              </a:lnSpc>
              <a:spcBef>
                <a:spcPts val="600"/>
              </a:spcBef>
              <a:buClrTx/>
              <a:buFont typeface="Wingdings" panose="05000000000000000000" pitchFamily="2" charset="2"/>
              <a:buChar char="q"/>
            </a:pPr>
            <a:r>
              <a:rPr lang="en-US" sz="1050" dirty="0">
                <a:solidFill>
                  <a:schemeClr val="tx1"/>
                </a:solidFill>
                <a:latin typeface="+mj-lt"/>
                <a:cs typeface="+mj-cs"/>
              </a:rPr>
              <a:t>The current KSA-GEOID 17 model is based on a gravimetric geoid, which is utilizing:</a:t>
            </a:r>
          </a:p>
          <a:p>
            <a:pPr lvl="1" algn="just" rtl="0">
              <a:lnSpc>
                <a:spcPct val="150000"/>
              </a:lnSpc>
              <a:spcBef>
                <a:spcPts val="0"/>
              </a:spcBef>
              <a:spcAft>
                <a:spcPts val="600"/>
              </a:spcAft>
              <a:buClrTx/>
              <a:buSzPts val="1000"/>
            </a:pPr>
            <a:r>
              <a:rPr lang="en-US" sz="900" dirty="0">
                <a:solidFill>
                  <a:schemeClr val="tx1"/>
                </a:solidFill>
                <a:latin typeface="+mj-lt"/>
              </a:rPr>
              <a:t>EGM </a:t>
            </a:r>
            <a:r>
              <a:rPr lang="en-US" sz="900" b="1" dirty="0">
                <a:solidFill>
                  <a:schemeClr val="tx1"/>
                </a:solidFill>
                <a:latin typeface="+mj-lt"/>
              </a:rPr>
              <a:t>EIGEN6C4</a:t>
            </a:r>
            <a:r>
              <a:rPr lang="en-US" sz="900" dirty="0">
                <a:solidFill>
                  <a:schemeClr val="tx1"/>
                </a:solidFill>
                <a:latin typeface="+mj-lt"/>
              </a:rPr>
              <a:t> reference field (incorporating GOCE and GRACE satellite data); </a:t>
            </a:r>
          </a:p>
          <a:p>
            <a:pPr lvl="1" algn="just" rtl="0">
              <a:lnSpc>
                <a:spcPct val="150000"/>
              </a:lnSpc>
              <a:spcBef>
                <a:spcPts val="0"/>
              </a:spcBef>
              <a:spcAft>
                <a:spcPts val="600"/>
              </a:spcAft>
              <a:buClrTx/>
              <a:buSzPts val="1000"/>
            </a:pPr>
            <a:r>
              <a:rPr lang="en-US" sz="900" dirty="0">
                <a:solidFill>
                  <a:schemeClr val="tx1"/>
                </a:solidFill>
                <a:latin typeface="+mj-lt"/>
              </a:rPr>
              <a:t>New </a:t>
            </a:r>
            <a:r>
              <a:rPr lang="en-US" sz="900" b="1" dirty="0">
                <a:solidFill>
                  <a:schemeClr val="tx1"/>
                </a:solidFill>
                <a:latin typeface="+mj-lt"/>
              </a:rPr>
              <a:t>DTU15</a:t>
            </a:r>
            <a:r>
              <a:rPr lang="en-US" sz="900" dirty="0">
                <a:solidFill>
                  <a:schemeClr val="tx1"/>
                </a:solidFill>
                <a:latin typeface="+mj-lt"/>
              </a:rPr>
              <a:t> satellite altimetry data offshore;</a:t>
            </a:r>
          </a:p>
          <a:p>
            <a:pPr lvl="1" algn="just" rtl="0">
              <a:lnSpc>
                <a:spcPct val="150000"/>
              </a:lnSpc>
              <a:spcBef>
                <a:spcPts val="0"/>
              </a:spcBef>
              <a:spcAft>
                <a:spcPts val="600"/>
              </a:spcAft>
              <a:buClrTx/>
              <a:buSzPts val="1000"/>
            </a:pPr>
            <a:r>
              <a:rPr lang="en-US" sz="900" dirty="0">
                <a:solidFill>
                  <a:schemeClr val="tx1"/>
                </a:solidFill>
                <a:latin typeface="+mj-lt"/>
              </a:rPr>
              <a:t>More than 500 000 gravity data points from both new (GASGI) and older (ARAMCO) data sources; </a:t>
            </a:r>
          </a:p>
          <a:p>
            <a:pPr lvl="1" algn="just" rtl="0">
              <a:lnSpc>
                <a:spcPct val="150000"/>
              </a:lnSpc>
              <a:spcBef>
                <a:spcPts val="0"/>
              </a:spcBef>
              <a:spcAft>
                <a:spcPts val="600"/>
              </a:spcAft>
              <a:buClrTx/>
              <a:buSzPts val="1000"/>
            </a:pPr>
            <a:r>
              <a:rPr lang="en-US" sz="900" dirty="0">
                <a:solidFill>
                  <a:schemeClr val="tx1"/>
                </a:solidFill>
                <a:latin typeface="+mj-lt"/>
              </a:rPr>
              <a:t>The geoid is fitted to the </a:t>
            </a:r>
            <a:r>
              <a:rPr lang="en-US" sz="900" b="1" dirty="0" smtClean="0">
                <a:solidFill>
                  <a:schemeClr val="tx1"/>
                </a:solidFill>
                <a:latin typeface="+mj-lt"/>
              </a:rPr>
              <a:t>KSA-VRF14</a:t>
            </a:r>
            <a:r>
              <a:rPr lang="en-US" sz="900" dirty="0" smtClean="0">
                <a:solidFill>
                  <a:schemeClr val="tx1"/>
                </a:solidFill>
                <a:latin typeface="+mj-lt"/>
              </a:rPr>
              <a:t> </a:t>
            </a:r>
            <a:r>
              <a:rPr lang="en-US" sz="900" dirty="0">
                <a:solidFill>
                  <a:schemeClr val="tx1"/>
                </a:solidFill>
                <a:latin typeface="+mj-lt"/>
              </a:rPr>
              <a:t>through a set of 280 GPS/levelling points along the </a:t>
            </a:r>
            <a:r>
              <a:rPr lang="en-US" sz="900" b="1" dirty="0">
                <a:solidFill>
                  <a:schemeClr val="tx1"/>
                </a:solidFill>
                <a:latin typeface="+mj-lt"/>
              </a:rPr>
              <a:t>NVN</a:t>
            </a:r>
          </a:p>
          <a:p>
            <a:pPr lvl="1" algn="just" rtl="0">
              <a:lnSpc>
                <a:spcPct val="150000"/>
              </a:lnSpc>
              <a:spcBef>
                <a:spcPts val="0"/>
              </a:spcBef>
              <a:spcAft>
                <a:spcPts val="600"/>
              </a:spcAft>
              <a:buClrTx/>
              <a:buSzPts val="1000"/>
            </a:pPr>
            <a:r>
              <a:rPr lang="en-US" sz="900" dirty="0">
                <a:solidFill>
                  <a:schemeClr val="tx1"/>
                </a:solidFill>
                <a:latin typeface="+mj-lt"/>
              </a:rPr>
              <a:t>Geoid accuracy: </a:t>
            </a:r>
          </a:p>
          <a:p>
            <a:pPr marL="914400" lvl="1" algn="just" rtl="0">
              <a:lnSpc>
                <a:spcPct val="150000"/>
              </a:lnSpc>
              <a:spcBef>
                <a:spcPts val="0"/>
              </a:spcBef>
              <a:spcAft>
                <a:spcPts val="600"/>
              </a:spcAft>
              <a:buClrTx/>
              <a:buSzPts val="1000"/>
            </a:pPr>
            <a:r>
              <a:rPr lang="en-US" sz="900" dirty="0">
                <a:solidFill>
                  <a:schemeClr val="tx1"/>
                </a:solidFill>
                <a:latin typeface="+mj-lt"/>
              </a:rPr>
              <a:t>better than </a:t>
            </a:r>
            <a:r>
              <a:rPr lang="en-US" sz="900" b="1" dirty="0">
                <a:solidFill>
                  <a:schemeClr val="tx1"/>
                </a:solidFill>
                <a:latin typeface="+mj-lt"/>
              </a:rPr>
              <a:t>2 cm </a:t>
            </a:r>
            <a:r>
              <a:rPr lang="en-US" sz="900" dirty="0">
                <a:solidFill>
                  <a:schemeClr val="tx1"/>
                </a:solidFill>
                <a:latin typeface="+mj-lt"/>
              </a:rPr>
              <a:t>in area with gravity data</a:t>
            </a:r>
          </a:p>
          <a:p>
            <a:pPr marL="914400" lvl="1" algn="just" rtl="0">
              <a:lnSpc>
                <a:spcPct val="150000"/>
              </a:lnSpc>
              <a:spcBef>
                <a:spcPts val="0"/>
              </a:spcBef>
              <a:spcAft>
                <a:spcPts val="600"/>
              </a:spcAft>
              <a:buClrTx/>
              <a:buSzPts val="1000"/>
            </a:pPr>
            <a:r>
              <a:rPr lang="en-US" sz="900" b="1" dirty="0">
                <a:solidFill>
                  <a:schemeClr val="tx1"/>
                </a:solidFill>
                <a:latin typeface="+mj-lt"/>
              </a:rPr>
              <a:t>15-20</a:t>
            </a:r>
            <a:r>
              <a:rPr lang="en-US" sz="900" dirty="0">
                <a:solidFill>
                  <a:schemeClr val="tx1"/>
                </a:solidFill>
                <a:latin typeface="+mj-lt"/>
              </a:rPr>
              <a:t> cm in areas without gravity data and gravity related information </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020" y="745009"/>
            <a:ext cx="3807800" cy="356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32">
            <a:extLst>
              <a:ext uri="{FF2B5EF4-FFF2-40B4-BE49-F238E27FC236}">
                <a16:creationId xmlns:a16="http://schemas.microsoft.com/office/drawing/2014/main" id="{DC9EDB4A-9403-2900-3345-DDE336A0A6F0}"/>
              </a:ext>
            </a:extLst>
          </p:cNvPr>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Vertical Reference Frame KSA-VRF14</a:t>
            </a:r>
          </a:p>
        </p:txBody>
      </p:sp>
      <p:sp>
        <p:nvSpPr>
          <p:cNvPr id="6" name="مستطيل 5"/>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2353569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p:cNvSpPr txBox="1">
            <a:spLocks/>
          </p:cNvSpPr>
          <p:nvPr/>
        </p:nvSpPr>
        <p:spPr>
          <a:xfrm>
            <a:off x="127100" y="537086"/>
            <a:ext cx="4431045" cy="3979496"/>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lgn="just" rtl="0">
              <a:lnSpc>
                <a:spcPct val="107000"/>
              </a:lnSpc>
              <a:spcBef>
                <a:spcPts val="600"/>
              </a:spcBef>
              <a:buClrTx/>
              <a:buNone/>
            </a:pPr>
            <a:r>
              <a:rPr lang="en-US" sz="1100" b="1" dirty="0" smtClean="0">
                <a:solidFill>
                  <a:schemeClr val="tx1"/>
                </a:solidFill>
                <a:latin typeface="+mj-lt"/>
              </a:rPr>
              <a:t>National Vertical Datum </a:t>
            </a:r>
            <a:r>
              <a:rPr lang="en-US" sz="1100" b="1" cap="all" dirty="0" smtClean="0">
                <a:solidFill>
                  <a:schemeClr val="tx1"/>
                </a:solidFill>
                <a:latin typeface="+mj-lt"/>
              </a:rPr>
              <a:t>– </a:t>
            </a:r>
            <a:r>
              <a:rPr lang="en-US" sz="1100" b="1" cap="all" dirty="0">
                <a:solidFill>
                  <a:schemeClr val="tx1"/>
                </a:solidFill>
                <a:latin typeface="+mj-lt"/>
              </a:rPr>
              <a:t>3d</a:t>
            </a:r>
          </a:p>
          <a:p>
            <a:pPr marL="57150" lvl="1" indent="0" algn="just" rtl="0">
              <a:lnSpc>
                <a:spcPct val="107000"/>
              </a:lnSpc>
              <a:spcBef>
                <a:spcPts val="600"/>
              </a:spcBef>
              <a:buClrTx/>
              <a:buNone/>
            </a:pPr>
            <a:r>
              <a:rPr lang="en-US" sz="1100" b="1" i="1" dirty="0" smtClean="0">
                <a:solidFill>
                  <a:schemeClr val="tx1"/>
                </a:solidFill>
                <a:latin typeface="+mj-lt"/>
              </a:rPr>
              <a:t>Airborne Gravity</a:t>
            </a:r>
          </a:p>
          <a:p>
            <a:pPr marL="57150" lvl="1" indent="0" algn="just" rtl="0">
              <a:lnSpc>
                <a:spcPct val="107000"/>
              </a:lnSpc>
              <a:spcBef>
                <a:spcPts val="600"/>
              </a:spcBef>
              <a:buClrTx/>
              <a:buNone/>
            </a:pPr>
            <a:endParaRPr lang="en-US" sz="800" b="1" cap="all" dirty="0">
              <a:solidFill>
                <a:schemeClr val="tx1"/>
              </a:solidFill>
              <a:latin typeface="+mj-lt"/>
            </a:endParaRPr>
          </a:p>
          <a:p>
            <a:pPr marL="346075" lvl="1" indent="-227013" algn="justLow" rtl="0">
              <a:lnSpc>
                <a:spcPct val="107000"/>
              </a:lnSpc>
              <a:spcBef>
                <a:spcPts val="600"/>
              </a:spcBef>
              <a:buClrTx/>
              <a:buFont typeface="Wingdings" panose="05000000000000000000" pitchFamily="2" charset="2"/>
              <a:buChar char="q"/>
            </a:pPr>
            <a:r>
              <a:rPr lang="en-US" sz="1050" b="1" dirty="0">
                <a:solidFill>
                  <a:schemeClr val="tx1"/>
                </a:solidFill>
                <a:latin typeface="+mj-lt"/>
                <a:cs typeface="+mj-cs"/>
              </a:rPr>
              <a:t>Main  task</a:t>
            </a:r>
          </a:p>
          <a:p>
            <a:pPr lvl="1" algn="just" rtl="0">
              <a:lnSpc>
                <a:spcPct val="150000"/>
              </a:lnSpc>
              <a:spcBef>
                <a:spcPts val="0"/>
              </a:spcBef>
              <a:spcAft>
                <a:spcPts val="600"/>
              </a:spcAft>
              <a:buClrTx/>
              <a:buSzPts val="1000"/>
            </a:pPr>
            <a:r>
              <a:rPr lang="en-US" sz="900" b="1" dirty="0">
                <a:solidFill>
                  <a:schemeClr val="tx1"/>
                </a:solidFill>
                <a:latin typeface="+mj-lt"/>
              </a:rPr>
              <a:t>New gravimetric KSA- GEOID </a:t>
            </a:r>
            <a:r>
              <a:rPr lang="en-US" sz="900" dirty="0">
                <a:solidFill>
                  <a:schemeClr val="tx1"/>
                </a:solidFill>
                <a:latin typeface="+mj-lt"/>
              </a:rPr>
              <a:t>to be computed by filling large gaps  with centimeter Accuracy: </a:t>
            </a:r>
          </a:p>
          <a:p>
            <a:pPr lvl="1" algn="just" rtl="0">
              <a:lnSpc>
                <a:spcPct val="150000"/>
              </a:lnSpc>
              <a:spcBef>
                <a:spcPts val="0"/>
              </a:spcBef>
              <a:spcAft>
                <a:spcPts val="600"/>
              </a:spcAft>
              <a:buClrTx/>
              <a:buSzPts val="1000"/>
            </a:pPr>
            <a:r>
              <a:rPr lang="en-US" sz="900" b="1" dirty="0">
                <a:solidFill>
                  <a:schemeClr val="tx1"/>
                </a:solidFill>
                <a:latin typeface="+mj-lt"/>
              </a:rPr>
              <a:t>Survey area coverage: </a:t>
            </a:r>
            <a:r>
              <a:rPr lang="en-US" sz="900" dirty="0">
                <a:solidFill>
                  <a:schemeClr val="tx1"/>
                </a:solidFill>
                <a:latin typeface="+mj-lt"/>
              </a:rPr>
              <a:t>~1.320.000 square km;</a:t>
            </a:r>
          </a:p>
          <a:p>
            <a:pPr lvl="1" algn="just" rtl="0">
              <a:lnSpc>
                <a:spcPct val="150000"/>
              </a:lnSpc>
              <a:spcBef>
                <a:spcPts val="0"/>
              </a:spcBef>
              <a:spcAft>
                <a:spcPts val="600"/>
              </a:spcAft>
              <a:buClrTx/>
              <a:buSzPts val="1000"/>
            </a:pPr>
            <a:r>
              <a:rPr lang="en-US" sz="900" b="1" dirty="0">
                <a:solidFill>
                  <a:schemeClr val="tx1"/>
                </a:solidFill>
                <a:latin typeface="+mj-lt"/>
              </a:rPr>
              <a:t>Accuracy</a:t>
            </a:r>
            <a:r>
              <a:rPr lang="en-US" sz="900" dirty="0">
                <a:solidFill>
                  <a:schemeClr val="tx1"/>
                </a:solidFill>
                <a:latin typeface="+mj-lt"/>
              </a:rPr>
              <a:t>:      ~0.7 μGal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8897"/>
          <a:stretch/>
        </p:blipFill>
        <p:spPr>
          <a:xfrm>
            <a:off x="5445910" y="720827"/>
            <a:ext cx="3647743" cy="2628015"/>
          </a:xfrm>
          <a:prstGeom prst="rect">
            <a:avLst/>
          </a:prstGeom>
        </p:spPr>
      </p:pic>
      <p:pic>
        <p:nvPicPr>
          <p:cNvPr id="7" name="Picture 6"/>
          <p:cNvPicPr>
            <a:picLocks noChangeAspect="1"/>
          </p:cNvPicPr>
          <p:nvPr/>
        </p:nvPicPr>
        <p:blipFill>
          <a:blip r:embed="rId4"/>
          <a:stretch>
            <a:fillRect/>
          </a:stretch>
        </p:blipFill>
        <p:spPr>
          <a:xfrm>
            <a:off x="2228277" y="2526834"/>
            <a:ext cx="3051930" cy="2525899"/>
          </a:xfrm>
          <a:prstGeom prst="rect">
            <a:avLst/>
          </a:prstGeom>
          <a:ln>
            <a:solidFill>
              <a:schemeClr val="bg1">
                <a:lumMod val="85000"/>
              </a:schemeClr>
            </a:solidFill>
          </a:ln>
        </p:spPr>
      </p:pic>
      <p:pic>
        <p:nvPicPr>
          <p:cNvPr id="8" name="Picture 7"/>
          <p:cNvPicPr/>
          <p:nvPr/>
        </p:nvPicPr>
        <p:blipFill>
          <a:blip r:embed="rId5"/>
          <a:stretch>
            <a:fillRect/>
          </a:stretch>
        </p:blipFill>
        <p:spPr>
          <a:xfrm>
            <a:off x="127100" y="3494785"/>
            <a:ext cx="1978594" cy="1403800"/>
          </a:xfrm>
          <a:prstGeom prst="rect">
            <a:avLst/>
          </a:prstGeom>
          <a:ln>
            <a:solidFill>
              <a:schemeClr val="bg1">
                <a:lumMod val="85000"/>
              </a:schemeClr>
            </a:solidFill>
          </a:ln>
        </p:spPr>
      </p:pic>
      <p:pic>
        <p:nvPicPr>
          <p:cNvPr id="9" name="Picture 8"/>
          <p:cNvPicPr/>
          <p:nvPr/>
        </p:nvPicPr>
        <p:blipFill>
          <a:blip r:embed="rId6"/>
          <a:stretch>
            <a:fillRect/>
          </a:stretch>
        </p:blipFill>
        <p:spPr>
          <a:xfrm>
            <a:off x="5489031" y="3658180"/>
            <a:ext cx="3561500" cy="1403800"/>
          </a:xfrm>
          <a:prstGeom prst="rect">
            <a:avLst/>
          </a:prstGeom>
          <a:ln>
            <a:solidFill>
              <a:schemeClr val="bg1">
                <a:lumMod val="85000"/>
              </a:schemeClr>
            </a:solidFill>
          </a:ln>
        </p:spPr>
      </p:pic>
      <p:sp>
        <p:nvSpPr>
          <p:cNvPr id="3" name="Rounded Rectangle 32">
            <a:extLst>
              <a:ext uri="{FF2B5EF4-FFF2-40B4-BE49-F238E27FC236}">
                <a16:creationId xmlns:a16="http://schemas.microsoft.com/office/drawing/2014/main" id="{953C0114-E7E4-4F66-5450-B43FAC9522BD}"/>
              </a:ext>
            </a:extLst>
          </p:cNvPr>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Vertical Reference Frame KSA-VRF14</a:t>
            </a:r>
          </a:p>
        </p:txBody>
      </p:sp>
      <p:sp>
        <p:nvSpPr>
          <p:cNvPr id="11" name="مستطيل 10"/>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
        <p:nvSpPr>
          <p:cNvPr id="2" name="TextBox 1"/>
          <p:cNvSpPr txBox="1"/>
          <p:nvPr/>
        </p:nvSpPr>
        <p:spPr>
          <a:xfrm>
            <a:off x="6602278" y="3356286"/>
            <a:ext cx="1324098" cy="138499"/>
          </a:xfrm>
          <a:prstGeom prst="rect">
            <a:avLst/>
          </a:prstGeom>
          <a:noFill/>
          <a:ln>
            <a:noFill/>
          </a:ln>
        </p:spPr>
        <p:txBody>
          <a:bodyPr spcFirstLastPara="1" wrap="square" lIns="0" tIns="0" rIns="0" bIns="0" rtlCol="1" anchor="ctr" anchorCtr="0">
            <a:spAutoFit/>
          </a:bodyPr>
          <a:lstStyle/>
          <a:p>
            <a:r>
              <a:rPr lang="en-US" sz="900" kern="1200" dirty="0">
                <a:solidFill>
                  <a:schemeClr val="tx1"/>
                </a:solidFill>
                <a:latin typeface="+mj-lt"/>
                <a:ea typeface="+mn-ea"/>
                <a:cs typeface="Sakkal Majalla" panose="02000000000000000000" pitchFamily="2" charset="-78"/>
                <a:sym typeface="Sakkal Majalla"/>
              </a:rPr>
              <a:t>Airborne Gravity coverage</a:t>
            </a:r>
          </a:p>
        </p:txBody>
      </p:sp>
    </p:spTree>
    <p:extLst>
      <p:ext uri="{BB962C8B-B14F-4D97-AF65-F5344CB8AC3E}">
        <p14:creationId xmlns:p14="http://schemas.microsoft.com/office/powerpoint/2010/main" val="819217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636" y="564475"/>
            <a:ext cx="3319400" cy="2471558"/>
          </a:xfrm>
          <a:prstGeom prst="rect">
            <a:avLst/>
          </a:prstGeom>
        </p:spPr>
      </p:pic>
      <p:sp>
        <p:nvSpPr>
          <p:cNvPr id="35" name="Content Placeholder 2"/>
          <p:cNvSpPr txBox="1">
            <a:spLocks/>
          </p:cNvSpPr>
          <p:nvPr/>
        </p:nvSpPr>
        <p:spPr>
          <a:xfrm>
            <a:off x="127100" y="537086"/>
            <a:ext cx="5442427" cy="2963858"/>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lgn="just" rtl="0">
              <a:lnSpc>
                <a:spcPct val="107000"/>
              </a:lnSpc>
              <a:spcBef>
                <a:spcPts val="600"/>
              </a:spcBef>
              <a:buClrTx/>
              <a:buNone/>
            </a:pPr>
            <a:r>
              <a:rPr lang="en-US" sz="1100" b="1" cap="all" dirty="0">
                <a:solidFill>
                  <a:schemeClr val="tx1"/>
                </a:solidFill>
                <a:latin typeface="+mj-lt"/>
              </a:rPr>
              <a:t>National Vertical Datum – 3d</a:t>
            </a:r>
          </a:p>
          <a:p>
            <a:pPr marL="57150" lvl="1" indent="0" algn="just" rtl="0">
              <a:lnSpc>
                <a:spcPct val="107000"/>
              </a:lnSpc>
              <a:spcBef>
                <a:spcPts val="600"/>
              </a:spcBef>
              <a:buClrTx/>
              <a:buNone/>
            </a:pPr>
            <a:r>
              <a:rPr lang="en-US" sz="1100" b="1" i="1" cap="all" dirty="0">
                <a:solidFill>
                  <a:schemeClr val="tx1"/>
                </a:solidFill>
                <a:latin typeface="+mj-lt"/>
              </a:rPr>
              <a:t>GPS/GNSS </a:t>
            </a:r>
            <a:r>
              <a:rPr lang="en-US" sz="1100" b="1" i="1" dirty="0" smtClean="0">
                <a:solidFill>
                  <a:schemeClr val="tx1"/>
                </a:solidFill>
                <a:latin typeface="+mj-lt"/>
              </a:rPr>
              <a:t>For Ellipsoidal Height Determination Over </a:t>
            </a:r>
            <a:r>
              <a:rPr lang="en-US" sz="1100" b="1" i="1" cap="all" dirty="0" smtClean="0">
                <a:solidFill>
                  <a:schemeClr val="tx1"/>
                </a:solidFill>
                <a:latin typeface="+mj-lt"/>
              </a:rPr>
              <a:t>KSA </a:t>
            </a:r>
            <a:endParaRPr lang="en-US" sz="1100" b="1" i="1" cap="all" dirty="0">
              <a:solidFill>
                <a:schemeClr val="tx1"/>
              </a:solidFill>
              <a:latin typeface="+mj-lt"/>
            </a:endParaRPr>
          </a:p>
          <a:p>
            <a:pPr marL="346075" lvl="1" indent="-227013" algn="justLow" rtl="0">
              <a:lnSpc>
                <a:spcPct val="107000"/>
              </a:lnSpc>
              <a:spcBef>
                <a:spcPts val="600"/>
              </a:spcBef>
              <a:buClrTx/>
              <a:buFont typeface="Wingdings" panose="05000000000000000000" pitchFamily="2" charset="2"/>
              <a:buChar char="q"/>
            </a:pPr>
            <a:r>
              <a:rPr lang="en-US" sz="1050" b="1" dirty="0">
                <a:solidFill>
                  <a:schemeClr val="tx1"/>
                </a:solidFill>
                <a:latin typeface="+mj-lt"/>
                <a:cs typeface="+mj-cs"/>
              </a:rPr>
              <a:t>Main task</a:t>
            </a:r>
          </a:p>
          <a:p>
            <a:pPr marL="346075" lvl="1" indent="0" algn="justLow" rtl="0">
              <a:lnSpc>
                <a:spcPct val="107000"/>
              </a:lnSpc>
              <a:spcBef>
                <a:spcPts val="600"/>
              </a:spcBef>
              <a:buClrTx/>
              <a:buNone/>
            </a:pPr>
            <a:r>
              <a:rPr lang="en-US" sz="900" dirty="0">
                <a:solidFill>
                  <a:schemeClr val="tx1"/>
                </a:solidFill>
                <a:latin typeface="+mj-lt"/>
              </a:rPr>
              <a:t>to determine ‘hybrid’  KSA-GEOID;</a:t>
            </a:r>
          </a:p>
          <a:p>
            <a:pPr marL="114300" lvl="1" indent="0" algn="justLow" rtl="0">
              <a:lnSpc>
                <a:spcPct val="107000"/>
              </a:lnSpc>
              <a:spcBef>
                <a:spcPts val="600"/>
              </a:spcBef>
              <a:buClrTx/>
              <a:buNone/>
            </a:pPr>
            <a:endParaRPr lang="en-US" sz="500" dirty="0" smtClean="0">
              <a:solidFill>
                <a:schemeClr val="tx1"/>
              </a:solidFill>
              <a:latin typeface="+mj-lt"/>
            </a:endParaRPr>
          </a:p>
          <a:p>
            <a:pPr lvl="1" algn="just" rtl="0">
              <a:lnSpc>
                <a:spcPct val="150000"/>
              </a:lnSpc>
              <a:spcBef>
                <a:spcPts val="0"/>
              </a:spcBef>
              <a:spcAft>
                <a:spcPts val="600"/>
              </a:spcAft>
              <a:buClrTx/>
              <a:buSzPts val="1000"/>
            </a:pPr>
            <a:r>
              <a:rPr lang="en-US" sz="900" dirty="0">
                <a:solidFill>
                  <a:schemeClr val="tx1"/>
                </a:solidFill>
                <a:latin typeface="+mj-lt"/>
              </a:rPr>
              <a:t>The KSA-VRF needs to be utilized over the territory of KSA by application of GPS/GNSS/leveling technique providing ellipsoidal height with better than 2 cm-accuracy;</a:t>
            </a:r>
          </a:p>
          <a:p>
            <a:pPr lvl="1" algn="just" rtl="0">
              <a:lnSpc>
                <a:spcPct val="150000"/>
              </a:lnSpc>
              <a:spcBef>
                <a:spcPts val="0"/>
              </a:spcBef>
              <a:spcAft>
                <a:spcPts val="600"/>
              </a:spcAft>
              <a:buClrTx/>
              <a:buSzPts val="1000"/>
            </a:pPr>
            <a:r>
              <a:rPr lang="en-US" sz="900" dirty="0" smtClean="0">
                <a:solidFill>
                  <a:schemeClr val="tx1"/>
                </a:solidFill>
                <a:latin typeface="+mj-lt"/>
              </a:rPr>
              <a:t>The </a:t>
            </a:r>
            <a:r>
              <a:rPr lang="en-US" sz="900" dirty="0">
                <a:solidFill>
                  <a:schemeClr val="tx1"/>
                </a:solidFill>
                <a:latin typeface="+mj-lt"/>
              </a:rPr>
              <a:t>current regional model of the kingdom fitted to GPS/GNSS/leveling data linked to KSA-VRF14 and KSA-GRF17;</a:t>
            </a:r>
          </a:p>
          <a:p>
            <a:pPr lvl="1" algn="just" rtl="0">
              <a:lnSpc>
                <a:spcPct val="150000"/>
              </a:lnSpc>
              <a:spcBef>
                <a:spcPts val="0"/>
              </a:spcBef>
              <a:spcAft>
                <a:spcPts val="600"/>
              </a:spcAft>
              <a:buClrTx/>
              <a:buSzPts val="1000"/>
            </a:pPr>
            <a:r>
              <a:rPr lang="en-US" sz="900" dirty="0" smtClean="0">
                <a:solidFill>
                  <a:schemeClr val="tx1"/>
                </a:solidFill>
                <a:latin typeface="+mj-lt"/>
              </a:rPr>
              <a:t>Observation </a:t>
            </a:r>
            <a:r>
              <a:rPr lang="en-US" sz="900" dirty="0">
                <a:solidFill>
                  <a:schemeClr val="tx1"/>
                </a:solidFill>
                <a:latin typeface="+mj-lt"/>
              </a:rPr>
              <a:t>coverage: entire NVN, TG networks, absolute gravity stations and gravity calibration baseline</a:t>
            </a:r>
          </a:p>
          <a:p>
            <a:pPr lvl="1" algn="just" rtl="0">
              <a:lnSpc>
                <a:spcPct val="150000"/>
              </a:lnSpc>
              <a:spcBef>
                <a:spcPts val="0"/>
              </a:spcBef>
              <a:spcAft>
                <a:spcPts val="600"/>
              </a:spcAft>
              <a:buClrTx/>
              <a:buSzPts val="1000"/>
            </a:pPr>
            <a:r>
              <a:rPr lang="en-US" sz="900" b="1" dirty="0">
                <a:solidFill>
                  <a:schemeClr val="tx1"/>
                </a:solidFill>
                <a:latin typeface="+mj-lt"/>
              </a:rPr>
              <a:t>Outputs: </a:t>
            </a:r>
            <a:r>
              <a:rPr lang="en-US" sz="900" dirty="0">
                <a:solidFill>
                  <a:schemeClr val="tx1"/>
                </a:solidFill>
                <a:latin typeface="+mj-lt"/>
              </a:rPr>
              <a:t>Ellipsoidal height of all BMs, TG, AG Stations  and GCB with </a:t>
            </a:r>
            <a:r>
              <a:rPr lang="en-US" sz="900" b="1" dirty="0">
                <a:solidFill>
                  <a:schemeClr val="tx1"/>
                </a:solidFill>
                <a:latin typeface="+mj-lt"/>
              </a:rPr>
              <a:t>better than 2 cm</a:t>
            </a:r>
            <a:endParaRPr lang="en-US" sz="1050" b="1" dirty="0">
              <a:solidFill>
                <a:schemeClr val="tx1"/>
              </a:solidFill>
              <a:latin typeface="+mj-lt"/>
            </a:endParaRPr>
          </a:p>
        </p:txBody>
      </p:sp>
      <p:grpSp>
        <p:nvGrpSpPr>
          <p:cNvPr id="2" name="Group 1">
            <a:extLst>
              <a:ext uri="{FF2B5EF4-FFF2-40B4-BE49-F238E27FC236}">
                <a16:creationId xmlns:a16="http://schemas.microsoft.com/office/drawing/2014/main" id="{861CDD6C-1520-384B-A097-4310D529D282}"/>
              </a:ext>
            </a:extLst>
          </p:cNvPr>
          <p:cNvGrpSpPr/>
          <p:nvPr/>
        </p:nvGrpSpPr>
        <p:grpSpPr>
          <a:xfrm>
            <a:off x="4818167" y="3231600"/>
            <a:ext cx="4198733" cy="1454284"/>
            <a:chOff x="2674775" y="3150062"/>
            <a:chExt cx="4734561" cy="1639875"/>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224574" y="3605175"/>
              <a:ext cx="1156014" cy="121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4775" y="3453779"/>
              <a:ext cx="1938582" cy="1288993"/>
            </a:xfrm>
            <a:prstGeom prst="rect">
              <a:avLst/>
            </a:prstGeom>
            <a:ln>
              <a:solidFill>
                <a:schemeClr val="bg1"/>
              </a:solidFill>
            </a:ln>
            <a:effec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0125" y="3150062"/>
              <a:ext cx="1248930" cy="1592710"/>
            </a:xfrm>
            <a:prstGeom prst="rect">
              <a:avLst/>
            </a:prstGeom>
            <a:ln>
              <a:solidFill>
                <a:schemeClr val="tx1">
                  <a:lumMod val="50000"/>
                </a:schemeClr>
              </a:solidFill>
            </a:ln>
          </p:spPr>
        </p:pic>
      </p:grpSp>
      <p:sp>
        <p:nvSpPr>
          <p:cNvPr id="4" name="Rounded Rectangle 32">
            <a:extLst>
              <a:ext uri="{FF2B5EF4-FFF2-40B4-BE49-F238E27FC236}">
                <a16:creationId xmlns:a16="http://schemas.microsoft.com/office/drawing/2014/main" id="{526DBB0F-62CA-DDD5-DFD0-D13552E4CC71}"/>
              </a:ext>
            </a:extLst>
          </p:cNvPr>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Vertical Reference Frame KSA-VRF14</a:t>
            </a:r>
          </a:p>
        </p:txBody>
      </p:sp>
      <p:sp>
        <p:nvSpPr>
          <p:cNvPr id="10" name="مستطيل 9"/>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2694696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67300" y="557432"/>
            <a:ext cx="3663704" cy="4031670"/>
            <a:chOff x="5340724" y="663476"/>
            <a:chExt cx="3663704" cy="4031670"/>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8183">
              <a:off x="6126126" y="663476"/>
              <a:ext cx="2176029" cy="20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5340724" y="2031999"/>
              <a:ext cx="3663704" cy="2663147"/>
              <a:chOff x="4946073" y="1264061"/>
              <a:chExt cx="3663704" cy="2663147"/>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745" b="99106" l="1159" r="100000">
                            <a14:foregroundMark x1="6721" y1="84799" x2="74855" y2="31297"/>
                            <a14:foregroundMark x1="51912" y1="19523" x2="47161" y2="85246"/>
                            <a14:foregroundMark x1="47740" y1="74218" x2="15991" y2="75559"/>
                            <a14:foregroundMark x1="40093" y1="71833" x2="66976" y2="77943"/>
                            <a14:foregroundMark x1="55272" y1="68852" x2="73696" y2="80179"/>
                            <a14:foregroundMark x1="69525" y1="67809" x2="83082" y2="77645"/>
                            <a14:foregroundMark x1="80649" y1="70492" x2="88992" y2="79881"/>
                            <a14:foregroundMark x1="45886" y1="16990" x2="65353" y2="31148"/>
                          </a14:backgroundRemoval>
                        </a14:imgEffect>
                      </a14:imgLayer>
                    </a14:imgProps>
                  </a:ext>
                </a:extLst>
              </a:blip>
              <a:srcRect b="6511"/>
              <a:stretch/>
            </p:blipFill>
            <p:spPr>
              <a:xfrm flipV="1">
                <a:off x="4946073" y="1264061"/>
                <a:ext cx="3663704" cy="2663147"/>
              </a:xfrm>
              <a:prstGeom prst="rect">
                <a:avLst/>
              </a:prstGeom>
            </p:spPr>
          </p:pic>
          <p:sp>
            <p:nvSpPr>
              <p:cNvPr id="6" name="Rectangle 5"/>
              <p:cNvSpPr/>
              <p:nvPr/>
            </p:nvSpPr>
            <p:spPr>
              <a:xfrm>
                <a:off x="6070727" y="2475449"/>
                <a:ext cx="1497526" cy="307777"/>
              </a:xfrm>
              <a:prstGeom prst="rect">
                <a:avLst/>
              </a:prstGeom>
            </p:spPr>
            <p:txBody>
              <a:bodyPr wrap="none">
                <a:spAutoFit/>
              </a:bodyPr>
              <a:lstStyle/>
              <a:p>
                <a:r>
                  <a:rPr lang="en-GB" b="1" dirty="0">
                    <a:solidFill>
                      <a:schemeClr val="bg1"/>
                    </a:solidFill>
                    <a:latin typeface="Cairo ExtraBlack" pitchFamily="2" charset="-78"/>
                    <a:cs typeface="Cairo ExtraBlack" pitchFamily="2" charset="-78"/>
                  </a:rPr>
                  <a:t>GGMs DTM/DEM</a:t>
                </a:r>
              </a:p>
            </p:txBody>
          </p:sp>
          <p:sp>
            <p:nvSpPr>
              <p:cNvPr id="8" name="Rectangle 7"/>
              <p:cNvSpPr/>
              <p:nvPr/>
            </p:nvSpPr>
            <p:spPr>
              <a:xfrm>
                <a:off x="5569543" y="1386382"/>
                <a:ext cx="2757039" cy="307777"/>
              </a:xfrm>
              <a:prstGeom prst="rect">
                <a:avLst/>
              </a:prstGeom>
            </p:spPr>
            <p:txBody>
              <a:bodyPr wrap="square">
                <a:spAutoFit/>
              </a:bodyPr>
              <a:lstStyle/>
              <a:p>
                <a:pPr lvl="0"/>
                <a:r>
                  <a:rPr lang="en-GB" b="1" dirty="0">
                    <a:solidFill>
                      <a:schemeClr val="bg1"/>
                    </a:solidFill>
                    <a:latin typeface="Cairo ExtraBlack" pitchFamily="2" charset="-78"/>
                    <a:cs typeface="Cairo ExtraBlack" pitchFamily="2" charset="-78"/>
                  </a:rPr>
                  <a:t>Gravity</a:t>
                </a:r>
                <a:r>
                  <a:rPr lang="en-US" b="1" dirty="0">
                    <a:solidFill>
                      <a:schemeClr val="bg1"/>
                    </a:solidFill>
                    <a:latin typeface="Cairo ExtraBlack" pitchFamily="2" charset="-78"/>
                    <a:cs typeface="Cairo ExtraBlack" pitchFamily="2" charset="-78"/>
                  </a:rPr>
                  <a:t> </a:t>
                </a:r>
                <a:r>
                  <a:rPr lang="en-US" dirty="0">
                    <a:solidFill>
                      <a:schemeClr val="bg1"/>
                    </a:solidFill>
                    <a:latin typeface="Cairo Medium" pitchFamily="2" charset="-78"/>
                    <a:cs typeface="Cairo Medium" pitchFamily="2" charset="-78"/>
                  </a:rPr>
                  <a:t>(</a:t>
                </a:r>
                <a:r>
                  <a:rPr lang="en-GB" dirty="0">
                    <a:solidFill>
                      <a:schemeClr val="bg1"/>
                    </a:solidFill>
                    <a:latin typeface="Cairo Medium" pitchFamily="2" charset="-78"/>
                    <a:cs typeface="Cairo Medium" pitchFamily="2" charset="-78"/>
                  </a:rPr>
                  <a:t>Land, Marine, Airborne)</a:t>
                </a:r>
                <a:endParaRPr lang="en-US" dirty="0">
                  <a:solidFill>
                    <a:schemeClr val="bg1"/>
                  </a:solidFill>
                  <a:latin typeface="Cairo Medium" pitchFamily="2" charset="-78"/>
                  <a:cs typeface="Cairo Medium" pitchFamily="2" charset="-78"/>
                </a:endParaRPr>
              </a:p>
            </p:txBody>
          </p:sp>
          <p:sp>
            <p:nvSpPr>
              <p:cNvPr id="16" name="Rectangle 15"/>
              <p:cNvSpPr/>
              <p:nvPr/>
            </p:nvSpPr>
            <p:spPr>
              <a:xfrm>
                <a:off x="6137365" y="1920849"/>
                <a:ext cx="1281120" cy="307777"/>
              </a:xfrm>
              <a:prstGeom prst="rect">
                <a:avLst/>
              </a:prstGeom>
            </p:spPr>
            <p:txBody>
              <a:bodyPr wrap="none">
                <a:spAutoFit/>
              </a:bodyPr>
              <a:lstStyle/>
              <a:p>
                <a:r>
                  <a:rPr lang="en-GB" b="1" dirty="0">
                    <a:solidFill>
                      <a:schemeClr val="bg1"/>
                    </a:solidFill>
                    <a:latin typeface="Cairo ExtraBlack" pitchFamily="2" charset="-78"/>
                    <a:cs typeface="Cairo ExtraBlack" pitchFamily="2" charset="-78"/>
                  </a:rPr>
                  <a:t>GPS/Levelling</a:t>
                </a:r>
              </a:p>
            </p:txBody>
          </p:sp>
        </p:grpSp>
      </p:grpSp>
      <p:sp>
        <p:nvSpPr>
          <p:cNvPr id="20" name="Content Placeholder 2"/>
          <p:cNvSpPr txBox="1">
            <a:spLocks/>
          </p:cNvSpPr>
          <p:nvPr/>
        </p:nvSpPr>
        <p:spPr>
          <a:xfrm>
            <a:off x="59601" y="535250"/>
            <a:ext cx="5007699" cy="2963858"/>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lgn="just" rtl="0">
              <a:lnSpc>
                <a:spcPct val="107000"/>
              </a:lnSpc>
              <a:spcBef>
                <a:spcPts val="600"/>
              </a:spcBef>
              <a:buClrTx/>
              <a:buNone/>
            </a:pPr>
            <a:r>
              <a:rPr lang="en-US" sz="1100" b="1" dirty="0" smtClean="0">
                <a:solidFill>
                  <a:schemeClr val="tx1"/>
                </a:solidFill>
                <a:latin typeface="+mj-lt"/>
              </a:rPr>
              <a:t>National Vertical Datum </a:t>
            </a:r>
            <a:r>
              <a:rPr lang="en-US" sz="1100" b="1" cap="all" dirty="0" smtClean="0">
                <a:solidFill>
                  <a:schemeClr val="tx1"/>
                </a:solidFill>
                <a:latin typeface="+mj-lt"/>
              </a:rPr>
              <a:t>– </a:t>
            </a:r>
            <a:r>
              <a:rPr lang="en-US" sz="1100" b="1" cap="all" dirty="0">
                <a:solidFill>
                  <a:schemeClr val="tx1"/>
                </a:solidFill>
                <a:latin typeface="+mj-lt"/>
              </a:rPr>
              <a:t>3d</a:t>
            </a:r>
          </a:p>
          <a:p>
            <a:pPr marL="57150" lvl="1" indent="0" algn="just" rtl="0">
              <a:lnSpc>
                <a:spcPct val="107000"/>
              </a:lnSpc>
              <a:spcBef>
                <a:spcPts val="600"/>
              </a:spcBef>
              <a:buClrTx/>
              <a:buNone/>
            </a:pPr>
            <a:r>
              <a:rPr lang="en-US" sz="1100" b="1" i="1" cap="all" dirty="0">
                <a:solidFill>
                  <a:schemeClr val="tx1"/>
                </a:solidFill>
                <a:latin typeface="+mj-lt"/>
              </a:rPr>
              <a:t>KSA-GEOID21 </a:t>
            </a:r>
            <a:r>
              <a:rPr lang="en-US" sz="1100" b="1" i="1" cap="all" dirty="0" smtClean="0">
                <a:solidFill>
                  <a:schemeClr val="tx1"/>
                </a:solidFill>
                <a:latin typeface="+mj-lt"/>
              </a:rPr>
              <a:t>(</a:t>
            </a:r>
            <a:r>
              <a:rPr lang="en-US" sz="1100" b="1" i="1" dirty="0" smtClean="0">
                <a:solidFill>
                  <a:schemeClr val="tx1"/>
                </a:solidFill>
                <a:latin typeface="+mj-lt"/>
              </a:rPr>
              <a:t>New</a:t>
            </a:r>
            <a:r>
              <a:rPr lang="en-US" sz="1100" b="1" i="1" cap="all" dirty="0" smtClean="0">
                <a:solidFill>
                  <a:schemeClr val="tx1"/>
                </a:solidFill>
                <a:latin typeface="+mj-lt"/>
              </a:rPr>
              <a:t> </a:t>
            </a:r>
            <a:r>
              <a:rPr lang="en-US" sz="1100" b="1" i="1" cap="all" dirty="0">
                <a:solidFill>
                  <a:schemeClr val="tx1"/>
                </a:solidFill>
                <a:latin typeface="+mj-lt"/>
              </a:rPr>
              <a:t>KSA-Geoid)</a:t>
            </a:r>
          </a:p>
          <a:p>
            <a:pPr marL="346075" lvl="1" indent="-227013" algn="justLow" rtl="0">
              <a:lnSpc>
                <a:spcPct val="107000"/>
              </a:lnSpc>
              <a:spcBef>
                <a:spcPts val="600"/>
              </a:spcBef>
              <a:buClrTx/>
              <a:buFont typeface="Wingdings" panose="05000000000000000000" pitchFamily="2" charset="2"/>
              <a:buChar char="q"/>
            </a:pPr>
            <a:r>
              <a:rPr lang="en-US" sz="1050" b="1" dirty="0">
                <a:solidFill>
                  <a:schemeClr val="tx1"/>
                </a:solidFill>
                <a:latin typeface="+mj-lt"/>
                <a:cs typeface="+mj-cs"/>
              </a:rPr>
              <a:t>Main task</a:t>
            </a:r>
            <a:endParaRPr lang="en-US" sz="900" dirty="0">
              <a:solidFill>
                <a:schemeClr val="tx1"/>
              </a:solidFill>
              <a:latin typeface="+mj-lt"/>
            </a:endParaRPr>
          </a:p>
          <a:p>
            <a:pPr lvl="1" algn="just" rtl="0">
              <a:lnSpc>
                <a:spcPct val="150000"/>
              </a:lnSpc>
              <a:spcBef>
                <a:spcPts val="0"/>
              </a:spcBef>
              <a:spcAft>
                <a:spcPts val="600"/>
              </a:spcAft>
              <a:buClrTx/>
              <a:buSzPts val="1000"/>
            </a:pPr>
            <a:r>
              <a:rPr lang="en-US" sz="900" dirty="0">
                <a:solidFill>
                  <a:schemeClr val="tx1"/>
                </a:solidFill>
                <a:latin typeface="+mj-lt"/>
              </a:rPr>
              <a:t>Determination of a new high-accuracy (1-2 cm) and high-resolution gravimetric geoid model over the territory of KSA</a:t>
            </a:r>
          </a:p>
          <a:p>
            <a:pPr lvl="1" algn="just" rtl="0">
              <a:lnSpc>
                <a:spcPct val="150000"/>
              </a:lnSpc>
              <a:spcBef>
                <a:spcPts val="0"/>
              </a:spcBef>
              <a:spcAft>
                <a:spcPts val="600"/>
              </a:spcAft>
              <a:buClrTx/>
              <a:buSzPts val="1000"/>
            </a:pPr>
            <a:r>
              <a:rPr lang="en-US" sz="900" dirty="0">
                <a:solidFill>
                  <a:schemeClr val="tx1"/>
                </a:solidFill>
                <a:latin typeface="+mj-lt"/>
              </a:rPr>
              <a:t>Determination of a new high-accuracy (1-2 cm) and high-resolution hybrid geoid model over the territory of KSA</a:t>
            </a:r>
          </a:p>
        </p:txBody>
      </p:sp>
      <p:grpSp>
        <p:nvGrpSpPr>
          <p:cNvPr id="15" name="Group 14"/>
          <p:cNvGrpSpPr/>
          <p:nvPr/>
        </p:nvGrpSpPr>
        <p:grpSpPr>
          <a:xfrm>
            <a:off x="170733" y="2317892"/>
            <a:ext cx="4785434" cy="2125155"/>
            <a:chOff x="722360" y="851653"/>
            <a:chExt cx="6043306" cy="2683761"/>
          </a:xfrm>
        </p:grpSpPr>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b="3839"/>
            <a:stretch/>
          </p:blipFill>
          <p:spPr>
            <a:xfrm>
              <a:off x="722360" y="2004265"/>
              <a:ext cx="2013454" cy="1531149"/>
            </a:xfrm>
            <a:prstGeom prst="rect">
              <a:avLst/>
            </a:prstGeom>
          </p:spPr>
        </p:pic>
        <p:pic>
          <p:nvPicPr>
            <p:cNvPr id="23" name="Picture 22"/>
            <p:cNvPicPr>
              <a:picLocks noChangeAspect="1"/>
            </p:cNvPicPr>
            <p:nvPr/>
          </p:nvPicPr>
          <p:blipFill>
            <a:blip r:embed="rId7"/>
            <a:stretch>
              <a:fillRect/>
            </a:stretch>
          </p:blipFill>
          <p:spPr>
            <a:xfrm>
              <a:off x="2300913" y="1613321"/>
              <a:ext cx="2112013" cy="1492128"/>
            </a:xfrm>
            <a:prstGeom prst="rect">
              <a:avLst/>
            </a:prstGeom>
          </p:spPr>
        </p:pic>
        <p:pic>
          <p:nvPicPr>
            <p:cNvPr id="24" name="Picture 23"/>
            <p:cNvPicPr>
              <a:picLocks noChangeAspect="1"/>
            </p:cNvPicPr>
            <p:nvPr/>
          </p:nvPicPr>
          <p:blipFill>
            <a:blip r:embed="rId8"/>
            <a:stretch>
              <a:fillRect/>
            </a:stretch>
          </p:blipFill>
          <p:spPr>
            <a:xfrm>
              <a:off x="3633572" y="1122243"/>
              <a:ext cx="2070313" cy="1476879"/>
            </a:xfrm>
            <a:prstGeom prst="rect">
              <a:avLst/>
            </a:prstGeom>
          </p:spPr>
        </p:pic>
        <p:pic>
          <p:nvPicPr>
            <p:cNvPr id="25" name="Picture 24"/>
            <p:cNvPicPr>
              <a:picLocks noChangeAspect="1"/>
            </p:cNvPicPr>
            <p:nvPr/>
          </p:nvPicPr>
          <p:blipFill>
            <a:blip r:embed="rId9"/>
            <a:stretch>
              <a:fillRect/>
            </a:stretch>
          </p:blipFill>
          <p:spPr>
            <a:xfrm>
              <a:off x="4836154" y="851653"/>
              <a:ext cx="1929512" cy="1351591"/>
            </a:xfrm>
            <a:prstGeom prst="rect">
              <a:avLst/>
            </a:prstGeom>
          </p:spPr>
        </p:pic>
      </p:grpSp>
      <p:sp>
        <p:nvSpPr>
          <p:cNvPr id="19" name="Rounded Rectangle 18"/>
          <p:cNvSpPr/>
          <p:nvPr/>
        </p:nvSpPr>
        <p:spPr>
          <a:xfrm>
            <a:off x="5924560" y="4457848"/>
            <a:ext cx="2049880" cy="385921"/>
          </a:xfrm>
          <a:prstGeom prst="roundRect">
            <a:avLst/>
          </a:prstGeom>
          <a:solidFill>
            <a:schemeClr val="bg1">
              <a:lumMod val="95000"/>
            </a:schemeClr>
          </a:solidFill>
          <a:ln w="25400" cap="flat">
            <a:noFill/>
            <a:prstDash val="solid"/>
            <a:round/>
          </a:ln>
          <a:effectLst>
            <a:outerShdw blurRad="50800" dist="381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B5A082"/>
                </a:solidFill>
                <a:effectLst/>
                <a:uFillTx/>
                <a:latin typeface="Cairo ExtraBlack" pitchFamily="2" charset="-78"/>
                <a:ea typeface="Helvetica Light"/>
                <a:cs typeface="Cairo ExtraBlack" pitchFamily="2" charset="-78"/>
                <a:sym typeface="Helvetica Light"/>
              </a:rPr>
              <a:t>KSA-GEOID21</a:t>
            </a:r>
            <a:endParaRPr kumimoji="0" lang="en-GB" sz="1600" b="1" i="0" u="none" strike="noStrike" cap="none" spc="0" normalizeH="0" baseline="0" dirty="0">
              <a:ln>
                <a:noFill/>
              </a:ln>
              <a:solidFill>
                <a:srgbClr val="B5A082"/>
              </a:solidFill>
              <a:effectLst/>
              <a:uFillTx/>
              <a:latin typeface="Cairo ExtraBlack" pitchFamily="2" charset="-78"/>
              <a:ea typeface="Helvetica Light"/>
              <a:cs typeface="Cairo ExtraBlack" pitchFamily="2" charset="-78"/>
              <a:sym typeface="Helvetica Light"/>
            </a:endParaRPr>
          </a:p>
        </p:txBody>
      </p:sp>
      <p:sp>
        <p:nvSpPr>
          <p:cNvPr id="28" name="Rounded Rectangle 27"/>
          <p:cNvSpPr/>
          <p:nvPr/>
        </p:nvSpPr>
        <p:spPr>
          <a:xfrm>
            <a:off x="5690770" y="4265248"/>
            <a:ext cx="571490" cy="300792"/>
          </a:xfrm>
          <a:prstGeom prst="roundRect">
            <a:avLst/>
          </a:prstGeom>
          <a:solidFill>
            <a:srgbClr val="B5A082"/>
          </a:solidFill>
          <a:ln w="25400" cap="flat">
            <a:noFill/>
            <a:prstDash val="solid"/>
            <a:round/>
          </a:ln>
          <a:effectLst>
            <a:outerShdw blurRad="50800" dist="381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bg1"/>
                </a:solidFill>
                <a:effectLst/>
                <a:uFillTx/>
                <a:latin typeface="Cairo ExtraBlack" pitchFamily="2" charset="-78"/>
                <a:ea typeface="Helvetica Light"/>
                <a:cs typeface="Cairo ExtraBlack" pitchFamily="2" charset="-78"/>
                <a:sym typeface="Helvetica Light"/>
              </a:rPr>
              <a:t>New</a:t>
            </a:r>
            <a:endParaRPr kumimoji="0" lang="en-GB" sz="1600" b="1" i="0" u="none" strike="noStrike" cap="none" spc="0" normalizeH="0" baseline="0" dirty="0">
              <a:ln>
                <a:noFill/>
              </a:ln>
              <a:solidFill>
                <a:schemeClr val="bg1"/>
              </a:solidFill>
              <a:effectLst/>
              <a:uFillTx/>
              <a:latin typeface="Cairo ExtraBlack" pitchFamily="2" charset="-78"/>
              <a:ea typeface="Helvetica Light"/>
              <a:cs typeface="Cairo ExtraBlack" pitchFamily="2" charset="-78"/>
              <a:sym typeface="Helvetica Light"/>
            </a:endParaRPr>
          </a:p>
        </p:txBody>
      </p:sp>
      <p:sp>
        <p:nvSpPr>
          <p:cNvPr id="3" name="Rounded Rectangle 32">
            <a:extLst>
              <a:ext uri="{FF2B5EF4-FFF2-40B4-BE49-F238E27FC236}">
                <a16:creationId xmlns:a16="http://schemas.microsoft.com/office/drawing/2014/main" id="{367A7033-B7F5-0B91-0906-FAB002DF324B}"/>
              </a:ext>
            </a:extLst>
          </p:cNvPr>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Vertical Reference Frame KSA-VRF14</a:t>
            </a:r>
          </a:p>
        </p:txBody>
      </p:sp>
      <p:sp>
        <p:nvSpPr>
          <p:cNvPr id="26" name="مستطيل 25"/>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668587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27" presetClass="emph" presetSubtype="0" fill="remove" grpId="1" nodeType="afterEffect">
                                  <p:stCondLst>
                                    <p:cond delay="0"/>
                                  </p:stCondLst>
                                  <p:childTnLst>
                                    <p:animClr clrSpc="rgb" dir="cw">
                                      <p:cBhvr override="childStyle">
                                        <p:cTn id="14" dur="250" autoRev="1" fill="remove"/>
                                        <p:tgtEl>
                                          <p:spTgt spid="19"/>
                                        </p:tgtEl>
                                        <p:attrNameLst>
                                          <p:attrName>style.color</p:attrName>
                                        </p:attrNameLst>
                                      </p:cBhvr>
                                      <p:to>
                                        <a:schemeClr val="bg1"/>
                                      </p:to>
                                    </p:animClr>
                                    <p:animClr clrSpc="rgb" dir="cw">
                                      <p:cBhvr>
                                        <p:cTn id="15" dur="250" autoRev="1" fill="remove"/>
                                        <p:tgtEl>
                                          <p:spTgt spid="19"/>
                                        </p:tgtEl>
                                        <p:attrNameLst>
                                          <p:attrName>fillcolor</p:attrName>
                                        </p:attrNameLst>
                                      </p:cBhvr>
                                      <p:to>
                                        <a:schemeClr val="bg1"/>
                                      </p:to>
                                    </p:animClr>
                                    <p:set>
                                      <p:cBhvr>
                                        <p:cTn id="16" dur="250" autoRev="1" fill="remove"/>
                                        <p:tgtEl>
                                          <p:spTgt spid="19"/>
                                        </p:tgtEl>
                                        <p:attrNameLst>
                                          <p:attrName>fill.type</p:attrName>
                                        </p:attrNameLst>
                                      </p:cBhvr>
                                      <p:to>
                                        <p:strVal val="solid"/>
                                      </p:to>
                                    </p:set>
                                    <p:set>
                                      <p:cBhvr>
                                        <p:cTn id="17" dur="250" autoRev="1" fill="remove"/>
                                        <p:tgtEl>
                                          <p:spTgt spid="19"/>
                                        </p:tgtEl>
                                        <p:attrNameLst>
                                          <p:attrName>fill.on</p:attrName>
                                        </p:attrNameLst>
                                      </p:cBhvr>
                                      <p:to>
                                        <p:strVal val="true"/>
                                      </p:to>
                                    </p:set>
                                  </p:childTnLst>
                                </p:cTn>
                              </p:par>
                              <p:par>
                                <p:cTn id="18" presetID="27" presetClass="emph" presetSubtype="0" fill="remove" grpId="1" nodeType="withEffect">
                                  <p:stCondLst>
                                    <p:cond delay="0"/>
                                  </p:stCondLst>
                                  <p:childTnLst>
                                    <p:animClr clrSpc="rgb" dir="cw">
                                      <p:cBhvr override="childStyle">
                                        <p:cTn id="19" dur="250" autoRev="1" fill="remove"/>
                                        <p:tgtEl>
                                          <p:spTgt spid="28"/>
                                        </p:tgtEl>
                                        <p:attrNameLst>
                                          <p:attrName>style.color</p:attrName>
                                        </p:attrNameLst>
                                      </p:cBhvr>
                                      <p:to>
                                        <a:schemeClr val="bg1"/>
                                      </p:to>
                                    </p:animClr>
                                    <p:animClr clrSpc="rgb" dir="cw">
                                      <p:cBhvr>
                                        <p:cTn id="20" dur="250" autoRev="1" fill="remove"/>
                                        <p:tgtEl>
                                          <p:spTgt spid="28"/>
                                        </p:tgtEl>
                                        <p:attrNameLst>
                                          <p:attrName>fillcolor</p:attrName>
                                        </p:attrNameLst>
                                      </p:cBhvr>
                                      <p:to>
                                        <a:schemeClr val="bg1"/>
                                      </p:to>
                                    </p:animClr>
                                    <p:set>
                                      <p:cBhvr>
                                        <p:cTn id="21" dur="250" autoRev="1" fill="remove"/>
                                        <p:tgtEl>
                                          <p:spTgt spid="28"/>
                                        </p:tgtEl>
                                        <p:attrNameLst>
                                          <p:attrName>fill.type</p:attrName>
                                        </p:attrNameLst>
                                      </p:cBhvr>
                                      <p:to>
                                        <p:strVal val="solid"/>
                                      </p:to>
                                    </p:set>
                                    <p:set>
                                      <p:cBhvr>
                                        <p:cTn id="22" dur="25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8" grpId="0" animBg="1"/>
      <p:bldP spid="2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5065" y="719764"/>
            <a:ext cx="7927498" cy="4071527"/>
            <a:chOff x="744516" y="828317"/>
            <a:chExt cx="11034993" cy="5667523"/>
          </a:xfrm>
        </p:grpSpPr>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146" y="828317"/>
              <a:ext cx="3749238" cy="2657996"/>
            </a:xfrm>
            <a:prstGeom prst="rect">
              <a:avLst/>
            </a:prstGeom>
          </p:spPr>
        </p:pic>
        <p:pic>
          <p:nvPicPr>
            <p:cNvPr id="10" name="Picture 9"/>
            <p:cNvPicPr>
              <a:picLocks noChangeAspect="1"/>
            </p:cNvPicPr>
            <p:nvPr/>
          </p:nvPicPr>
          <p:blipFill>
            <a:blip r:embed="rId4"/>
            <a:stretch>
              <a:fillRect/>
            </a:stretch>
          </p:blipFill>
          <p:spPr>
            <a:xfrm>
              <a:off x="8358767" y="832049"/>
              <a:ext cx="3420742" cy="239617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516" y="2501713"/>
              <a:ext cx="3642265" cy="2697601"/>
            </a:xfrm>
            <a:prstGeom prst="rect">
              <a:avLst/>
            </a:prstGeom>
          </p:spPr>
        </p:pic>
        <p:pic>
          <p:nvPicPr>
            <p:cNvPr id="15" name="Picture 14"/>
            <p:cNvPicPr>
              <a:picLocks noChangeAspect="1"/>
            </p:cNvPicPr>
            <p:nvPr/>
          </p:nvPicPr>
          <p:blipFill>
            <a:blip r:embed="rId6"/>
            <a:stretch>
              <a:fillRect/>
            </a:stretch>
          </p:blipFill>
          <p:spPr>
            <a:xfrm>
              <a:off x="6096000" y="2161418"/>
              <a:ext cx="3670362" cy="2618290"/>
            </a:xfrm>
            <a:prstGeom prst="rect">
              <a:avLst/>
            </a:prstGeom>
          </p:spPr>
        </p:pic>
        <p:pic>
          <p:nvPicPr>
            <p:cNvPr id="16" name="Picture 15"/>
            <p:cNvPicPr>
              <a:picLocks noChangeAspect="1"/>
            </p:cNvPicPr>
            <p:nvPr/>
          </p:nvPicPr>
          <p:blipFill>
            <a:blip r:embed="rId7"/>
            <a:stretch>
              <a:fillRect/>
            </a:stretch>
          </p:blipFill>
          <p:spPr>
            <a:xfrm>
              <a:off x="4386781" y="3850515"/>
              <a:ext cx="3744290" cy="2645325"/>
            </a:xfrm>
            <a:prstGeom prst="rect">
              <a:avLst/>
            </a:prstGeom>
          </p:spPr>
        </p:pic>
      </p:grpSp>
      <p:sp>
        <p:nvSpPr>
          <p:cNvPr id="19" name="Rectangle 18"/>
          <p:cNvSpPr/>
          <p:nvPr/>
        </p:nvSpPr>
        <p:spPr>
          <a:xfrm>
            <a:off x="1630725" y="1930336"/>
            <a:ext cx="5808695" cy="1087477"/>
          </a:xfrm>
          <a:prstGeom prst="rect">
            <a:avLst/>
          </a:prstGeom>
          <a:solidFill>
            <a:srgbClr val="FEFFED"/>
          </a:solidFill>
          <a:ln w="25400" cap="flat">
            <a:solidFill>
              <a:srgbClr val="CFC59D"/>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rtl="1" hangingPunct="0">
              <a:lnSpc>
                <a:spcPct val="200000"/>
              </a:lnSpc>
              <a:buClrTx/>
            </a:pPr>
            <a:r>
              <a:rPr lang="en-GB" sz="1600" b="1" dirty="0">
                <a:solidFill>
                  <a:srgbClr val="B5A082"/>
                </a:solidFill>
                <a:latin typeface="Cairo ExtraBlack" panose="00000500000000000000" pitchFamily="2" charset="-78"/>
                <a:cs typeface="Cairo ExtraBlack" panose="00000500000000000000" pitchFamily="2" charset="-78"/>
              </a:rPr>
              <a:t>Role of 3D KSA-Vertical Datum </a:t>
            </a:r>
            <a:endParaRPr lang="en-GB" sz="1600" b="1" dirty="0" smtClean="0">
              <a:solidFill>
                <a:srgbClr val="B5A082"/>
              </a:solidFill>
              <a:latin typeface="Cairo ExtraBlack" panose="00000500000000000000" pitchFamily="2" charset="-78"/>
              <a:cs typeface="Cairo ExtraBlack" panose="00000500000000000000" pitchFamily="2" charset="-78"/>
            </a:endParaRPr>
          </a:p>
          <a:p>
            <a:pPr algn="ctr" defTabSz="825500" rtl="1" hangingPunct="0">
              <a:lnSpc>
                <a:spcPct val="200000"/>
              </a:lnSpc>
              <a:buClrTx/>
            </a:pPr>
            <a:r>
              <a:rPr lang="en-GB" sz="1600" b="1" dirty="0" smtClean="0">
                <a:solidFill>
                  <a:srgbClr val="B5A082"/>
                </a:solidFill>
                <a:latin typeface="Cairo ExtraBlack" panose="00000500000000000000" pitchFamily="2" charset="-78"/>
                <a:cs typeface="Cairo ExtraBlack" panose="00000500000000000000" pitchFamily="2" charset="-78"/>
              </a:rPr>
              <a:t>KSA-GEOID</a:t>
            </a:r>
            <a:r>
              <a:rPr lang="en-GB" sz="1600" b="1" dirty="0">
                <a:solidFill>
                  <a:srgbClr val="B5A082"/>
                </a:solidFill>
                <a:latin typeface="Cairo ExtraBlack" panose="00000500000000000000" pitchFamily="2" charset="-78"/>
                <a:cs typeface="Cairo ExtraBlack" panose="00000500000000000000" pitchFamily="2" charset="-78"/>
              </a:rPr>
              <a:t>: </a:t>
            </a:r>
            <a:r>
              <a:rPr lang="en-GB" sz="1600" b="1" dirty="0" smtClean="0">
                <a:solidFill>
                  <a:srgbClr val="B5A082"/>
                </a:solidFill>
                <a:latin typeface="Cairo ExtraBlack" panose="00000500000000000000" pitchFamily="2" charset="-78"/>
                <a:cs typeface="Cairo ExtraBlack" panose="00000500000000000000" pitchFamily="2" charset="-78"/>
              </a:rPr>
              <a:t>Link between KSA-GRF </a:t>
            </a:r>
            <a:r>
              <a:rPr lang="en-GB" sz="1600" b="1" dirty="0">
                <a:solidFill>
                  <a:srgbClr val="B5A082"/>
                </a:solidFill>
                <a:latin typeface="Cairo ExtraBlack" panose="00000500000000000000" pitchFamily="2" charset="-78"/>
                <a:cs typeface="Cairo ExtraBlack" panose="00000500000000000000" pitchFamily="2" charset="-78"/>
              </a:rPr>
              <a:t>&amp; KSA-VRF</a:t>
            </a:r>
          </a:p>
        </p:txBody>
      </p:sp>
      <p:sp>
        <p:nvSpPr>
          <p:cNvPr id="6" name="Rounded Rectangle 32">
            <a:extLst>
              <a:ext uri="{FF2B5EF4-FFF2-40B4-BE49-F238E27FC236}">
                <a16:creationId xmlns:a16="http://schemas.microsoft.com/office/drawing/2014/main" id="{DD893376-346D-3A95-58AB-180B2D144F7D}"/>
              </a:ext>
            </a:extLst>
          </p:cNvPr>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Vertical Reference Frame KSA-VRF14</a:t>
            </a:r>
          </a:p>
        </p:txBody>
      </p:sp>
      <p:sp>
        <p:nvSpPr>
          <p:cNvPr id="12" name="مستطيل 11"/>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2627914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750"/>
                                        <p:tgtEl>
                                          <p:spTgt spid="2"/>
                                        </p:tgtEl>
                                      </p:cBhvr>
                                    </p:animEffect>
                                  </p:childTnLst>
                                </p:cTn>
                              </p:par>
                            </p:childTnLst>
                          </p:cTn>
                        </p:par>
                        <p:par>
                          <p:cTn id="8" fill="hold">
                            <p:stCondLst>
                              <p:cond delay="2750"/>
                            </p:stCondLst>
                            <p:childTnLst>
                              <p:par>
                                <p:cTn id="9" presetID="9" presetClass="emph" presetSubtype="0" nodeType="afterEffect">
                                  <p:stCondLst>
                                    <p:cond delay="0"/>
                                  </p:stCondLst>
                                  <p:childTnLst>
                                    <p:set>
                                      <p:cBhvr rctx="PPT">
                                        <p:cTn id="10" dur="indefinite"/>
                                        <p:tgtEl>
                                          <p:spTgt spid="2"/>
                                        </p:tgtEl>
                                        <p:attrNameLst>
                                          <p:attrName>style.opacity</p:attrName>
                                        </p:attrNameLst>
                                      </p:cBhvr>
                                      <p:to>
                                        <p:strVal val="0.25"/>
                                      </p:to>
                                    </p:set>
                                    <p:animEffect filter="image" prLst="opacity: 0.25">
                                      <p:cBhvr rctx="IE">
                                        <p:cTn id="11" dur="indefinite"/>
                                        <p:tgtEl>
                                          <p:spTgt spid="2"/>
                                        </p:tgtEl>
                                      </p:cBhvr>
                                    </p:animEffect>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92305" y="201334"/>
            <a:ext cx="8377375" cy="259675"/>
          </a:xfrm>
          <a:prstGeom prst="roundRect">
            <a:avLst>
              <a:gd name="adj" fmla="val 50000"/>
            </a:avLst>
          </a:prstGeom>
          <a:solidFill>
            <a:srgbClr val="EFE7D4"/>
          </a:solidFill>
        </p:spPr>
        <p:txBody>
          <a:bodyPr wrap="square" tIns="0" bIns="0">
            <a:spAutoFit/>
          </a:bodyPr>
          <a:lstStyle/>
          <a:p>
            <a:r>
              <a:rPr lang="en-US" sz="1200" b="1" dirty="0" smtClean="0">
                <a:latin typeface="+mj-lt"/>
              </a:rPr>
              <a:t>Outline</a:t>
            </a:r>
            <a:endParaRPr lang="ar-SA" sz="2000" b="1" dirty="0">
              <a:latin typeface="+mj-lt"/>
            </a:endParaRPr>
          </a:p>
        </p:txBody>
      </p:sp>
      <p:sp>
        <p:nvSpPr>
          <p:cNvPr id="2" name="Slide Number Placeholder 3">
            <a:extLst>
              <a:ext uri="{FF2B5EF4-FFF2-40B4-BE49-F238E27FC236}">
                <a16:creationId xmlns:a16="http://schemas.microsoft.com/office/drawing/2014/main" id="{F769211D-887E-4B85-9417-D38F30A09CB6}"/>
              </a:ext>
            </a:extLst>
          </p:cNvPr>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pPr defTabSz="685800" hangingPunct="1">
              <a:defRPr/>
            </a:pPr>
            <a:fld id="{01AC9015-2333-417F-9FDE-53A2D74E4484}" type="slidenum">
              <a:rPr lang="en-US" sz="1875" kern="1200">
                <a:solidFill>
                  <a:prstClr val="black">
                    <a:tint val="75000"/>
                  </a:prstClr>
                </a:solidFill>
                <a:latin typeface="Arial Narrow"/>
                <a:ea typeface="+mn-ea"/>
              </a:rPr>
              <a:pPr defTabSz="685800" hangingPunct="1">
                <a:defRPr/>
              </a:pPr>
              <a:t>2</a:t>
            </a:fld>
            <a:endParaRPr lang="en-US" sz="1875" kern="1200" dirty="0">
              <a:solidFill>
                <a:prstClr val="black">
                  <a:tint val="75000"/>
                </a:prstClr>
              </a:solidFill>
              <a:latin typeface="Arial Narrow"/>
              <a:ea typeface="+mn-ea"/>
            </a:endParaRPr>
          </a:p>
        </p:txBody>
      </p:sp>
      <p:sp>
        <p:nvSpPr>
          <p:cNvPr id="5" name="Content Placeholder 2"/>
          <p:cNvSpPr txBox="1">
            <a:spLocks/>
          </p:cNvSpPr>
          <p:nvPr/>
        </p:nvSpPr>
        <p:spPr>
          <a:xfrm>
            <a:off x="492305" y="488717"/>
            <a:ext cx="8026855" cy="4059506"/>
          </a:xfrm>
          <a:prstGeom prst="rect">
            <a:avLst/>
          </a:prstGeom>
        </p:spPr>
        <p:txBody>
          <a:bodyPr>
            <a:noAutofit/>
          </a:bodyPr>
          <a:lstStyle>
            <a:lvl1pPr marL="0" marR="0" indent="0"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1pPr>
            <a:lvl2pPr marL="0" marR="0" indent="85725"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2pPr>
            <a:lvl3pPr marL="0" marR="0" indent="171449"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3pPr>
            <a:lvl4pPr marL="0" marR="0" indent="257174"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4pPr>
            <a:lvl5pPr marL="0" marR="0" indent="342898"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5pPr>
            <a:lvl6pPr marL="0" marR="0" indent="428622"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6pPr>
            <a:lvl7pPr marL="0" marR="0" indent="514347"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7pPr>
            <a:lvl8pPr marL="0" marR="0" indent="600071"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8pPr>
            <a:lvl9pPr marL="0" marR="0" indent="685796" algn="r" defTabSz="171449" latinLnBrk="0">
              <a:lnSpc>
                <a:spcPct val="100000"/>
              </a:lnSpc>
              <a:spcBef>
                <a:spcPts val="0"/>
              </a:spcBef>
              <a:spcAft>
                <a:spcPts val="0"/>
              </a:spcAft>
              <a:buClrTx/>
              <a:buSzTx/>
              <a:buFontTx/>
              <a:buNone/>
              <a:tabLst/>
              <a:defRPr sz="1875" b="0" i="0" u="none" strike="noStrike" cap="none" spc="0" baseline="0">
                <a:ln>
                  <a:noFill/>
                </a:ln>
                <a:solidFill>
                  <a:srgbClr val="000000"/>
                </a:solidFill>
                <a:uFillTx/>
                <a:latin typeface="Sakkal Majalla"/>
                <a:ea typeface="Sakkal Majalla"/>
                <a:cs typeface="Sakkal Majalla"/>
                <a:sym typeface="Sakkal Majalla"/>
              </a:defRPr>
            </a:lvl9pPr>
          </a:lstStyle>
          <a:p>
            <a:pPr marL="173038" indent="-173038" algn="l">
              <a:lnSpc>
                <a:spcPct val="117000"/>
              </a:lnSpc>
              <a:spcBef>
                <a:spcPts val="600"/>
              </a:spcBef>
              <a:spcAft>
                <a:spcPts val="600"/>
              </a:spcAft>
              <a:buFont typeface="Wingdings" panose="05000000000000000000" pitchFamily="2" charset="2"/>
              <a:buChar char="Ø"/>
            </a:pPr>
            <a:r>
              <a:rPr lang="en-US" sz="1050" b="1" dirty="0">
                <a:solidFill>
                  <a:schemeClr val="tx1"/>
                </a:solidFill>
                <a:latin typeface="+mj-lt"/>
              </a:rPr>
              <a:t>National Geodetic Infrastructure</a:t>
            </a:r>
          </a:p>
          <a:p>
            <a:pPr marL="173038" indent="-173038" algn="l">
              <a:lnSpc>
                <a:spcPct val="117000"/>
              </a:lnSpc>
              <a:spcBef>
                <a:spcPts val="600"/>
              </a:spcBef>
              <a:spcAft>
                <a:spcPts val="600"/>
              </a:spcAft>
              <a:buFont typeface="Wingdings" panose="05000000000000000000" pitchFamily="2" charset="2"/>
              <a:buChar char="Ø"/>
            </a:pPr>
            <a:r>
              <a:rPr lang="en-US" sz="1050" b="1" dirty="0">
                <a:solidFill>
                  <a:schemeClr val="tx1"/>
                </a:solidFill>
                <a:latin typeface="+mj-lt"/>
              </a:rPr>
              <a:t>Saudi Arabia National Spatial Reference System Components</a:t>
            </a:r>
          </a:p>
          <a:p>
            <a:pPr marL="403225" lvl="1" indent="-230188" algn="l" rtl="0">
              <a:lnSpc>
                <a:spcPct val="107000"/>
              </a:lnSpc>
              <a:spcBef>
                <a:spcPts val="600"/>
              </a:spcBef>
              <a:buFont typeface="Wingdings" panose="05000000000000000000" pitchFamily="2" charset="2"/>
              <a:buChar char="q"/>
              <a:tabLst>
                <a:tab pos="173038" algn="l"/>
              </a:tabLst>
            </a:pPr>
            <a:r>
              <a:rPr lang="en-US" sz="1000" b="1" dirty="0">
                <a:solidFill>
                  <a:schemeClr val="tx1"/>
                </a:solidFill>
                <a:latin typeface="+mj-lt"/>
              </a:rPr>
              <a:t>National geodetic reference frame KSA-GRF17 </a:t>
            </a:r>
          </a:p>
          <a:p>
            <a:pPr marL="568325" lvl="2" indent="-165100" algn="l" rtl="0">
              <a:lnSpc>
                <a:spcPct val="107000"/>
              </a:lnSpc>
              <a:spcBef>
                <a:spcPts val="600"/>
              </a:spcBef>
              <a:buFont typeface="Wingdings" panose="05000000000000000000" pitchFamily="2" charset="2"/>
              <a:buChar char="§"/>
            </a:pPr>
            <a:r>
              <a:rPr lang="en-US" sz="1000" dirty="0">
                <a:solidFill>
                  <a:schemeClr val="tx1"/>
                </a:solidFill>
                <a:latin typeface="+mj-lt"/>
                <a:ea typeface="Times New Roman"/>
                <a:cs typeface="Times New Roman"/>
              </a:rPr>
              <a:t>KSA-CORS network and primary geodetic network </a:t>
            </a:r>
          </a:p>
          <a:p>
            <a:pPr marL="403225" lvl="2" indent="0" algn="l" rtl="0">
              <a:lnSpc>
                <a:spcPct val="107000"/>
              </a:lnSpc>
            </a:pPr>
            <a:endParaRPr lang="en-US" sz="700" dirty="0">
              <a:solidFill>
                <a:schemeClr val="tx1"/>
              </a:solidFill>
              <a:latin typeface="+mj-lt"/>
              <a:ea typeface="Times New Roman"/>
              <a:cs typeface="Times New Roman"/>
            </a:endParaRPr>
          </a:p>
          <a:p>
            <a:pPr marL="403225" lvl="1" indent="-230188" algn="l">
              <a:lnSpc>
                <a:spcPct val="107000"/>
              </a:lnSpc>
              <a:spcBef>
                <a:spcPts val="600"/>
              </a:spcBef>
              <a:buFont typeface="Wingdings" panose="05000000000000000000" pitchFamily="2" charset="2"/>
              <a:buChar char="q"/>
              <a:tabLst>
                <a:tab pos="173038" algn="l"/>
              </a:tabLst>
            </a:pPr>
            <a:r>
              <a:rPr lang="en-US" sz="1000" b="1" dirty="0">
                <a:solidFill>
                  <a:schemeClr val="tx1"/>
                </a:solidFill>
                <a:latin typeface="+mj-lt"/>
              </a:rPr>
              <a:t>National Vertical Reference Frame KSA-VRF14 </a:t>
            </a:r>
          </a:p>
          <a:p>
            <a:pPr marL="568325" lvl="2" indent="-165100" algn="l">
              <a:lnSpc>
                <a:spcPct val="107000"/>
              </a:lnSpc>
              <a:spcBef>
                <a:spcPts val="600"/>
              </a:spcBef>
              <a:buFont typeface="Wingdings" panose="05000000000000000000" pitchFamily="2" charset="2"/>
              <a:buChar char="§"/>
            </a:pPr>
            <a:r>
              <a:rPr lang="en-US" sz="1000" dirty="0">
                <a:solidFill>
                  <a:schemeClr val="tx1"/>
                </a:solidFill>
                <a:latin typeface="+mj-lt"/>
                <a:ea typeface="Times New Roman"/>
                <a:cs typeface="Times New Roman"/>
              </a:rPr>
              <a:t>National Vertical Network (NVN)</a:t>
            </a:r>
          </a:p>
          <a:p>
            <a:pPr marL="568325" lvl="2" indent="-165100" algn="l">
              <a:lnSpc>
                <a:spcPct val="107000"/>
              </a:lnSpc>
              <a:spcBef>
                <a:spcPts val="600"/>
              </a:spcBef>
              <a:buFont typeface="Wingdings" panose="05000000000000000000" pitchFamily="2" charset="2"/>
              <a:buChar char="§"/>
            </a:pPr>
            <a:r>
              <a:rPr lang="en-US" sz="1000" dirty="0">
                <a:solidFill>
                  <a:schemeClr val="tx1"/>
                </a:solidFill>
                <a:latin typeface="+mj-lt"/>
                <a:ea typeface="Times New Roman"/>
                <a:cs typeface="Times New Roman"/>
              </a:rPr>
              <a:t>National Gravity Network (NGN) and gravity observations on NVN benchmarks</a:t>
            </a:r>
          </a:p>
          <a:p>
            <a:pPr marL="568325" lvl="2" indent="-165100" algn="l">
              <a:lnSpc>
                <a:spcPct val="107000"/>
              </a:lnSpc>
              <a:spcBef>
                <a:spcPts val="600"/>
              </a:spcBef>
              <a:buFont typeface="Wingdings" panose="05000000000000000000" pitchFamily="2" charset="2"/>
              <a:buChar char="§"/>
            </a:pPr>
            <a:r>
              <a:rPr lang="en-US" sz="1000" dirty="0">
                <a:solidFill>
                  <a:schemeClr val="tx1"/>
                </a:solidFill>
                <a:latin typeface="+mj-lt"/>
                <a:cs typeface="Times New Roman"/>
              </a:rPr>
              <a:t>National Vertical Datum – 3d</a:t>
            </a:r>
          </a:p>
          <a:p>
            <a:pPr marL="717550" lvl="2" indent="-171450" algn="l">
              <a:lnSpc>
                <a:spcPct val="107000"/>
              </a:lnSpc>
              <a:spcBef>
                <a:spcPts val="600"/>
              </a:spcBef>
              <a:buFont typeface="Cairo" panose="020B0604020202020204" charset="-78"/>
              <a:buChar char="▫"/>
            </a:pPr>
            <a:r>
              <a:rPr lang="en-US" sz="800" i="1" dirty="0">
                <a:solidFill>
                  <a:schemeClr val="tx1"/>
                </a:solidFill>
                <a:latin typeface="+mj-lt"/>
                <a:ea typeface="Times New Roman"/>
                <a:cs typeface="Times New Roman"/>
              </a:rPr>
              <a:t>Current KSA-GEOID17</a:t>
            </a:r>
          </a:p>
          <a:p>
            <a:pPr marL="717550" lvl="2" indent="-171450" algn="l">
              <a:lnSpc>
                <a:spcPct val="107000"/>
              </a:lnSpc>
              <a:spcBef>
                <a:spcPts val="600"/>
              </a:spcBef>
              <a:buFont typeface="Cairo" panose="020B0604020202020204" charset="-78"/>
              <a:buChar char="▫"/>
            </a:pPr>
            <a:r>
              <a:rPr lang="en-US" sz="800" i="1" dirty="0">
                <a:solidFill>
                  <a:schemeClr val="tx1"/>
                </a:solidFill>
                <a:latin typeface="+mj-lt"/>
                <a:ea typeface="Times New Roman"/>
                <a:cs typeface="Times New Roman"/>
              </a:rPr>
              <a:t>Airborne Gravity</a:t>
            </a:r>
          </a:p>
          <a:p>
            <a:pPr marL="717550" lvl="2" indent="-171450" algn="l">
              <a:lnSpc>
                <a:spcPct val="107000"/>
              </a:lnSpc>
              <a:spcBef>
                <a:spcPts val="600"/>
              </a:spcBef>
              <a:buFont typeface="Cairo" panose="020B0604020202020204" charset="-78"/>
              <a:buChar char="▫"/>
            </a:pPr>
            <a:r>
              <a:rPr lang="en-US" sz="800" i="1" dirty="0">
                <a:solidFill>
                  <a:schemeClr val="tx1"/>
                </a:solidFill>
                <a:latin typeface="+mj-lt"/>
                <a:ea typeface="Times New Roman"/>
                <a:cs typeface="Times New Roman"/>
              </a:rPr>
              <a:t>GPS/GNSS </a:t>
            </a:r>
            <a:r>
              <a:rPr lang="en-US" sz="800" i="1" dirty="0">
                <a:solidFill>
                  <a:schemeClr val="tx1"/>
                </a:solidFill>
                <a:latin typeface="+mj-lt"/>
              </a:rPr>
              <a:t>for ellipsoidal height determination over Saudi Arabia </a:t>
            </a:r>
          </a:p>
          <a:p>
            <a:pPr marL="717550" lvl="2" indent="-171450" algn="l">
              <a:lnSpc>
                <a:spcPct val="107000"/>
              </a:lnSpc>
              <a:spcBef>
                <a:spcPts val="600"/>
              </a:spcBef>
              <a:buFont typeface="Cairo" panose="020B0604020202020204" charset="-78"/>
              <a:buChar char="▫"/>
            </a:pPr>
            <a:r>
              <a:rPr lang="en-US" sz="800" i="1" dirty="0">
                <a:solidFill>
                  <a:schemeClr val="tx1"/>
                </a:solidFill>
                <a:latin typeface="+mj-lt"/>
                <a:cs typeface="Times New Roman"/>
              </a:rPr>
              <a:t>New KSA-Geoid Development</a:t>
            </a:r>
          </a:p>
          <a:p>
            <a:pPr marL="717550" lvl="2" indent="-171450" algn="l">
              <a:lnSpc>
                <a:spcPct val="107000"/>
              </a:lnSpc>
              <a:spcBef>
                <a:spcPts val="600"/>
              </a:spcBef>
              <a:buFont typeface="Cairo" panose="020B0604020202020204" charset="-78"/>
              <a:buChar char="▫"/>
            </a:pPr>
            <a:r>
              <a:rPr lang="en-US" sz="800" i="1" dirty="0">
                <a:solidFill>
                  <a:schemeClr val="tx1"/>
                </a:solidFill>
                <a:latin typeface="+mj-lt"/>
                <a:cs typeface="Times New Roman"/>
              </a:rPr>
              <a:t>Role of 3D KSA-Vertical Datum as a link between KSA-GRF &amp; KSA-VRF</a:t>
            </a:r>
          </a:p>
          <a:p>
            <a:pPr marL="403225" marR="0" lvl="1" indent="-230188" algn="l" defTabSz="914400" rtl="0" eaLnBrk="1" fontAlgn="auto" latinLnBrk="0" hangingPunct="1">
              <a:lnSpc>
                <a:spcPct val="107000"/>
              </a:lnSpc>
              <a:spcBef>
                <a:spcPts val="600"/>
              </a:spcBef>
              <a:spcAft>
                <a:spcPts val="0"/>
              </a:spcAft>
              <a:buClr>
                <a:srgbClr val="000000"/>
              </a:buClr>
              <a:buSzTx/>
              <a:buFont typeface="Wingdings" panose="05000000000000000000" pitchFamily="2" charset="2"/>
              <a:buChar char="q"/>
              <a:tabLst>
                <a:tab pos="173038" algn="l"/>
              </a:tabLst>
              <a:defRPr/>
            </a:pPr>
            <a:r>
              <a:rPr kumimoji="0" lang="en-US" sz="1000" b="1" i="0" u="none" strike="noStrike" kern="0" cap="none" spc="0" normalizeH="0" baseline="0" noProof="0" dirty="0">
                <a:ln>
                  <a:noFill/>
                </a:ln>
                <a:solidFill>
                  <a:srgbClr val="5E5E5E"/>
                </a:solidFill>
                <a:effectLst/>
                <a:uLnTx/>
                <a:uFillTx/>
                <a:latin typeface="Cairo ExtraBlack"/>
                <a:cs typeface="Arial"/>
                <a:sym typeface="Arial"/>
              </a:rPr>
              <a:t>Transition from </a:t>
            </a:r>
            <a:r>
              <a:rPr kumimoji="0" lang="en-US" sz="1000" b="1" i="0" u="none" strike="noStrike" kern="0" cap="none" spc="0" normalizeH="0" baseline="0" noProof="0" dirty="0" smtClean="0">
                <a:ln>
                  <a:noFill/>
                </a:ln>
                <a:solidFill>
                  <a:srgbClr val="5E5E5E"/>
                </a:solidFill>
                <a:effectLst/>
                <a:uLnTx/>
                <a:uFillTx/>
                <a:latin typeface="Cairo ExtraBlack"/>
                <a:cs typeface="Arial"/>
                <a:sym typeface="Arial"/>
              </a:rPr>
              <a:t>Static </a:t>
            </a:r>
            <a:r>
              <a:rPr kumimoji="0" lang="en-US" sz="1000" b="1" i="0" u="none" strike="noStrike" kern="0" cap="none" spc="0" normalizeH="0" baseline="0" noProof="0" dirty="0">
                <a:ln>
                  <a:noFill/>
                </a:ln>
                <a:solidFill>
                  <a:srgbClr val="5E5E5E"/>
                </a:solidFill>
                <a:effectLst/>
                <a:uLnTx/>
                <a:uFillTx/>
                <a:latin typeface="Cairo ExtraBlack"/>
                <a:cs typeface="Arial"/>
                <a:sym typeface="Arial"/>
              </a:rPr>
              <a:t>to </a:t>
            </a:r>
            <a:r>
              <a:rPr kumimoji="0" lang="en-US" sz="1000" b="1" i="0" u="none" strike="noStrike" kern="0" cap="none" spc="0" normalizeH="0" baseline="0" noProof="0" dirty="0" smtClean="0">
                <a:ln>
                  <a:noFill/>
                </a:ln>
                <a:solidFill>
                  <a:srgbClr val="5E5E5E"/>
                </a:solidFill>
                <a:effectLst/>
                <a:uLnTx/>
                <a:uFillTx/>
                <a:latin typeface="Cairo ExtraBlack"/>
                <a:cs typeface="Arial"/>
                <a:sym typeface="Arial"/>
              </a:rPr>
              <a:t>Dynamic/Time Varying </a:t>
            </a:r>
            <a:r>
              <a:rPr kumimoji="0" lang="en-US" sz="1000" b="1" i="0" u="none" strike="noStrike" kern="0" cap="none" spc="0" normalizeH="0" baseline="0" noProof="0" dirty="0">
                <a:ln>
                  <a:noFill/>
                </a:ln>
                <a:solidFill>
                  <a:srgbClr val="5E5E5E"/>
                </a:solidFill>
                <a:effectLst/>
                <a:uLnTx/>
                <a:uFillTx/>
                <a:latin typeface="Cairo ExtraBlack"/>
                <a:cs typeface="Arial"/>
                <a:sym typeface="Arial"/>
              </a:rPr>
              <a:t>Reference System</a:t>
            </a:r>
            <a:endParaRPr lang="en-US" sz="1050" b="1" dirty="0">
              <a:solidFill>
                <a:schemeClr val="tx1"/>
              </a:solidFill>
              <a:latin typeface="+mj-lt"/>
            </a:endParaRPr>
          </a:p>
          <a:p>
            <a:pPr marL="173038" indent="-173038" algn="l">
              <a:lnSpc>
                <a:spcPct val="137000"/>
              </a:lnSpc>
              <a:spcBef>
                <a:spcPts val="600"/>
              </a:spcBef>
              <a:spcAft>
                <a:spcPts val="600"/>
              </a:spcAft>
              <a:buFont typeface="Wingdings" panose="05000000000000000000" pitchFamily="2" charset="2"/>
              <a:buChar char="Ø"/>
            </a:pPr>
            <a:r>
              <a:rPr lang="en-US" sz="1050" b="1" dirty="0">
                <a:solidFill>
                  <a:schemeClr val="tx1"/>
                </a:solidFill>
                <a:latin typeface="+mj-lt"/>
              </a:rPr>
              <a:t>Conclusions and Recommendations </a:t>
            </a:r>
            <a:endParaRPr lang="en-US" sz="1050" dirty="0">
              <a:solidFill>
                <a:schemeClr val="tx1"/>
              </a:solidFill>
              <a:latin typeface="+mj-lt"/>
            </a:endParaRPr>
          </a:p>
          <a:p>
            <a:pPr algn="l" rtl="0"/>
            <a:endParaRPr lang="en-US" sz="1000" dirty="0">
              <a:solidFill>
                <a:schemeClr val="tx1"/>
              </a:solidFill>
              <a:latin typeface="+mj-lt"/>
            </a:endParaRPr>
          </a:p>
          <a:p>
            <a:pPr algn="l" rtl="0"/>
            <a:endParaRPr lang="en-US" sz="1000" dirty="0">
              <a:solidFill>
                <a:schemeClr val="tx1"/>
              </a:solidFill>
              <a:latin typeface="+mj-lt"/>
            </a:endParaRPr>
          </a:p>
        </p:txBody>
      </p:sp>
      <p:cxnSp>
        <p:nvCxnSpPr>
          <p:cNvPr id="8" name="Straight Connector 7"/>
          <p:cNvCxnSpPr/>
          <p:nvPr/>
        </p:nvCxnSpPr>
        <p:spPr>
          <a:xfrm>
            <a:off x="7222934" y="3230128"/>
            <a:ext cx="0" cy="360385"/>
          </a:xfrm>
          <a:prstGeom prst="line">
            <a:avLst/>
          </a:prstGeom>
          <a:noFill/>
          <a:ln w="9525" cap="flat">
            <a:solidFill>
              <a:schemeClr val="bg1"/>
            </a:solidFill>
            <a:prstDash val="sysDash"/>
            <a:round/>
          </a:ln>
          <a:effectLst/>
          <a:sp3d/>
        </p:spPr>
        <p:style>
          <a:lnRef idx="0">
            <a:scrgbClr r="0" g="0" b="0"/>
          </a:lnRef>
          <a:fillRef idx="0">
            <a:scrgbClr r="0" g="0" b="0"/>
          </a:fillRef>
          <a:effectRef idx="0">
            <a:scrgbClr r="0" g="0" b="0"/>
          </a:effectRef>
          <a:fontRef idx="none"/>
        </p:style>
      </p:cxnSp>
      <p:grpSp>
        <p:nvGrpSpPr>
          <p:cNvPr id="3" name="Group 2"/>
          <p:cNvGrpSpPr/>
          <p:nvPr/>
        </p:nvGrpSpPr>
        <p:grpSpPr>
          <a:xfrm>
            <a:off x="5038664" y="1687710"/>
            <a:ext cx="4009331" cy="3360540"/>
            <a:chOff x="4928225" y="1363860"/>
            <a:chExt cx="4453145" cy="3732536"/>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5072" t="25743" r="4517" b="31448"/>
            <a:stretch/>
          </p:blipFill>
          <p:spPr>
            <a:xfrm>
              <a:off x="5607604" y="2728570"/>
              <a:ext cx="3103326" cy="1146136"/>
            </a:xfrm>
            <a:prstGeom prst="rect">
              <a:avLst/>
            </a:prstGeom>
          </p:spPr>
        </p:pic>
        <p:sp>
          <p:nvSpPr>
            <p:cNvPr id="19" name="Rectangle 18"/>
            <p:cNvSpPr/>
            <p:nvPr/>
          </p:nvSpPr>
          <p:spPr>
            <a:xfrm>
              <a:off x="5174533" y="1566564"/>
              <a:ext cx="3969467" cy="3327127"/>
            </a:xfrm>
            <a:prstGeom prst="rect">
              <a:avLst/>
            </a:prstGeom>
            <a:blipFill dpi="0" rotWithShape="1">
              <a:blip r:embed="rId4">
                <a:alphaModFix amt="10000"/>
                <a:biLevel thresh="75000"/>
                <a:extLst>
                  <a:ext uri="{28A0092B-C50C-407E-A947-70E740481C1C}">
                    <a14:useLocalDpi xmlns:a14="http://schemas.microsoft.com/office/drawing/2010/main" val="0"/>
                  </a:ext>
                </a:extLst>
              </a:blip>
              <a:srcRect/>
              <a:stretch>
                <a:fillRect/>
              </a:stretch>
            </a:bli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cxnSp>
          <p:nvCxnSpPr>
            <p:cNvPr id="20" name="Straight Connector 19"/>
            <p:cNvCxnSpPr/>
            <p:nvPr/>
          </p:nvCxnSpPr>
          <p:spPr>
            <a:xfrm>
              <a:off x="7222934" y="3230128"/>
              <a:ext cx="0" cy="360385"/>
            </a:xfrm>
            <a:prstGeom prst="line">
              <a:avLst/>
            </a:prstGeom>
            <a:noFill/>
            <a:ln w="9525" cap="flat">
              <a:solidFill>
                <a:schemeClr val="bg1"/>
              </a:solidFill>
              <a:prstDash val="sysDash"/>
              <a:round/>
            </a:ln>
            <a:effectLst/>
            <a:sp3d/>
          </p:spPr>
          <p:style>
            <a:lnRef idx="0">
              <a:scrgbClr r="0" g="0" b="0"/>
            </a:lnRef>
            <a:fillRef idx="0">
              <a:scrgbClr r="0" g="0" b="0"/>
            </a:fillRef>
            <a:effectRef idx="0">
              <a:scrgbClr r="0" g="0" b="0"/>
            </a:effectRef>
            <a:fontRef idx="none"/>
          </p:style>
        </p:cxnSp>
        <p:sp>
          <p:nvSpPr>
            <p:cNvPr id="21" name="Rectangle 20"/>
            <p:cNvSpPr/>
            <p:nvPr/>
          </p:nvSpPr>
          <p:spPr>
            <a:xfrm>
              <a:off x="4928225" y="1363860"/>
              <a:ext cx="4453145" cy="3732536"/>
            </a:xfrm>
            <a:prstGeom prst="rect">
              <a:avLst/>
            </a:prstGeom>
            <a:blipFill dpi="0" rotWithShape="1">
              <a:blip r:embed="rId5">
                <a:alphaModFix amt="5000"/>
                <a:biLevel thresh="75000"/>
                <a:extLst>
                  <a:ext uri="{28A0092B-C50C-407E-A947-70E740481C1C}">
                    <a14:useLocalDpi xmlns:a14="http://schemas.microsoft.com/office/drawing/2010/main" val="0"/>
                  </a:ext>
                </a:extLst>
              </a:blip>
              <a:srcRect/>
              <a:stretch>
                <a:fillRect/>
              </a:stretch>
            </a:bli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spTree>
    <p:extLst>
      <p:ext uri="{BB962C8B-B14F-4D97-AF65-F5344CB8AC3E}">
        <p14:creationId xmlns:p14="http://schemas.microsoft.com/office/powerpoint/2010/main" val="235524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p:cNvSpPr txBox="1">
            <a:spLocks/>
          </p:cNvSpPr>
          <p:nvPr/>
        </p:nvSpPr>
        <p:spPr>
          <a:xfrm>
            <a:off x="127100" y="681866"/>
            <a:ext cx="8849260" cy="3961254"/>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lgn="just" rtl="0">
              <a:lnSpc>
                <a:spcPct val="107000"/>
              </a:lnSpc>
              <a:spcBef>
                <a:spcPts val="600"/>
              </a:spcBef>
              <a:buClrTx/>
              <a:buNone/>
            </a:pPr>
            <a:r>
              <a:rPr lang="en-US" sz="1100" b="1" dirty="0" smtClean="0">
                <a:solidFill>
                  <a:schemeClr val="tx1"/>
                </a:solidFill>
                <a:latin typeface="+mj-lt"/>
              </a:rPr>
              <a:t>Currently</a:t>
            </a:r>
            <a:r>
              <a:rPr lang="en-US" sz="1100" b="1" dirty="0">
                <a:solidFill>
                  <a:schemeClr val="tx1"/>
                </a:solidFill>
                <a:latin typeface="+mj-lt"/>
              </a:rPr>
              <a:t>, GASGI is working on developing a concept for transition from static to dynamic/time varying SANSRS &amp; the following SANSRS components will be considered:</a:t>
            </a:r>
          </a:p>
          <a:p>
            <a:pPr marL="57150" lvl="1" indent="0" algn="just" rtl="0">
              <a:lnSpc>
                <a:spcPct val="107000"/>
              </a:lnSpc>
              <a:spcBef>
                <a:spcPts val="600"/>
              </a:spcBef>
              <a:buClrTx/>
              <a:buNone/>
            </a:pPr>
            <a:endParaRPr lang="en-US" sz="1100" b="1" dirty="0">
              <a:solidFill>
                <a:schemeClr val="tx1"/>
              </a:solidFill>
              <a:latin typeface="+mj-lt"/>
            </a:endParaRPr>
          </a:p>
          <a:p>
            <a:pPr marL="228600" lvl="1" indent="-171450" algn="just" rtl="0">
              <a:lnSpc>
                <a:spcPct val="107000"/>
              </a:lnSpc>
              <a:spcBef>
                <a:spcPts val="600"/>
              </a:spcBef>
              <a:buClrTx/>
              <a:buFont typeface="Wingdings" panose="05000000000000000000" pitchFamily="2" charset="2"/>
              <a:buChar char="Ø"/>
            </a:pPr>
            <a:r>
              <a:rPr lang="en-US" sz="1050" b="1" dirty="0">
                <a:solidFill>
                  <a:schemeClr val="tx1"/>
                </a:solidFill>
                <a:latin typeface="+mj-lt"/>
              </a:rPr>
              <a:t>Transition of KSA Geodetic Reference Frame (KSA-GRF)  - from static reference frame w.r.t. to Arabic plate to reference frame including </a:t>
            </a:r>
            <a:r>
              <a:rPr lang="en-US" sz="1050" b="1" dirty="0" smtClean="0">
                <a:solidFill>
                  <a:schemeClr val="tx1"/>
                </a:solidFill>
                <a:latin typeface="+mj-lt"/>
              </a:rPr>
              <a:t>inter-plate </a:t>
            </a:r>
            <a:r>
              <a:rPr lang="en-US" sz="1050" b="1" dirty="0">
                <a:solidFill>
                  <a:schemeClr val="tx1"/>
                </a:solidFill>
                <a:latin typeface="+mj-lt"/>
              </a:rPr>
              <a:t>and areas with natural &amp; </a:t>
            </a:r>
            <a:r>
              <a:rPr lang="en-US" sz="1050" b="1" dirty="0" smtClean="0">
                <a:solidFill>
                  <a:schemeClr val="tx1"/>
                </a:solidFill>
                <a:latin typeface="+mj-lt"/>
              </a:rPr>
              <a:t>technogenic </a:t>
            </a:r>
            <a:r>
              <a:rPr lang="en-US" sz="1050" b="1" dirty="0">
                <a:solidFill>
                  <a:schemeClr val="tx1"/>
                </a:solidFill>
                <a:latin typeface="+mj-lt"/>
              </a:rPr>
              <a:t>motions</a:t>
            </a:r>
          </a:p>
          <a:p>
            <a:pPr marL="228600" lvl="1" indent="-171450" algn="just" rtl="0">
              <a:lnSpc>
                <a:spcPct val="107000"/>
              </a:lnSpc>
              <a:spcBef>
                <a:spcPts val="600"/>
              </a:spcBef>
              <a:buClrTx/>
              <a:buFont typeface="Wingdings" panose="05000000000000000000" pitchFamily="2" charset="2"/>
              <a:buChar char="Ø"/>
            </a:pPr>
            <a:r>
              <a:rPr lang="en-US" sz="1050" b="1" dirty="0">
                <a:solidFill>
                  <a:schemeClr val="tx1"/>
                </a:solidFill>
                <a:latin typeface="+mj-lt"/>
              </a:rPr>
              <a:t>Transition of KSA Vertical reference frame (KSA-VRF)</a:t>
            </a:r>
          </a:p>
          <a:p>
            <a:pPr marL="685800" lvl="2" indent="-171450" algn="just" rtl="0">
              <a:lnSpc>
                <a:spcPct val="107000"/>
              </a:lnSpc>
              <a:spcBef>
                <a:spcPts val="600"/>
              </a:spcBef>
              <a:buClrTx/>
            </a:pPr>
            <a:r>
              <a:rPr lang="en-US" sz="1050" b="1" dirty="0">
                <a:solidFill>
                  <a:schemeClr val="tx1"/>
                </a:solidFill>
                <a:latin typeface="+mj-lt"/>
              </a:rPr>
              <a:t>National Tide Gage Network (TGN) -monitoring the effect of Mean Sea Level and its rate on changes in geo-potential of TG stations</a:t>
            </a:r>
          </a:p>
          <a:p>
            <a:pPr marL="685800" lvl="2" indent="-171450" algn="just" rtl="0">
              <a:lnSpc>
                <a:spcPct val="107000"/>
              </a:lnSpc>
              <a:spcBef>
                <a:spcPts val="600"/>
              </a:spcBef>
              <a:buClrTx/>
            </a:pPr>
            <a:r>
              <a:rPr lang="en-US" sz="1050" b="1" dirty="0">
                <a:solidFill>
                  <a:schemeClr val="tx1"/>
                </a:solidFill>
                <a:latin typeface="+mj-lt"/>
              </a:rPr>
              <a:t>National Vertical Network (NVN) – monitoring the effect of geometric movements of Tide Gauge stations, Ground CORS stations and specific areas of interest (Tectonic and technogenic active zones, seismic active, subsiding areas and etc.) on geo-potential  changes and separation of pure geometrical movements from physical gravity field changes;</a:t>
            </a:r>
          </a:p>
          <a:p>
            <a:pPr marL="228600" lvl="1" indent="-171450" algn="just" rtl="0">
              <a:lnSpc>
                <a:spcPct val="107000"/>
              </a:lnSpc>
              <a:spcBef>
                <a:spcPts val="600"/>
              </a:spcBef>
              <a:buClrTx/>
              <a:buFont typeface="Wingdings" panose="05000000000000000000" pitchFamily="2" charset="2"/>
              <a:buChar char="Ø"/>
            </a:pPr>
            <a:r>
              <a:rPr lang="en-US" sz="1050" b="1" dirty="0">
                <a:solidFill>
                  <a:schemeClr val="tx1"/>
                </a:solidFill>
                <a:latin typeface="+mj-lt"/>
              </a:rPr>
              <a:t>Transition of KSA Geoid</a:t>
            </a:r>
          </a:p>
          <a:p>
            <a:pPr marL="685800" lvl="2" indent="-171450" algn="just" rtl="0">
              <a:lnSpc>
                <a:spcPct val="107000"/>
              </a:lnSpc>
              <a:spcBef>
                <a:spcPts val="600"/>
              </a:spcBef>
              <a:buClrTx/>
            </a:pPr>
            <a:r>
              <a:rPr lang="en-US" sz="1050" b="1" dirty="0">
                <a:solidFill>
                  <a:schemeClr val="tx1"/>
                </a:solidFill>
                <a:latin typeface="+mj-lt"/>
              </a:rPr>
              <a:t>National Gravimetric Network – campaign based and permeant Absolute gravity observation</a:t>
            </a:r>
          </a:p>
          <a:p>
            <a:pPr marL="685800" lvl="2" indent="-171450" algn="just" rtl="0">
              <a:lnSpc>
                <a:spcPct val="107000"/>
              </a:lnSpc>
              <a:spcBef>
                <a:spcPts val="600"/>
              </a:spcBef>
              <a:buClrTx/>
            </a:pPr>
            <a:r>
              <a:rPr lang="en-US" sz="1050" b="1" dirty="0">
                <a:solidFill>
                  <a:schemeClr val="tx1"/>
                </a:solidFill>
                <a:latin typeface="+mj-lt"/>
              </a:rPr>
              <a:t>Time varying gravity field from old, current and future satellite gravity mission</a:t>
            </a:r>
          </a:p>
          <a:p>
            <a:pPr marL="685800" lvl="2" indent="-171450" algn="just" rtl="0">
              <a:lnSpc>
                <a:spcPct val="107000"/>
              </a:lnSpc>
              <a:spcBef>
                <a:spcPts val="600"/>
              </a:spcBef>
              <a:buClrTx/>
            </a:pPr>
            <a:r>
              <a:rPr lang="en-US" sz="1050" b="1" dirty="0">
                <a:solidFill>
                  <a:schemeClr val="tx1"/>
                </a:solidFill>
                <a:latin typeface="+mj-lt"/>
              </a:rPr>
              <a:t>Dynamic KSA Geoid – determination and validation</a:t>
            </a:r>
          </a:p>
          <a:p>
            <a:pPr marL="228600" lvl="1" indent="-171450" algn="just" rtl="0">
              <a:lnSpc>
                <a:spcPct val="107000"/>
              </a:lnSpc>
              <a:spcBef>
                <a:spcPts val="600"/>
              </a:spcBef>
              <a:buClrTx/>
              <a:buFont typeface="Wingdings" panose="05000000000000000000" pitchFamily="2" charset="2"/>
              <a:buChar char="Ø"/>
            </a:pPr>
            <a:r>
              <a:rPr lang="en-US" sz="1050" b="1" dirty="0">
                <a:solidFill>
                  <a:schemeClr val="tx1"/>
                </a:solidFill>
                <a:latin typeface="+mj-lt"/>
              </a:rPr>
              <a:t>Developing new geodetic earth observation applications over KSA (InSAR, SLR, VLBI and etc.), supporting the transition to time varying SANSRS and those utilizing it</a:t>
            </a:r>
          </a:p>
          <a:p>
            <a:pPr marL="228600" lvl="1" indent="-171450" algn="just" rtl="0">
              <a:lnSpc>
                <a:spcPct val="107000"/>
              </a:lnSpc>
              <a:spcBef>
                <a:spcPts val="600"/>
              </a:spcBef>
              <a:buClrTx/>
              <a:buFont typeface="Wingdings" panose="05000000000000000000" pitchFamily="2" charset="2"/>
              <a:buChar char="Ø"/>
            </a:pPr>
            <a:r>
              <a:rPr lang="en-US" sz="1050" b="1" dirty="0">
                <a:solidFill>
                  <a:schemeClr val="tx1"/>
                </a:solidFill>
                <a:latin typeface="+mj-lt"/>
              </a:rPr>
              <a:t>The Concept of transition from static to dynamic/ Time varying SANSRS - part of the National Geodetic Program (NGP), currently under development by GASGI- GDG</a:t>
            </a:r>
          </a:p>
          <a:p>
            <a:pPr marL="685800" lvl="2" indent="-171450" algn="just" rtl="0">
              <a:lnSpc>
                <a:spcPct val="107000"/>
              </a:lnSpc>
              <a:spcBef>
                <a:spcPts val="600"/>
              </a:spcBef>
              <a:buClrTx/>
            </a:pPr>
            <a:endParaRPr lang="en-US" sz="850" b="1" dirty="0">
              <a:solidFill>
                <a:schemeClr val="tx1"/>
              </a:solidFill>
              <a:latin typeface="+mj-lt"/>
            </a:endParaRPr>
          </a:p>
          <a:p>
            <a:pPr marL="685800" lvl="2" indent="-171450" algn="just" rtl="0">
              <a:lnSpc>
                <a:spcPct val="107000"/>
              </a:lnSpc>
              <a:spcBef>
                <a:spcPts val="600"/>
              </a:spcBef>
              <a:buClrTx/>
            </a:pPr>
            <a:endParaRPr lang="en-US" sz="850" b="1" dirty="0">
              <a:solidFill>
                <a:schemeClr val="tx1"/>
              </a:solidFill>
              <a:latin typeface="+mj-lt"/>
            </a:endParaRPr>
          </a:p>
        </p:txBody>
      </p:sp>
      <p:sp>
        <p:nvSpPr>
          <p:cNvPr id="4" name="Rounded Rectangle 32">
            <a:extLst>
              <a:ext uri="{FF2B5EF4-FFF2-40B4-BE49-F238E27FC236}">
                <a16:creationId xmlns:a16="http://schemas.microsoft.com/office/drawing/2014/main" id="{526DBB0F-62CA-DDD5-DFD0-D13552E4CC71}"/>
              </a:ext>
            </a:extLst>
          </p:cNvPr>
          <p:cNvSpPr/>
          <p:nvPr/>
        </p:nvSpPr>
        <p:spPr>
          <a:xfrm>
            <a:off x="2345465" y="151659"/>
            <a:ext cx="445919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GB" sz="1050" b="1" dirty="0">
                <a:ln w="0"/>
                <a:solidFill>
                  <a:schemeClr val="bg1"/>
                </a:solidFill>
                <a:latin typeface="Cairo ExtraBlack" pitchFamily="2" charset="-78"/>
                <a:ea typeface="+mj-ea"/>
                <a:cs typeface="Cairo ExtraBlack" pitchFamily="2" charset="-78"/>
              </a:rPr>
              <a:t>Transition from </a:t>
            </a:r>
            <a:r>
              <a:rPr lang="en-GB" sz="1050" b="1" dirty="0" smtClean="0">
                <a:ln w="0"/>
                <a:solidFill>
                  <a:schemeClr val="bg1"/>
                </a:solidFill>
                <a:latin typeface="Cairo ExtraBlack" pitchFamily="2" charset="-78"/>
                <a:ea typeface="+mj-ea"/>
                <a:cs typeface="Cairo ExtraBlack" pitchFamily="2" charset="-78"/>
              </a:rPr>
              <a:t>Static </a:t>
            </a:r>
            <a:r>
              <a:rPr lang="en-GB" sz="1050" b="1" dirty="0">
                <a:ln w="0"/>
                <a:solidFill>
                  <a:schemeClr val="bg1"/>
                </a:solidFill>
                <a:latin typeface="Cairo ExtraBlack" pitchFamily="2" charset="-78"/>
                <a:ea typeface="+mj-ea"/>
                <a:cs typeface="Cairo ExtraBlack" pitchFamily="2" charset="-78"/>
              </a:rPr>
              <a:t>to </a:t>
            </a:r>
            <a:r>
              <a:rPr lang="en-GB" sz="1050" b="1" dirty="0" smtClean="0">
                <a:ln w="0"/>
                <a:solidFill>
                  <a:schemeClr val="bg1"/>
                </a:solidFill>
                <a:latin typeface="Cairo ExtraBlack" pitchFamily="2" charset="-78"/>
                <a:ea typeface="+mj-ea"/>
                <a:cs typeface="Cairo ExtraBlack" pitchFamily="2" charset="-78"/>
              </a:rPr>
              <a:t>Dynamic/Time Varying </a:t>
            </a:r>
            <a:r>
              <a:rPr lang="en-GB" sz="1050" b="1" dirty="0">
                <a:ln w="0"/>
                <a:solidFill>
                  <a:schemeClr val="bg1"/>
                </a:solidFill>
                <a:latin typeface="Cairo ExtraBlack" pitchFamily="2" charset="-78"/>
                <a:ea typeface="+mj-ea"/>
                <a:cs typeface="Cairo ExtraBlack" pitchFamily="2" charset="-78"/>
              </a:rPr>
              <a:t>Reference System</a:t>
            </a:r>
          </a:p>
        </p:txBody>
      </p:sp>
      <p:sp>
        <p:nvSpPr>
          <p:cNvPr id="6" name="مستطيل 5"/>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3212510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39658" y="2199328"/>
            <a:ext cx="3946241" cy="460693"/>
          </a:xfrm>
          <a:prstGeom prst="roundRect">
            <a:avLst/>
          </a:prstGeom>
          <a:ln w="19050">
            <a:solidFill>
              <a:schemeClr val="bg1"/>
            </a:solidFill>
          </a:ln>
        </p:spPr>
        <p:txBody>
          <a:bodyPr wrap="none">
            <a:spAutoFit/>
          </a:bodyPr>
          <a:lstStyle/>
          <a:p>
            <a:pPr>
              <a:lnSpc>
                <a:spcPct val="117000"/>
              </a:lnSpc>
              <a:spcBef>
                <a:spcPts val="600"/>
              </a:spcBef>
              <a:spcAft>
                <a:spcPts val="600"/>
              </a:spcAft>
            </a:pPr>
            <a:r>
              <a:rPr lang="en-US" sz="1800" b="1" dirty="0">
                <a:solidFill>
                  <a:schemeClr val="bg1"/>
                </a:solidFill>
                <a:latin typeface="Cairo" panose="00000500000000000000" pitchFamily="2" charset="-78"/>
                <a:cs typeface="Cairo" panose="00000500000000000000" pitchFamily="2" charset="-78"/>
              </a:rPr>
              <a:t>Conclusions and Recommendations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65270" y="1989299"/>
            <a:ext cx="872490" cy="872490"/>
          </a:xfrm>
          <a:prstGeom prst="rect">
            <a:avLst/>
          </a:prstGeom>
        </p:spPr>
      </p:pic>
      <p:sp>
        <p:nvSpPr>
          <p:cNvPr id="3" name="Rectangle 2"/>
          <p:cNvSpPr/>
          <p:nvPr/>
        </p:nvSpPr>
        <p:spPr>
          <a:xfrm>
            <a:off x="4314585" y="2163324"/>
            <a:ext cx="328139" cy="524439"/>
          </a:xfrm>
          <a:prstGeom prst="rect">
            <a:avLst/>
          </a:prstGeom>
          <a:noFill/>
        </p:spPr>
        <p:txBody>
          <a:bodyPr wrap="square">
            <a:spAutoFit/>
          </a:bodyPr>
          <a:lstStyle/>
          <a:p>
            <a:pPr>
              <a:lnSpc>
                <a:spcPct val="117000"/>
              </a:lnSpc>
              <a:spcBef>
                <a:spcPts val="600"/>
              </a:spcBef>
              <a:spcAft>
                <a:spcPts val="600"/>
              </a:spcAft>
            </a:pPr>
            <a:r>
              <a:rPr lang="en-US" sz="2400" b="1" dirty="0" smtClean="0">
                <a:solidFill>
                  <a:schemeClr val="bg1"/>
                </a:solidFill>
                <a:latin typeface="Cairo Black" pitchFamily="2" charset="-78"/>
                <a:cs typeface="Cairo Black" pitchFamily="2" charset="-78"/>
              </a:rPr>
              <a:t>3</a:t>
            </a:r>
            <a:endParaRPr lang="en-US" sz="2400" b="1" dirty="0">
              <a:solidFill>
                <a:schemeClr val="bg1"/>
              </a:solidFill>
              <a:latin typeface="Cairo Black" pitchFamily="2" charset="-78"/>
              <a:cs typeface="Cairo Black" pitchFamily="2" charset="-78"/>
            </a:endParaRPr>
          </a:p>
        </p:txBody>
      </p:sp>
    </p:spTree>
    <p:extLst>
      <p:ext uri="{BB962C8B-B14F-4D97-AF65-F5344CB8AC3E}">
        <p14:creationId xmlns:p14="http://schemas.microsoft.com/office/powerpoint/2010/main" val="94576919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
        <p:nvSpPr>
          <p:cNvPr id="10" name="Content Placeholder 2"/>
          <p:cNvSpPr txBox="1">
            <a:spLocks/>
          </p:cNvSpPr>
          <p:nvPr/>
        </p:nvSpPr>
        <p:spPr>
          <a:xfrm>
            <a:off x="152110" y="556891"/>
            <a:ext cx="6001947" cy="3395823"/>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lvl="1" indent="-284163" algn="l" rtl="0">
              <a:lnSpc>
                <a:spcPct val="120000"/>
              </a:lnSpc>
              <a:spcBef>
                <a:spcPts val="400"/>
              </a:spcBef>
              <a:spcAft>
                <a:spcPts val="600"/>
              </a:spcAft>
              <a:buFont typeface="Wingdings" panose="05000000000000000000" pitchFamily="2" charset="2"/>
              <a:buChar char="q"/>
            </a:pPr>
            <a:r>
              <a:rPr lang="en-US" sz="1100" b="1" dirty="0">
                <a:solidFill>
                  <a:schemeClr val="tx1"/>
                </a:solidFill>
                <a:latin typeface="+mj-lt"/>
                <a:ea typeface="Times New Roman"/>
                <a:cs typeface="Times New Roman"/>
              </a:rPr>
              <a:t>All geodetic activities </a:t>
            </a:r>
            <a:r>
              <a:rPr lang="en-US" sz="1100" dirty="0">
                <a:solidFill>
                  <a:schemeClr val="tx1"/>
                </a:solidFill>
                <a:latin typeface="+mj-lt"/>
                <a:ea typeface="Times New Roman"/>
                <a:cs typeface="Times New Roman"/>
              </a:rPr>
              <a:t>at </a:t>
            </a:r>
            <a:r>
              <a:rPr lang="en-US" sz="1100" dirty="0" smtClean="0">
                <a:solidFill>
                  <a:schemeClr val="tx1"/>
                </a:solidFill>
                <a:latin typeface="+mj-lt"/>
                <a:ea typeface="Times New Roman"/>
                <a:cs typeface="Times New Roman"/>
              </a:rPr>
              <a:t>General </a:t>
            </a:r>
            <a:r>
              <a:rPr lang="en-US" sz="1100" dirty="0">
                <a:solidFill>
                  <a:schemeClr val="tx1"/>
                </a:solidFill>
                <a:latin typeface="+mj-lt"/>
                <a:ea typeface="Times New Roman"/>
                <a:cs typeface="Times New Roman"/>
              </a:rPr>
              <a:t>Authority of Survey and Geospatial Information (</a:t>
            </a:r>
            <a:r>
              <a:rPr lang="en-US" sz="1100" b="1" dirty="0">
                <a:solidFill>
                  <a:schemeClr val="tx1"/>
                </a:solidFill>
                <a:latin typeface="+mj-lt"/>
                <a:ea typeface="Times New Roman"/>
                <a:cs typeface="Times New Roman"/>
              </a:rPr>
              <a:t>GASGI</a:t>
            </a:r>
            <a:r>
              <a:rPr lang="en-US" sz="1100" dirty="0">
                <a:solidFill>
                  <a:schemeClr val="tx1"/>
                </a:solidFill>
                <a:latin typeface="+mj-lt"/>
                <a:ea typeface="Times New Roman"/>
                <a:cs typeface="Times New Roman"/>
              </a:rPr>
              <a:t>),  and its up to date infrastructure </a:t>
            </a:r>
            <a:r>
              <a:rPr lang="en-US" sz="1100" b="1" dirty="0">
                <a:solidFill>
                  <a:schemeClr val="tx1"/>
                </a:solidFill>
                <a:latin typeface="+mj-lt"/>
                <a:ea typeface="Times New Roman"/>
                <a:cs typeface="Times New Roman"/>
              </a:rPr>
              <a:t>can be considered as a very good background start, which could support different geodesy-linked activities</a:t>
            </a:r>
            <a:r>
              <a:rPr lang="en-US" sz="1100" dirty="0">
                <a:solidFill>
                  <a:schemeClr val="tx1"/>
                </a:solidFill>
                <a:latin typeface="+mj-lt"/>
                <a:ea typeface="Times New Roman"/>
                <a:cs typeface="Times New Roman"/>
              </a:rPr>
              <a:t>:</a:t>
            </a:r>
          </a:p>
          <a:p>
            <a:pPr marL="684213" lvl="1" indent="0" algn="l" rtl="0">
              <a:lnSpc>
                <a:spcPct val="120000"/>
              </a:lnSpc>
              <a:spcBef>
                <a:spcPts val="400"/>
              </a:spcBef>
              <a:spcAft>
                <a:spcPts val="600"/>
              </a:spcAft>
              <a:buFont typeface="Arial" panose="020B0604020202020204" pitchFamily="34" charset="0"/>
              <a:buNone/>
            </a:pPr>
            <a:r>
              <a:rPr lang="en-US" sz="1100" b="1" i="1" dirty="0">
                <a:solidFill>
                  <a:schemeClr val="tx1"/>
                </a:solidFill>
                <a:latin typeface="+mj-lt"/>
                <a:ea typeface="Times New Roman"/>
                <a:cs typeface="Times New Roman"/>
              </a:rPr>
              <a:t>KSA-GRF/KSA-VRF/KSA-GEOID is the common geodetic infrastructure</a:t>
            </a:r>
            <a:r>
              <a:rPr lang="en-US" sz="1100" i="1" dirty="0">
                <a:solidFill>
                  <a:schemeClr val="tx1"/>
                </a:solidFill>
                <a:latin typeface="+mj-lt"/>
                <a:ea typeface="Times New Roman"/>
                <a:cs typeface="Times New Roman"/>
              </a:rPr>
              <a:t> for applications linked to Geo-referencing, the Earths’ gravity field, geophysics, oceanography, hydrography, hydrology, water flow studies, surveillance of coastal areas and etc.</a:t>
            </a:r>
          </a:p>
          <a:p>
            <a:pPr marL="341313" lvl="1" indent="-280988" algn="l" rtl="0">
              <a:lnSpc>
                <a:spcPct val="120000"/>
              </a:lnSpc>
              <a:spcBef>
                <a:spcPts val="400"/>
              </a:spcBef>
              <a:spcAft>
                <a:spcPts val="600"/>
              </a:spcAft>
              <a:buFont typeface="Wingdings" panose="05000000000000000000" pitchFamily="2" charset="2"/>
              <a:buChar char="q"/>
            </a:pPr>
            <a:r>
              <a:rPr lang="en-US" sz="1100" b="1" dirty="0">
                <a:solidFill>
                  <a:schemeClr val="tx1"/>
                </a:solidFill>
                <a:latin typeface="+mj-lt"/>
                <a:ea typeface="Times New Roman"/>
                <a:cs typeface="Times New Roman"/>
              </a:rPr>
              <a:t>General and specific issues </a:t>
            </a:r>
            <a:r>
              <a:rPr lang="en-US" sz="1100" dirty="0">
                <a:solidFill>
                  <a:schemeClr val="tx1"/>
                </a:solidFill>
                <a:latin typeface="+mj-lt"/>
                <a:ea typeface="Times New Roman"/>
                <a:cs typeface="Times New Roman"/>
              </a:rPr>
              <a:t>regarding future cooperation with different governmental/international organizations, professional and scientific communities – geodetic data and information stack holders. </a:t>
            </a:r>
          </a:p>
          <a:p>
            <a:pPr marL="341313" lvl="1" indent="-284163" algn="l" rtl="0">
              <a:lnSpc>
                <a:spcPct val="120000"/>
              </a:lnSpc>
              <a:spcBef>
                <a:spcPts val="400"/>
              </a:spcBef>
              <a:spcAft>
                <a:spcPts val="600"/>
              </a:spcAft>
              <a:buFont typeface="Wingdings" panose="05000000000000000000" pitchFamily="2" charset="2"/>
              <a:buChar char="q"/>
            </a:pPr>
            <a:r>
              <a:rPr lang="en-US" sz="1100" b="1" dirty="0">
                <a:solidFill>
                  <a:schemeClr val="tx1"/>
                </a:solidFill>
                <a:latin typeface="+mj-lt"/>
                <a:ea typeface="Times New Roman"/>
                <a:cs typeface="Times New Roman"/>
              </a:rPr>
              <a:t>Different forms of cooperation </a:t>
            </a:r>
            <a:r>
              <a:rPr lang="en-US" sz="1100" dirty="0">
                <a:solidFill>
                  <a:schemeClr val="tx1"/>
                </a:solidFill>
                <a:latin typeface="+mj-lt"/>
                <a:ea typeface="Times New Roman"/>
                <a:cs typeface="Times New Roman"/>
              </a:rPr>
              <a:t>between </a:t>
            </a:r>
            <a:r>
              <a:rPr lang="en-US" sz="1100" b="1" dirty="0">
                <a:solidFill>
                  <a:schemeClr val="tx1"/>
                </a:solidFill>
                <a:latin typeface="+mj-lt"/>
                <a:ea typeface="Times New Roman"/>
                <a:cs typeface="Times New Roman"/>
              </a:rPr>
              <a:t>GASGI</a:t>
            </a:r>
            <a:r>
              <a:rPr lang="en-US" sz="1100" dirty="0">
                <a:solidFill>
                  <a:schemeClr val="tx1"/>
                </a:solidFill>
                <a:latin typeface="+mj-lt"/>
                <a:ea typeface="Times New Roman"/>
                <a:cs typeface="Times New Roman"/>
              </a:rPr>
              <a:t> and other communities can be established </a:t>
            </a:r>
            <a:r>
              <a:rPr lang="en-US" sz="1100" dirty="0" smtClean="0">
                <a:solidFill>
                  <a:schemeClr val="tx1"/>
                </a:solidFill>
                <a:latin typeface="+mj-lt"/>
                <a:ea typeface="Times New Roman"/>
                <a:cs typeface="Times New Roman"/>
              </a:rPr>
              <a:t>–multi-partner </a:t>
            </a:r>
            <a:r>
              <a:rPr lang="en-US" sz="1100" dirty="0">
                <a:solidFill>
                  <a:schemeClr val="tx1"/>
                </a:solidFill>
                <a:latin typeface="+mj-lt"/>
                <a:ea typeface="Times New Roman"/>
                <a:cs typeface="Times New Roman"/>
              </a:rPr>
              <a:t>working groups. </a:t>
            </a:r>
          </a:p>
          <a:p>
            <a:pPr marL="341313" lvl="1" indent="-284163" algn="l" rtl="0">
              <a:lnSpc>
                <a:spcPct val="120000"/>
              </a:lnSpc>
              <a:spcBef>
                <a:spcPts val="400"/>
              </a:spcBef>
              <a:spcAft>
                <a:spcPts val="600"/>
              </a:spcAft>
              <a:buFont typeface="Wingdings" panose="05000000000000000000" pitchFamily="2" charset="2"/>
              <a:buChar char="q"/>
            </a:pPr>
            <a:r>
              <a:rPr lang="en-US" sz="1100" b="1" dirty="0">
                <a:solidFill>
                  <a:schemeClr val="tx1"/>
                </a:solidFill>
                <a:latin typeface="+mj-lt"/>
                <a:ea typeface="Times New Roman"/>
                <a:cs typeface="Times New Roman"/>
              </a:rPr>
              <a:t>Different joint activities </a:t>
            </a:r>
            <a:r>
              <a:rPr lang="en-US" sz="1100" dirty="0">
                <a:solidFill>
                  <a:schemeClr val="tx1"/>
                </a:solidFill>
                <a:latin typeface="+mj-lt"/>
                <a:ea typeface="Times New Roman"/>
                <a:cs typeface="Times New Roman"/>
              </a:rPr>
              <a:t>(workshops, seminars, common projects and etc.) during major conferences and meetings can be planned. </a:t>
            </a:r>
          </a:p>
        </p:txBody>
      </p:sp>
      <p:grpSp>
        <p:nvGrpSpPr>
          <p:cNvPr id="14" name="Group 13"/>
          <p:cNvGrpSpPr/>
          <p:nvPr/>
        </p:nvGrpSpPr>
        <p:grpSpPr>
          <a:xfrm>
            <a:off x="6181751" y="704215"/>
            <a:ext cx="3022486" cy="4323357"/>
            <a:chOff x="-59840" y="1316052"/>
            <a:chExt cx="3431690" cy="4690593"/>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2" y="3886200"/>
              <a:ext cx="289828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9840" y="5789597"/>
              <a:ext cx="3431690" cy="217048"/>
            </a:xfrm>
            <a:prstGeom prst="rect">
              <a:avLst/>
            </a:prstGeom>
            <a:noFill/>
          </p:spPr>
          <p:txBody>
            <a:bodyPr wrap="square" rtlCol="0">
              <a:spAutoFit/>
            </a:bodyPr>
            <a:lstStyle/>
            <a:p>
              <a:pPr algn="l" rtl="0" fontAlgn="base">
                <a:spcBef>
                  <a:spcPct val="0"/>
                </a:spcBef>
                <a:spcAft>
                  <a:spcPct val="0"/>
                </a:spcAft>
              </a:pPr>
              <a:r>
                <a:rPr lang="en-US" sz="700" dirty="0">
                  <a:solidFill>
                    <a:prstClr val="black"/>
                  </a:solidFill>
                  <a:latin typeface="Cairo Medium" pitchFamily="2" charset="-78"/>
                  <a:cs typeface="Cairo Medium" pitchFamily="2" charset="-78"/>
                </a:rPr>
                <a:t>http://www.nature.com/nclimate/journal/v3/n10/full/nclimate1908.html</a:t>
              </a:r>
            </a:p>
          </p:txBody>
        </p:sp>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270" y="1316052"/>
              <a:ext cx="2853530" cy="1655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273771" y="3157253"/>
              <a:ext cx="424259" cy="53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273465" y="3010051"/>
              <a:ext cx="2580829" cy="233744"/>
            </a:xfrm>
            <a:prstGeom prst="rect">
              <a:avLst/>
            </a:prstGeom>
            <a:noFill/>
          </p:spPr>
          <p:txBody>
            <a:bodyPr wrap="square" rtlCol="0">
              <a:spAutoFit/>
            </a:bodyPr>
            <a:lstStyle/>
            <a:p>
              <a:pPr algn="ctr" rtl="0" fontAlgn="base">
                <a:spcBef>
                  <a:spcPct val="0"/>
                </a:spcBef>
                <a:spcAft>
                  <a:spcPct val="0"/>
                </a:spcAft>
              </a:pPr>
              <a:r>
                <a:rPr lang="en-US" sz="800" b="1" dirty="0">
                  <a:solidFill>
                    <a:srgbClr val="1F497D">
                      <a:lumMod val="60000"/>
                      <a:lumOff val="40000"/>
                    </a:srgbClr>
                  </a:solidFill>
                  <a:latin typeface="Cairo ExtraBlack" pitchFamily="2" charset="-78"/>
                  <a:cs typeface="Cairo ExtraBlack" pitchFamily="2" charset="-78"/>
                </a:rPr>
                <a:t>GEODETIC APPLICATIONS</a:t>
              </a:r>
            </a:p>
          </p:txBody>
        </p:sp>
        <p:sp>
          <p:nvSpPr>
            <p:cNvPr id="21" name="TextBox 20"/>
            <p:cNvSpPr txBox="1"/>
            <p:nvPr/>
          </p:nvSpPr>
          <p:spPr>
            <a:xfrm>
              <a:off x="73510" y="3670756"/>
              <a:ext cx="3164990" cy="233744"/>
            </a:xfrm>
            <a:prstGeom prst="rect">
              <a:avLst/>
            </a:prstGeom>
            <a:noFill/>
          </p:spPr>
          <p:txBody>
            <a:bodyPr wrap="square" rtlCol="0">
              <a:spAutoFit/>
            </a:bodyPr>
            <a:lstStyle/>
            <a:p>
              <a:pPr algn="l" rtl="0" fontAlgn="base">
                <a:spcBef>
                  <a:spcPct val="0"/>
                </a:spcBef>
                <a:spcAft>
                  <a:spcPct val="0"/>
                </a:spcAft>
              </a:pPr>
              <a:r>
                <a:rPr lang="en-US" sz="800" b="1" cap="all" dirty="0">
                  <a:solidFill>
                    <a:srgbClr val="9BBB59">
                      <a:lumMod val="75000"/>
                    </a:srgbClr>
                  </a:solidFill>
                  <a:latin typeface="Cairo ExtraBlack" pitchFamily="2" charset="-78"/>
                  <a:cs typeface="Cairo ExtraBlack" pitchFamily="2" charset="-78"/>
                </a:rPr>
                <a:t>Geodetic data and information stack holders</a:t>
              </a:r>
            </a:p>
          </p:txBody>
        </p:sp>
      </p:grpSp>
      <p:sp>
        <p:nvSpPr>
          <p:cNvPr id="11" name="Content Placeholder 2"/>
          <p:cNvSpPr txBox="1">
            <a:spLocks/>
          </p:cNvSpPr>
          <p:nvPr/>
        </p:nvSpPr>
        <p:spPr>
          <a:xfrm>
            <a:off x="152110" y="3952714"/>
            <a:ext cx="6001947" cy="509047"/>
          </a:xfrm>
          <a:prstGeom prst="rect">
            <a:avLst/>
          </a:prstGeom>
        </p:spPr>
        <p:txBody>
          <a:bodyPr>
            <a:noAutofit/>
          </a:bodyPr>
          <a:lstStyle>
            <a:lvl1pPr marL="228600" indent="-228600" algn="r" defTabSz="457200" rtl="1" eaLnBrk="1" latinLnBrk="0" hangingPunct="1">
              <a:lnSpc>
                <a:spcPct val="90000"/>
              </a:lnSpc>
              <a:spcBef>
                <a:spcPts val="1000"/>
              </a:spcBef>
              <a:buClr>
                <a:schemeClr val="accent4">
                  <a:lumMod val="75000"/>
                </a:schemeClr>
              </a:buClr>
              <a:buSzPct val="90000"/>
              <a:buFont typeface="Arial" panose="020B0604020202020204" pitchFamily="34" charset="0"/>
              <a:buChar char="•"/>
              <a:defRPr lang="en-US" sz="2800" kern="1200" dirty="0" smtClean="0">
                <a:solidFill>
                  <a:schemeClr val="accent6"/>
                </a:solidFill>
                <a:effectLst/>
                <a:latin typeface="Sakkal Majalla" panose="02000000000000000000" pitchFamily="2" charset="-78"/>
                <a:ea typeface="+mn-ea"/>
                <a:cs typeface="Sakkal Majalla" panose="02000000000000000000" pitchFamily="2" charset="-78"/>
              </a:defRPr>
            </a:lvl1pPr>
            <a:lvl2pPr marL="6858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400" kern="1200" dirty="0" smtClean="0">
                <a:solidFill>
                  <a:schemeClr val="accent6"/>
                </a:solidFill>
                <a:effectLst/>
                <a:latin typeface="Sakkal Majalla" panose="02000000000000000000" pitchFamily="2" charset="-78"/>
                <a:ea typeface="+mn-ea"/>
                <a:cs typeface="Sakkal Majalla" panose="02000000000000000000" pitchFamily="2" charset="-78"/>
              </a:defRPr>
            </a:lvl2pPr>
            <a:lvl3pPr marL="11430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200" kern="1200" dirty="0" smtClean="0">
                <a:solidFill>
                  <a:schemeClr val="accent6"/>
                </a:solidFill>
                <a:effectLst/>
                <a:latin typeface="Sakkal Majalla" panose="02000000000000000000" pitchFamily="2" charset="-78"/>
                <a:ea typeface="+mn-ea"/>
                <a:cs typeface="Sakkal Majalla" panose="02000000000000000000" pitchFamily="2" charset="-78"/>
              </a:defRPr>
            </a:lvl3pPr>
            <a:lvl4pPr marL="16002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2000" kern="1200" dirty="0" smtClean="0">
                <a:solidFill>
                  <a:schemeClr val="accent6"/>
                </a:solidFill>
                <a:effectLst/>
                <a:latin typeface="Sakkal Majalla" panose="02000000000000000000" pitchFamily="2" charset="-78"/>
                <a:ea typeface="+mn-ea"/>
                <a:cs typeface="Sakkal Majalla" panose="02000000000000000000" pitchFamily="2" charset="-78"/>
              </a:defRPr>
            </a:lvl4pPr>
            <a:lvl5pPr marL="2057400" indent="-228600" algn="r" defTabSz="457200" rtl="1" eaLnBrk="1" latinLnBrk="0" hangingPunct="1">
              <a:lnSpc>
                <a:spcPct val="90000"/>
              </a:lnSpc>
              <a:spcBef>
                <a:spcPts val="500"/>
              </a:spcBef>
              <a:buClr>
                <a:schemeClr val="accent4">
                  <a:lumMod val="75000"/>
                </a:schemeClr>
              </a:buClr>
              <a:buSzPct val="90000"/>
              <a:buFont typeface="Arial" panose="020B0604020202020204" pitchFamily="34" charset="0"/>
              <a:buChar char="•"/>
              <a:defRPr lang="en-US" sz="1800" kern="1200" dirty="0">
                <a:solidFill>
                  <a:schemeClr val="accent6"/>
                </a:solidFill>
                <a:effectLst/>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lvl="1" indent="-284163" algn="l" rtl="0">
              <a:lnSpc>
                <a:spcPct val="120000"/>
              </a:lnSpc>
              <a:spcBef>
                <a:spcPts val="400"/>
              </a:spcBef>
              <a:spcAft>
                <a:spcPts val="600"/>
              </a:spcAft>
              <a:buFont typeface="Wingdings" panose="05000000000000000000" pitchFamily="2" charset="2"/>
              <a:buChar char="q"/>
            </a:pPr>
            <a:r>
              <a:rPr lang="en-GB" sz="1100" b="1" dirty="0" smtClean="0">
                <a:solidFill>
                  <a:schemeClr val="tx1"/>
                </a:solidFill>
                <a:latin typeface="+mj-lt"/>
                <a:ea typeface="Times New Roman"/>
                <a:cs typeface="Times New Roman"/>
              </a:rPr>
              <a:t>in </a:t>
            </a:r>
            <a:r>
              <a:rPr lang="en-GB" sz="1100" b="1" dirty="0">
                <a:solidFill>
                  <a:schemeClr val="tx1"/>
                </a:solidFill>
                <a:latin typeface="+mj-lt"/>
                <a:ea typeface="Times New Roman"/>
                <a:cs typeface="Times New Roman"/>
              </a:rPr>
              <a:t>Future; SANSRS includes transforming from </a:t>
            </a:r>
            <a:r>
              <a:rPr lang="en-GB" sz="1100" b="1" dirty="0">
                <a:solidFill>
                  <a:srgbClr val="E2AC00"/>
                </a:solidFill>
                <a:latin typeface="+mj-lt"/>
                <a:ea typeface="Times New Roman"/>
                <a:cs typeface="Times New Roman"/>
              </a:rPr>
              <a:t>Static (3D) </a:t>
            </a:r>
            <a:r>
              <a:rPr lang="en-GB" sz="1100" b="1" dirty="0">
                <a:solidFill>
                  <a:schemeClr val="tx1"/>
                </a:solidFill>
                <a:latin typeface="+mj-lt"/>
                <a:ea typeface="Times New Roman"/>
                <a:cs typeface="Times New Roman"/>
              </a:rPr>
              <a:t>to </a:t>
            </a:r>
            <a:r>
              <a:rPr lang="en-GB" sz="1100" b="1" dirty="0">
                <a:solidFill>
                  <a:srgbClr val="00B050"/>
                </a:solidFill>
                <a:latin typeface="+mj-lt"/>
                <a:ea typeface="Times New Roman"/>
                <a:cs typeface="Times New Roman"/>
              </a:rPr>
              <a:t>Dynamic (4D) </a:t>
            </a:r>
            <a:r>
              <a:rPr lang="en-GB" sz="1100" b="1" dirty="0">
                <a:solidFill>
                  <a:schemeClr val="tx1"/>
                </a:solidFill>
                <a:latin typeface="+mj-lt"/>
                <a:ea typeface="Times New Roman"/>
                <a:cs typeface="Times New Roman"/>
              </a:rPr>
              <a:t>System, </a:t>
            </a:r>
            <a:r>
              <a:rPr lang="en-GB" sz="1100" dirty="0">
                <a:solidFill>
                  <a:schemeClr val="tx1"/>
                </a:solidFill>
                <a:latin typeface="+mj-lt"/>
                <a:ea typeface="Times New Roman"/>
                <a:cs typeface="Times New Roman"/>
              </a:rPr>
              <a:t>which will allow any product, service or application described time wise.</a:t>
            </a:r>
          </a:p>
        </p:txBody>
      </p:sp>
      <p:sp>
        <p:nvSpPr>
          <p:cNvPr id="13" name="Rounded Rectangle 32">
            <a:extLst>
              <a:ext uri="{FF2B5EF4-FFF2-40B4-BE49-F238E27FC236}">
                <a16:creationId xmlns:a16="http://schemas.microsoft.com/office/drawing/2014/main" id="{526DBB0F-62CA-DDD5-DFD0-D13552E4CC71}"/>
              </a:ext>
            </a:extLst>
          </p:cNvPr>
          <p:cNvSpPr/>
          <p:nvPr/>
        </p:nvSpPr>
        <p:spPr>
          <a:xfrm>
            <a:off x="2345465" y="151659"/>
            <a:ext cx="4459195" cy="378385"/>
          </a:xfrm>
          <a:prstGeom prst="roundRect">
            <a:avLst>
              <a:gd name="adj" fmla="val 29887"/>
            </a:avLst>
          </a:prstGeom>
          <a:gradFill flip="none" rotWithShape="1">
            <a:gsLst>
              <a:gs pos="0">
                <a:srgbClr val="DFC9EF"/>
              </a:gs>
              <a:gs pos="87000">
                <a:srgbClr val="30C5BA"/>
              </a:gs>
              <a:gs pos="100000">
                <a:srgbClr val="66F0D2"/>
              </a:gs>
            </a:gsLst>
            <a:lin ang="10800000" scaled="1"/>
            <a:tileRect/>
          </a:gradFill>
        </p:spPr>
        <p:txBody>
          <a:bodyPr wrap="square" anchor="ctr">
            <a:spAutoFit/>
          </a:bodyPr>
          <a:lstStyle/>
          <a:p>
            <a:pPr lvl="0" algn="ctr" defTabSz="342900">
              <a:lnSpc>
                <a:spcPct val="150000"/>
              </a:lnSpc>
              <a:buSzPct val="100000"/>
              <a:defRPr/>
            </a:pPr>
            <a:r>
              <a:rPr lang="en-GB" sz="1050" b="1" dirty="0">
                <a:ln w="0"/>
                <a:solidFill>
                  <a:schemeClr val="bg1"/>
                </a:solidFill>
                <a:latin typeface="Cairo ExtraBlack" pitchFamily="2" charset="-78"/>
                <a:ea typeface="+mj-ea"/>
                <a:cs typeface="Cairo ExtraBlack" pitchFamily="2" charset="-78"/>
              </a:rPr>
              <a:t>Conclusions and Recommendations </a:t>
            </a:r>
          </a:p>
        </p:txBody>
      </p:sp>
    </p:spTree>
    <p:extLst>
      <p:ext uri="{BB962C8B-B14F-4D97-AF65-F5344CB8AC3E}">
        <p14:creationId xmlns:p14="http://schemas.microsoft.com/office/powerpoint/2010/main" val="1582009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D606E-C86D-4FCD-A800-65ED5C50AC9C}"/>
              </a:ext>
            </a:extLst>
          </p:cNvPr>
          <p:cNvSpPr txBox="1"/>
          <p:nvPr/>
        </p:nvSpPr>
        <p:spPr>
          <a:xfrm>
            <a:off x="6403179" y="1184570"/>
            <a:ext cx="2311723" cy="1846659"/>
          </a:xfrm>
          <a:prstGeom prst="rect">
            <a:avLst/>
          </a:prstGeom>
          <a:noFill/>
          <a:ln>
            <a:noFill/>
          </a:ln>
        </p:spPr>
        <p:txBody>
          <a:bodyPr spcFirstLastPara="1" wrap="square" lIns="0" tIns="0" rIns="0" bIns="0" rtlCol="0" anchor="ctr" anchorCtr="0">
            <a:spAutoFit/>
          </a:bodyPr>
          <a:lstStyle/>
          <a:p>
            <a:pPr algn="ctr" rtl="1">
              <a:buClr>
                <a:srgbClr val="000000"/>
              </a:buClr>
            </a:pPr>
            <a:r>
              <a:rPr lang="en-GB" sz="4000" dirty="0" smtClean="0">
                <a:solidFill>
                  <a:srgbClr val="7A6A58"/>
                </a:solidFill>
                <a:latin typeface="Cairo" panose="00000500000000000000" pitchFamily="2" charset="-78"/>
                <a:cs typeface="Cairo" panose="00000500000000000000" pitchFamily="2" charset="-78"/>
                <a:sym typeface="Sakkal Majalla"/>
              </a:rPr>
              <a:t>Thanks for Your</a:t>
            </a:r>
            <a:r>
              <a:rPr lang="en-US" sz="4000" dirty="0">
                <a:solidFill>
                  <a:srgbClr val="7A6A58"/>
                </a:solidFill>
                <a:latin typeface="Cairo" panose="00000500000000000000" pitchFamily="2" charset="-78"/>
                <a:cs typeface="Cairo" panose="00000500000000000000" pitchFamily="2" charset="-78"/>
                <a:sym typeface="Sakkal Majalla"/>
              </a:rPr>
              <a:t> </a:t>
            </a:r>
            <a:r>
              <a:rPr lang="en-GB" sz="4000" dirty="0" smtClean="0">
                <a:solidFill>
                  <a:srgbClr val="7A6A58"/>
                </a:solidFill>
                <a:latin typeface="Cairo" panose="00000500000000000000" pitchFamily="2" charset="-78"/>
                <a:cs typeface="Cairo" panose="00000500000000000000" pitchFamily="2" charset="-78"/>
                <a:sym typeface="Sakkal Majalla"/>
              </a:rPr>
              <a:t>Attention!</a:t>
            </a:r>
          </a:p>
        </p:txBody>
      </p:sp>
      <p:sp>
        <p:nvSpPr>
          <p:cNvPr id="3" name="مستطيل 2"/>
          <p:cNvSpPr/>
          <p:nvPr/>
        </p:nvSpPr>
        <p:spPr>
          <a:xfrm>
            <a:off x="4966860" y="66191"/>
            <a:ext cx="4177140" cy="553998"/>
          </a:xfrm>
          <a:prstGeom prst="rect">
            <a:avLst/>
          </a:prstGeom>
        </p:spPr>
        <p:txBody>
          <a:bodyPr wrap="square">
            <a:spAutoFit/>
          </a:bodyPr>
          <a:lstStyle/>
          <a:p>
            <a:r>
              <a:rPr lang="en-US" sz="1000" b="1" dirty="0">
                <a:solidFill>
                  <a:srgbClr val="B5A082"/>
                </a:solidFill>
                <a:latin typeface="ABeeZee"/>
              </a:rPr>
              <a:t>Reference </a:t>
            </a:r>
            <a:r>
              <a:rPr lang="en-US" sz="1000" b="1" dirty="0" smtClean="0">
                <a:solidFill>
                  <a:srgbClr val="B5A082"/>
                </a:solidFill>
                <a:latin typeface="ABeeZee"/>
              </a:rPr>
              <a:t>Frames for </a:t>
            </a:r>
            <a:r>
              <a:rPr lang="en-US" sz="1000" b="1" dirty="0">
                <a:solidFill>
                  <a:srgbClr val="B5A082"/>
                </a:solidFill>
                <a:latin typeface="ABeeZee"/>
              </a:rPr>
              <a:t>Applications </a:t>
            </a:r>
            <a:r>
              <a:rPr lang="en-US" sz="1000" b="1" dirty="0" smtClean="0">
                <a:solidFill>
                  <a:srgbClr val="B5A082"/>
                </a:solidFill>
                <a:latin typeface="ABeeZee"/>
              </a:rPr>
              <a:t>in Geosciences 2022 (REFAG),</a:t>
            </a:r>
          </a:p>
          <a:p>
            <a:r>
              <a:rPr lang="en-US" sz="1000" b="1" dirty="0" smtClean="0">
                <a:solidFill>
                  <a:srgbClr val="B5A082"/>
                </a:solidFill>
                <a:latin typeface="ABeeZee"/>
              </a:rPr>
              <a:t>17-20 October, 2022</a:t>
            </a:r>
          </a:p>
          <a:p>
            <a:pPr fontAlgn="base"/>
            <a:r>
              <a:rPr lang="en-US" sz="1000" b="1" dirty="0">
                <a:solidFill>
                  <a:srgbClr val="B5A082"/>
                </a:solidFill>
                <a:latin typeface="ABeeZee"/>
              </a:rPr>
              <a:t>THESSALONIKI, GREECE</a:t>
            </a:r>
          </a:p>
        </p:txBody>
      </p:sp>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75" y="70423"/>
            <a:ext cx="1759121" cy="590458"/>
          </a:xfrm>
          <a:prstGeom prst="rect">
            <a:avLst/>
          </a:prstGeom>
        </p:spPr>
      </p:pic>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937" y="57889"/>
            <a:ext cx="1909613" cy="600164"/>
          </a:xfrm>
          <a:prstGeom prst="rect">
            <a:avLst/>
          </a:prstGeom>
        </p:spPr>
      </p:pic>
    </p:spTree>
    <p:extLst>
      <p:ext uri="{BB962C8B-B14F-4D97-AF65-F5344CB8AC3E}">
        <p14:creationId xmlns:p14="http://schemas.microsoft.com/office/powerpoint/2010/main" val="4205258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39658" y="2199328"/>
            <a:ext cx="3976993" cy="500563"/>
          </a:xfrm>
          <a:prstGeom prst="roundRect">
            <a:avLst/>
          </a:prstGeom>
          <a:ln w="19050">
            <a:solidFill>
              <a:schemeClr val="bg1"/>
            </a:solidFill>
          </a:ln>
        </p:spPr>
        <p:txBody>
          <a:bodyPr wrap="none">
            <a:spAutoFit/>
          </a:bodyPr>
          <a:lstStyle/>
          <a:p>
            <a:pPr>
              <a:lnSpc>
                <a:spcPct val="117000"/>
              </a:lnSpc>
              <a:spcBef>
                <a:spcPts val="600"/>
              </a:spcBef>
              <a:spcAft>
                <a:spcPts val="600"/>
              </a:spcAft>
            </a:pPr>
            <a:r>
              <a:rPr lang="en-US" sz="2000" b="1" dirty="0">
                <a:solidFill>
                  <a:schemeClr val="bg1"/>
                </a:solidFill>
                <a:latin typeface="Cairo" panose="00000500000000000000" pitchFamily="2" charset="-78"/>
                <a:cs typeface="Cairo" panose="00000500000000000000" pitchFamily="2" charset="-78"/>
              </a:rPr>
              <a:t>  National Geodetic Infrastructure</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65270" y="1989299"/>
            <a:ext cx="872490" cy="872490"/>
          </a:xfrm>
          <a:prstGeom prst="rect">
            <a:avLst/>
          </a:prstGeom>
        </p:spPr>
      </p:pic>
      <p:sp>
        <p:nvSpPr>
          <p:cNvPr id="3" name="Rectangle 2"/>
          <p:cNvSpPr/>
          <p:nvPr/>
        </p:nvSpPr>
        <p:spPr>
          <a:xfrm>
            <a:off x="4314585" y="2163324"/>
            <a:ext cx="328139" cy="524439"/>
          </a:xfrm>
          <a:prstGeom prst="rect">
            <a:avLst/>
          </a:prstGeom>
          <a:noFill/>
        </p:spPr>
        <p:txBody>
          <a:bodyPr wrap="square">
            <a:spAutoFit/>
          </a:bodyPr>
          <a:lstStyle/>
          <a:p>
            <a:pPr>
              <a:lnSpc>
                <a:spcPct val="117000"/>
              </a:lnSpc>
              <a:spcBef>
                <a:spcPts val="600"/>
              </a:spcBef>
              <a:spcAft>
                <a:spcPts val="600"/>
              </a:spcAft>
            </a:pPr>
            <a:r>
              <a:rPr lang="en-US" sz="2400" b="1" dirty="0">
                <a:solidFill>
                  <a:schemeClr val="bg1"/>
                </a:solidFill>
                <a:latin typeface="Cairo Black" pitchFamily="2" charset="-78"/>
                <a:cs typeface="Cairo Black" pitchFamily="2" charset="-78"/>
              </a:rPr>
              <a:t>1</a:t>
            </a:r>
          </a:p>
        </p:txBody>
      </p:sp>
    </p:spTree>
    <p:extLst>
      <p:ext uri="{BB962C8B-B14F-4D97-AF65-F5344CB8AC3E}">
        <p14:creationId xmlns:p14="http://schemas.microsoft.com/office/powerpoint/2010/main" val="88050999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2345465" y="151659"/>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Geodetic Infrastructure</a:t>
            </a:r>
          </a:p>
        </p:txBody>
      </p:sp>
      <p:sp>
        <p:nvSpPr>
          <p:cNvPr id="25" name="مستطيل 1"/>
          <p:cNvSpPr/>
          <p:nvPr/>
        </p:nvSpPr>
        <p:spPr>
          <a:xfrm>
            <a:off x="1028700" y="613859"/>
            <a:ext cx="6597649" cy="553998"/>
          </a:xfrm>
          <a:prstGeom prst="rect">
            <a:avLst/>
          </a:prstGeom>
          <a:noFill/>
        </p:spPr>
        <p:txBody>
          <a:bodyPr wrap="square">
            <a:spAutoFit/>
          </a:bodyPr>
          <a:lstStyle/>
          <a:p>
            <a:pPr algn="ctr">
              <a:lnSpc>
                <a:spcPct val="150000"/>
              </a:lnSpc>
            </a:pPr>
            <a:r>
              <a:rPr lang="en-US" sz="1000" dirty="0">
                <a:ln w="0"/>
                <a:solidFill>
                  <a:schemeClr val="tx1">
                    <a:lumMod val="75000"/>
                  </a:schemeClr>
                </a:solidFill>
                <a:latin typeface="Cairo Medium" pitchFamily="2" charset="-78"/>
                <a:ea typeface="+mj-ea"/>
                <a:cs typeface="Cairo Medium" pitchFamily="2" charset="-78"/>
              </a:rPr>
              <a:t>It is combination of Spatial Reference System and Geodetic Networks which contribute in establishing and supporting positioning applications in horizontal and vertical directions with high quality &amp; accuracy and national coverage</a:t>
            </a:r>
          </a:p>
        </p:txBody>
      </p:sp>
      <p:grpSp>
        <p:nvGrpSpPr>
          <p:cNvPr id="15" name="Group 14"/>
          <p:cNvGrpSpPr/>
          <p:nvPr/>
        </p:nvGrpSpPr>
        <p:grpSpPr>
          <a:xfrm>
            <a:off x="1329380" y="1553254"/>
            <a:ext cx="6296969" cy="3114671"/>
            <a:chOff x="2000249" y="1189315"/>
            <a:chExt cx="5626100" cy="2782839"/>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469" t="23948" r="5029" b="15462"/>
            <a:stretch/>
          </p:blipFill>
          <p:spPr>
            <a:xfrm>
              <a:off x="2000249" y="1189315"/>
              <a:ext cx="5626100" cy="2782839"/>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3678" t="4308" r="3218" b="3871"/>
            <a:stretch/>
          </p:blipFill>
          <p:spPr>
            <a:xfrm>
              <a:off x="3216628" y="1901678"/>
              <a:ext cx="1030351" cy="830686"/>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051" y="1809966"/>
              <a:ext cx="1149291" cy="1014110"/>
            </a:xfrm>
            <a:prstGeom prst="rect">
              <a:avLst/>
            </a:prstGeom>
          </p:spPr>
        </p:pic>
        <p:sp>
          <p:nvSpPr>
            <p:cNvPr id="41" name="Rounded Rectangle 40"/>
            <p:cNvSpPr/>
            <p:nvPr/>
          </p:nvSpPr>
          <p:spPr>
            <a:xfrm>
              <a:off x="3087185" y="2907365"/>
              <a:ext cx="1289235" cy="232851"/>
            </a:xfrm>
            <a:prstGeom prst="roundRect">
              <a:avLst>
                <a:gd name="adj" fmla="val 27388"/>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27D1BB"/>
                  </a:solidFill>
                  <a:latin typeface="Cairo ExtraBlack" pitchFamily="2" charset="-78"/>
                  <a:cs typeface="Cairo ExtraBlack" pitchFamily="2" charset="-78"/>
                </a:rPr>
                <a:t>National Geodetic Networks</a:t>
              </a:r>
            </a:p>
          </p:txBody>
        </p:sp>
        <p:sp>
          <p:nvSpPr>
            <p:cNvPr id="42" name="Rounded Rectangle 41"/>
            <p:cNvSpPr/>
            <p:nvPr/>
          </p:nvSpPr>
          <p:spPr>
            <a:xfrm>
              <a:off x="4925271" y="2907365"/>
              <a:ext cx="1482853" cy="232851"/>
            </a:xfrm>
            <a:prstGeom prst="roundRect">
              <a:avLst>
                <a:gd name="adj" fmla="val 27388"/>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7877B9"/>
                  </a:solidFill>
                  <a:latin typeface="Cairo ExtraBlack" pitchFamily="2" charset="-78"/>
                  <a:cs typeface="Cairo ExtraBlack" pitchFamily="2" charset="-78"/>
                </a:rPr>
                <a:t>National Spatial Reference System</a:t>
              </a:r>
            </a:p>
          </p:txBody>
        </p:sp>
      </p:grpSp>
      <p:sp>
        <p:nvSpPr>
          <p:cNvPr id="13" name="Rounded Rectangle 12"/>
          <p:cNvSpPr/>
          <p:nvPr/>
        </p:nvSpPr>
        <p:spPr>
          <a:xfrm>
            <a:off x="2036762" y="1185859"/>
            <a:ext cx="4581524" cy="388799"/>
          </a:xfrm>
          <a:prstGeom prst="roundRect">
            <a:avLst>
              <a:gd name="adj" fmla="val 29887"/>
            </a:avLst>
          </a:prstGeom>
          <a:noFill/>
        </p:spPr>
        <p:txBody>
          <a:bodyPr wrap="square" anchor="ctr">
            <a:spAutoFit/>
          </a:bodyPr>
          <a:lstStyle/>
          <a:p>
            <a:pPr lvl="0" algn="ctr" defTabSz="342900">
              <a:lnSpc>
                <a:spcPct val="150000"/>
              </a:lnSpc>
              <a:buSzPct val="100000"/>
              <a:defRPr/>
            </a:pPr>
            <a:r>
              <a:rPr lang="en-US" sz="1000" b="1" dirty="0">
                <a:ln w="0"/>
                <a:solidFill>
                  <a:srgbClr val="16E5BB"/>
                </a:solidFill>
                <a:latin typeface="Cairo ExtraBlack" pitchFamily="2" charset="-78"/>
                <a:ea typeface="+mj-ea"/>
                <a:cs typeface="Cairo ExtraBlack" pitchFamily="2" charset="-78"/>
              </a:rPr>
              <a:t>It is considered </a:t>
            </a:r>
            <a:r>
              <a:rPr lang="en-US" sz="1000" b="1" dirty="0">
                <a:ln w="0"/>
                <a:solidFill>
                  <a:srgbClr val="30C5BA"/>
                </a:solidFill>
                <a:latin typeface="Cairo ExtraBlack" pitchFamily="2" charset="-78"/>
                <a:ea typeface="+mj-ea"/>
                <a:cs typeface="Cairo ExtraBlack" pitchFamily="2" charset="-78"/>
              </a:rPr>
              <a:t>the foundation of </a:t>
            </a:r>
            <a:r>
              <a:rPr lang="en-US" sz="1000" b="1" dirty="0">
                <a:ln w="0"/>
                <a:solidFill>
                  <a:srgbClr val="66A6BA"/>
                </a:solidFill>
                <a:latin typeface="Cairo ExtraBlack" pitchFamily="2" charset="-78"/>
                <a:ea typeface="+mj-ea"/>
                <a:cs typeface="Cairo ExtraBlack" pitchFamily="2" charset="-78"/>
              </a:rPr>
              <a:t>National Spatial Data Infrastructure (NSDI)</a:t>
            </a:r>
          </a:p>
        </p:txBody>
      </p:sp>
      <p:sp>
        <p:nvSpPr>
          <p:cNvPr id="16" name="مستطيل 15"/>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16878828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4"/>
                                        </p:tgtEl>
                                      </p:cBhvr>
                                    </p:animEffect>
                                    <p:set>
                                      <p:cBhvr>
                                        <p:cTn id="7" dur="1" fill="hold">
                                          <p:stCondLst>
                                            <p:cond delay="499"/>
                                          </p:stCondLst>
                                        </p:cTn>
                                        <p:tgtEl>
                                          <p:spTgt spid="64"/>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25"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29380" y="1553254"/>
            <a:ext cx="6296969" cy="3114671"/>
            <a:chOff x="2000249" y="1189315"/>
            <a:chExt cx="5626100" cy="2782839"/>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469" t="23948" r="5029" b="15462"/>
            <a:stretch/>
          </p:blipFill>
          <p:spPr>
            <a:xfrm>
              <a:off x="2000249" y="1189315"/>
              <a:ext cx="5626100" cy="2782839"/>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3678" t="4308" r="3218" b="3871"/>
            <a:stretch/>
          </p:blipFill>
          <p:spPr>
            <a:xfrm>
              <a:off x="3216628" y="1901678"/>
              <a:ext cx="1030351" cy="830686"/>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051" y="1809966"/>
              <a:ext cx="1149291" cy="1014110"/>
            </a:xfrm>
            <a:prstGeom prst="rect">
              <a:avLst/>
            </a:prstGeom>
          </p:spPr>
        </p:pic>
        <p:sp>
          <p:nvSpPr>
            <p:cNvPr id="41" name="Rounded Rectangle 40"/>
            <p:cNvSpPr/>
            <p:nvPr/>
          </p:nvSpPr>
          <p:spPr>
            <a:xfrm>
              <a:off x="3087185" y="2907365"/>
              <a:ext cx="1289235" cy="232851"/>
            </a:xfrm>
            <a:prstGeom prst="roundRect">
              <a:avLst>
                <a:gd name="adj" fmla="val 27388"/>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27D1BB"/>
                  </a:solidFill>
                  <a:latin typeface="Cairo ExtraBlack" pitchFamily="2" charset="-78"/>
                  <a:cs typeface="Cairo ExtraBlack" pitchFamily="2" charset="-78"/>
                </a:rPr>
                <a:t>National Geodetic Networks</a:t>
              </a:r>
            </a:p>
          </p:txBody>
        </p:sp>
        <p:sp>
          <p:nvSpPr>
            <p:cNvPr id="42" name="Rounded Rectangle 41"/>
            <p:cNvSpPr/>
            <p:nvPr/>
          </p:nvSpPr>
          <p:spPr>
            <a:xfrm>
              <a:off x="4925271" y="2907365"/>
              <a:ext cx="1482853" cy="232851"/>
            </a:xfrm>
            <a:prstGeom prst="roundRect">
              <a:avLst>
                <a:gd name="adj" fmla="val 27388"/>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7877B9"/>
                  </a:solidFill>
                  <a:latin typeface="Cairo ExtraBlack" pitchFamily="2" charset="-78"/>
                  <a:cs typeface="Cairo ExtraBlack" pitchFamily="2" charset="-78"/>
                </a:rPr>
                <a:t>National Spatial Reference System</a:t>
              </a:r>
            </a:p>
          </p:txBody>
        </p:sp>
      </p:grpSp>
      <p:pic>
        <p:nvPicPr>
          <p:cNvPr id="2" name="Picture 1"/>
          <p:cNvPicPr>
            <a:picLocks noChangeAspect="1"/>
          </p:cNvPicPr>
          <p:nvPr/>
        </p:nvPicPr>
        <p:blipFill>
          <a:blip r:embed="rId6"/>
          <a:stretch>
            <a:fillRect/>
          </a:stretch>
        </p:blipFill>
        <p:spPr>
          <a:xfrm>
            <a:off x="2100494" y="1221885"/>
            <a:ext cx="3859096" cy="2836686"/>
          </a:xfrm>
          <a:prstGeom prst="rect">
            <a:avLst/>
          </a:prstGeom>
        </p:spPr>
      </p:pic>
      <p:cxnSp>
        <p:nvCxnSpPr>
          <p:cNvPr id="63" name="Elbow Connector 62"/>
          <p:cNvCxnSpPr>
            <a:endCxn id="46" idx="1"/>
          </p:cNvCxnSpPr>
          <p:nvPr/>
        </p:nvCxnSpPr>
        <p:spPr>
          <a:xfrm>
            <a:off x="1885950" y="1460500"/>
            <a:ext cx="1831654" cy="956104"/>
          </a:xfrm>
          <a:prstGeom prst="bentConnector3">
            <a:avLst>
              <a:gd name="adj1" fmla="val 50000"/>
            </a:avLst>
          </a:prstGeom>
          <a:noFill/>
          <a:ln w="6350"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49" name="مستطيل 1"/>
          <p:cNvSpPr/>
          <p:nvPr/>
        </p:nvSpPr>
        <p:spPr>
          <a:xfrm>
            <a:off x="1028701" y="613859"/>
            <a:ext cx="5478426" cy="507831"/>
          </a:xfrm>
          <a:prstGeom prst="rect">
            <a:avLst/>
          </a:prstGeom>
          <a:noFill/>
        </p:spPr>
        <p:txBody>
          <a:bodyPr wrap="square">
            <a:spAutoFit/>
          </a:bodyPr>
          <a:lstStyle/>
          <a:p>
            <a:pPr>
              <a:lnSpc>
                <a:spcPct val="150000"/>
              </a:lnSpc>
            </a:pPr>
            <a:r>
              <a:rPr lang="en-US" sz="900" dirty="0">
                <a:ln w="0"/>
                <a:solidFill>
                  <a:schemeClr val="tx1">
                    <a:lumMod val="75000"/>
                  </a:schemeClr>
                </a:solidFill>
                <a:latin typeface="Cairo Medium" pitchFamily="2" charset="-78"/>
                <a:ea typeface="+mj-ea"/>
                <a:cs typeface="Cairo Medium" pitchFamily="2" charset="-78"/>
              </a:rPr>
              <a:t>They are a group of different geodetic networks – major components KSA-GRF and KSA-VRF - which were established to provide the necessary geodetic data for different projects and land surveying activities in KSA. </a:t>
            </a:r>
          </a:p>
        </p:txBody>
      </p:sp>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backgroundRemoval t="65450" b="70450" l="63950" r="78200">
                        <a14:foregroundMark x1="71500" y1="69000" x2="70950" y2="69000"/>
                        <a14:foregroundMark x1="73450" y1="68950" x2="72600" y2="69000"/>
                        <a14:foregroundMark x1="75350" y1="68800" x2="74850" y2="68850"/>
                        <a14:foregroundMark x1="77600" y1="68150" x2="77300" y2="68550"/>
                      </a14:backgroundRemoval>
                    </a14:imgEffect>
                  </a14:imgLayer>
                </a14:imgProps>
              </a:ext>
              <a:ext uri="{28A0092B-C50C-407E-A947-70E740481C1C}">
                <a14:useLocalDpi xmlns:a14="http://schemas.microsoft.com/office/drawing/2010/main" val="0"/>
              </a:ext>
            </a:extLst>
          </a:blip>
          <a:srcRect l="63160" t="64904" r="21470" b="29355"/>
          <a:stretch/>
        </p:blipFill>
        <p:spPr>
          <a:xfrm>
            <a:off x="6634894" y="2849718"/>
            <a:ext cx="790575" cy="295276"/>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2565" y="4287212"/>
            <a:ext cx="1191476" cy="481332"/>
          </a:xfrm>
          <a:prstGeom prst="rect">
            <a:avLst/>
          </a:prstGeom>
        </p:spPr>
      </p:pic>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051" y="4047735"/>
            <a:ext cx="1180844" cy="478954"/>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9132" y="4289591"/>
            <a:ext cx="705625" cy="478953"/>
          </a:xfrm>
          <a:prstGeom prst="rect">
            <a:avLst/>
          </a:prstGeom>
        </p:spPr>
      </p:pic>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6558" y="4241759"/>
            <a:ext cx="769935" cy="526785"/>
          </a:xfrm>
          <a:prstGeom prst="rect">
            <a:avLst/>
          </a:prstGeom>
        </p:spPr>
      </p:pic>
      <p:pic>
        <p:nvPicPr>
          <p:cNvPr id="37" name="Picture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98769" y="4287212"/>
            <a:ext cx="806914" cy="495461"/>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43484" y="4252260"/>
            <a:ext cx="792027" cy="526847"/>
          </a:xfrm>
          <a:prstGeom prst="rect">
            <a:avLst/>
          </a:prstGeom>
        </p:spPr>
      </p:pic>
      <p:pic>
        <p:nvPicPr>
          <p:cNvPr id="39" name="Picture 3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35220" y="4173319"/>
            <a:ext cx="894822" cy="595225"/>
          </a:xfrm>
          <a:prstGeom prst="rect">
            <a:avLst/>
          </a:prstGeom>
        </p:spPr>
      </p:pic>
      <p:pic>
        <p:nvPicPr>
          <p:cNvPr id="45" name="Picture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0028" y="4577571"/>
            <a:ext cx="1610890" cy="271114"/>
          </a:xfrm>
          <a:prstGeom prst="rect">
            <a:avLst/>
          </a:prstGeom>
        </p:spPr>
      </p:pic>
      <p:sp>
        <p:nvSpPr>
          <p:cNvPr id="47" name="Rounded Rectangle 46"/>
          <p:cNvSpPr/>
          <p:nvPr/>
        </p:nvSpPr>
        <p:spPr>
          <a:xfrm>
            <a:off x="2345465" y="188110"/>
            <a:ext cx="4077675" cy="305485"/>
          </a:xfrm>
          <a:prstGeom prst="roundRect">
            <a:avLst>
              <a:gd name="adj" fmla="val 29887"/>
            </a:avLst>
          </a:prstGeom>
          <a:solidFill>
            <a:srgbClr val="F8F8F8"/>
          </a:solidFill>
        </p:spPr>
        <p:txBody>
          <a:bodyPr wrap="square" anchor="ctr">
            <a:spAutoFit/>
          </a:bodyPr>
          <a:lstStyle/>
          <a:p>
            <a:pPr algn="ctr"/>
            <a:r>
              <a:rPr lang="en-US" sz="1050" b="1" dirty="0">
                <a:solidFill>
                  <a:srgbClr val="27D1BB"/>
                </a:solidFill>
                <a:latin typeface="Cairo ExtraBlack" pitchFamily="2" charset="-78"/>
                <a:cs typeface="Cairo ExtraBlack" pitchFamily="2" charset="-78"/>
              </a:rPr>
              <a:t>National Geodetic Networks</a:t>
            </a:r>
          </a:p>
        </p:txBody>
      </p:sp>
      <p:sp>
        <p:nvSpPr>
          <p:cNvPr id="46" name="Isosceles Triangle 45"/>
          <p:cNvSpPr/>
          <p:nvPr/>
        </p:nvSpPr>
        <p:spPr>
          <a:xfrm>
            <a:off x="3696239" y="2382107"/>
            <a:ext cx="83019" cy="68993"/>
          </a:xfrm>
          <a:prstGeom prst="triangle">
            <a:avLst>
              <a:gd name="adj" fmla="val 51471"/>
            </a:avLst>
          </a:prstGeom>
          <a:solidFill>
            <a:srgbClr val="38A800"/>
          </a:solidFill>
          <a:ln w="1714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Sakkal Majalla"/>
            </a:endParaRPr>
          </a:p>
        </p:txBody>
      </p:sp>
      <p:pic>
        <p:nvPicPr>
          <p:cNvPr id="48" name="Picture 47"/>
          <p:cNvPicPr>
            <a:picLocks noChangeAspect="1"/>
          </p:cNvPicPr>
          <p:nvPr/>
        </p:nvPicPr>
        <p:blipFill rotWithShape="1">
          <a:blip r:embed="rId17" cstate="print">
            <a:extLst>
              <a:ext uri="{28A0092B-C50C-407E-A947-70E740481C1C}">
                <a14:useLocalDpi xmlns:a14="http://schemas.microsoft.com/office/drawing/2010/main" val="0"/>
              </a:ext>
            </a:extLst>
          </a:blip>
          <a:srcRect l="5397" r="5855"/>
          <a:stretch/>
        </p:blipFill>
        <p:spPr>
          <a:xfrm>
            <a:off x="71345" y="1105484"/>
            <a:ext cx="1141434" cy="895539"/>
          </a:xfrm>
          <a:prstGeom prst="rect">
            <a:avLst/>
          </a:prstGeom>
          <a:ln>
            <a:solidFill>
              <a:schemeClr val="bg1">
                <a:lumMod val="75000"/>
              </a:schemeClr>
            </a:solidFill>
          </a:ln>
          <a:effectLst/>
        </p:spPr>
      </p:pic>
      <p:sp>
        <p:nvSpPr>
          <p:cNvPr id="50" name="Rectangle 49"/>
          <p:cNvSpPr/>
          <p:nvPr/>
        </p:nvSpPr>
        <p:spPr>
          <a:xfrm>
            <a:off x="25035" y="2013818"/>
            <a:ext cx="1234053" cy="149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lumMod val="75000"/>
                  </a:schemeClr>
                </a:solidFill>
              </a:rPr>
              <a:t>National CORS Network</a:t>
            </a:r>
            <a:endParaRPr lang="ar-EG" sz="700" dirty="0">
              <a:solidFill>
                <a:schemeClr val="tx1">
                  <a:lumMod val="75000"/>
                </a:schemeClr>
              </a:solidFill>
            </a:endParaRPr>
          </a:p>
        </p:txBody>
      </p:sp>
      <p:pic>
        <p:nvPicPr>
          <p:cNvPr id="51" name="Picture 5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11128" y="1316773"/>
            <a:ext cx="1181406" cy="895539"/>
          </a:xfrm>
          <a:prstGeom prst="rect">
            <a:avLst/>
          </a:prstGeom>
          <a:ln>
            <a:solidFill>
              <a:schemeClr val="bg1">
                <a:lumMod val="75000"/>
              </a:schemeClr>
            </a:solidFill>
          </a:ln>
          <a:effectLst/>
        </p:spPr>
      </p:pic>
      <p:sp>
        <p:nvSpPr>
          <p:cNvPr id="52" name="Rectangle 51"/>
          <p:cNvSpPr/>
          <p:nvPr/>
        </p:nvSpPr>
        <p:spPr>
          <a:xfrm>
            <a:off x="5247364" y="2212312"/>
            <a:ext cx="1220122" cy="164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lumMod val="75000"/>
                  </a:schemeClr>
                </a:solidFill>
              </a:rPr>
              <a:t>National Vertical Network</a:t>
            </a:r>
            <a:endParaRPr lang="ar-EG" sz="700" dirty="0">
              <a:solidFill>
                <a:schemeClr val="tx1">
                  <a:lumMod val="75000"/>
                </a:schemeClr>
              </a:solidFill>
            </a:endParaRPr>
          </a:p>
        </p:txBody>
      </p:sp>
      <p:pic>
        <p:nvPicPr>
          <p:cNvPr id="53" name="Picture 5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7938" y="2548501"/>
            <a:ext cx="1128184" cy="897709"/>
          </a:xfrm>
          <a:prstGeom prst="rect">
            <a:avLst/>
          </a:prstGeom>
          <a:ln>
            <a:solidFill>
              <a:schemeClr val="bg1">
                <a:lumMod val="75000"/>
              </a:schemeClr>
            </a:solidFill>
          </a:ln>
          <a:effectLst/>
        </p:spPr>
      </p:pic>
      <p:sp>
        <p:nvSpPr>
          <p:cNvPr id="54" name="Rectangle 53"/>
          <p:cNvSpPr/>
          <p:nvPr/>
        </p:nvSpPr>
        <p:spPr>
          <a:xfrm>
            <a:off x="121758" y="3453437"/>
            <a:ext cx="1320543" cy="166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lumMod val="75000"/>
                  </a:schemeClr>
                </a:solidFill>
              </a:rPr>
              <a:t>National Gravity Network</a:t>
            </a:r>
            <a:endParaRPr lang="ar-EG" sz="700" dirty="0">
              <a:solidFill>
                <a:schemeClr val="tx1">
                  <a:lumMod val="75000"/>
                </a:schemeClr>
              </a:solidFill>
            </a:endParaRPr>
          </a:p>
        </p:txBody>
      </p:sp>
      <p:grpSp>
        <p:nvGrpSpPr>
          <p:cNvPr id="55" name="Group 54"/>
          <p:cNvGrpSpPr/>
          <p:nvPr/>
        </p:nvGrpSpPr>
        <p:grpSpPr>
          <a:xfrm>
            <a:off x="4518767" y="1295039"/>
            <a:ext cx="643311" cy="516062"/>
            <a:chOff x="537096" y="2536933"/>
            <a:chExt cx="774618" cy="621396"/>
          </a:xfrm>
          <a:solidFill>
            <a:srgbClr val="EAB12A"/>
          </a:solidFill>
        </p:grpSpPr>
        <p:sp>
          <p:nvSpPr>
            <p:cNvPr id="56" name="Oval 55"/>
            <p:cNvSpPr/>
            <p:nvPr/>
          </p:nvSpPr>
          <p:spPr>
            <a:xfrm>
              <a:off x="600472" y="2536933"/>
              <a:ext cx="647868" cy="621396"/>
            </a:xfrm>
            <a:prstGeom prst="ellipse">
              <a:avLst/>
            </a:prstGeom>
            <a:grpFill/>
            <a:ln w="25400" cap="flat">
              <a:solidFill>
                <a:srgbClr val="F6F2E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57" name="TextBox 56"/>
            <p:cNvSpPr txBox="1"/>
            <p:nvPr/>
          </p:nvSpPr>
          <p:spPr>
            <a:xfrm>
              <a:off x="537096" y="2730967"/>
              <a:ext cx="774618" cy="324272"/>
            </a:xfrm>
            <a:prstGeom prst="rect">
              <a:avLst/>
            </a:prstGeom>
            <a:noFill/>
            <a:ln>
              <a:noFill/>
            </a:ln>
          </p:spPr>
          <p:txBody>
            <a:bodyPr spcFirstLastPara="1" wrap="square" lIns="0" tIns="0" rIns="0" bIns="0" rtlCol="0" anchor="ctr" anchorCtr="0">
              <a:spAutoFit/>
            </a:bodyPr>
            <a:lstStyle/>
            <a:p>
              <a:pPr algn="ctr">
                <a:buClr>
                  <a:srgbClr val="000000"/>
                </a:buClr>
              </a:pPr>
              <a:r>
                <a:rPr lang="en-US" sz="1050" b="1" dirty="0" smtClean="0">
                  <a:solidFill>
                    <a:schemeClr val="bg1"/>
                  </a:solidFill>
                  <a:latin typeface="Cairo" panose="00000500000000000000" pitchFamily="2" charset="-78"/>
                  <a:cs typeface="Cairo" panose="00000500000000000000" pitchFamily="2" charset="-78"/>
                  <a:sym typeface="Sakkal Majalla"/>
                </a:rPr>
                <a:t>3893</a:t>
              </a:r>
            </a:p>
            <a:p>
              <a:pPr algn="ctr">
                <a:buClr>
                  <a:srgbClr val="000000"/>
                </a:buClr>
              </a:pPr>
              <a:r>
                <a:rPr lang="en-GB" sz="700" dirty="0" smtClean="0">
                  <a:solidFill>
                    <a:schemeClr val="bg1"/>
                  </a:solidFill>
                  <a:latin typeface="Cairo" panose="00000500000000000000" pitchFamily="2" charset="-78"/>
                  <a:cs typeface="Cairo" panose="00000500000000000000" pitchFamily="2" charset="-78"/>
                  <a:sym typeface="Sakkal Majalla"/>
                </a:rPr>
                <a:t>BM</a:t>
              </a:r>
              <a:endParaRPr lang="en-GB" sz="700" dirty="0">
                <a:solidFill>
                  <a:schemeClr val="bg1"/>
                </a:solidFill>
                <a:latin typeface="Cairo" panose="00000500000000000000" pitchFamily="2" charset="-78"/>
                <a:cs typeface="Cairo" panose="00000500000000000000" pitchFamily="2" charset="-78"/>
                <a:sym typeface="Sakkal Majalla"/>
              </a:endParaRPr>
            </a:p>
          </p:txBody>
        </p:sp>
      </p:grpSp>
      <p:cxnSp>
        <p:nvCxnSpPr>
          <p:cNvPr id="58" name="Elbow Connector 57"/>
          <p:cNvCxnSpPr>
            <a:stCxn id="56" idx="2"/>
            <a:endCxn id="59" idx="0"/>
          </p:cNvCxnSpPr>
          <p:nvPr/>
        </p:nvCxnSpPr>
        <p:spPr>
          <a:xfrm rot="10800000" flipV="1">
            <a:off x="4431752" y="1553069"/>
            <a:ext cx="139648" cy="530383"/>
          </a:xfrm>
          <a:prstGeom prst="bentConnector2">
            <a:avLst/>
          </a:prstGeom>
          <a:noFill/>
          <a:ln w="6350"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59" name="Oval 58"/>
          <p:cNvSpPr/>
          <p:nvPr/>
        </p:nvSpPr>
        <p:spPr>
          <a:xfrm>
            <a:off x="4399850" y="2083453"/>
            <a:ext cx="63804" cy="63804"/>
          </a:xfrm>
          <a:prstGeom prst="ellipse">
            <a:avLst/>
          </a:prstGeom>
          <a:solidFill>
            <a:srgbClr val="EAB12A"/>
          </a:solidFill>
          <a:ln w="63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nvGrpSpPr>
          <p:cNvPr id="60" name="Group 59"/>
          <p:cNvGrpSpPr/>
          <p:nvPr/>
        </p:nvGrpSpPr>
        <p:grpSpPr>
          <a:xfrm>
            <a:off x="1357595" y="1234793"/>
            <a:ext cx="643311" cy="516062"/>
            <a:chOff x="537096" y="2536933"/>
            <a:chExt cx="774618" cy="621396"/>
          </a:xfrm>
          <a:solidFill>
            <a:srgbClr val="EAB12A"/>
          </a:solidFill>
        </p:grpSpPr>
        <p:sp>
          <p:nvSpPr>
            <p:cNvPr id="61" name="Oval 60"/>
            <p:cNvSpPr/>
            <p:nvPr/>
          </p:nvSpPr>
          <p:spPr>
            <a:xfrm>
              <a:off x="600472" y="2536933"/>
              <a:ext cx="647868" cy="621396"/>
            </a:xfrm>
            <a:prstGeom prst="ellipse">
              <a:avLst/>
            </a:prstGeom>
            <a:solidFill>
              <a:srgbClr val="92D050"/>
            </a:solidFill>
            <a:ln w="25400" cap="flat">
              <a:solidFill>
                <a:srgbClr val="F6F2E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62" name="TextBox 61"/>
            <p:cNvSpPr txBox="1"/>
            <p:nvPr/>
          </p:nvSpPr>
          <p:spPr>
            <a:xfrm>
              <a:off x="537096" y="2730967"/>
              <a:ext cx="774618" cy="324272"/>
            </a:xfrm>
            <a:prstGeom prst="rect">
              <a:avLst/>
            </a:prstGeom>
            <a:noFill/>
            <a:ln>
              <a:noFill/>
            </a:ln>
          </p:spPr>
          <p:txBody>
            <a:bodyPr spcFirstLastPara="1" wrap="square" lIns="0" tIns="0" rIns="0" bIns="0" rtlCol="0" anchor="ctr" anchorCtr="0">
              <a:spAutoFit/>
            </a:bodyPr>
            <a:lstStyle/>
            <a:p>
              <a:pPr algn="ctr">
                <a:buClr>
                  <a:srgbClr val="000000"/>
                </a:buClr>
              </a:pPr>
              <a:r>
                <a:rPr lang="en-US" sz="1050" b="1" dirty="0" smtClean="0">
                  <a:solidFill>
                    <a:schemeClr val="bg1"/>
                  </a:solidFill>
                  <a:latin typeface="Cairo" panose="00000500000000000000" pitchFamily="2" charset="-78"/>
                  <a:cs typeface="Cairo" panose="00000500000000000000" pitchFamily="2" charset="-78"/>
                  <a:sym typeface="Sakkal Majalla"/>
                </a:rPr>
                <a:t>209</a:t>
              </a:r>
            </a:p>
            <a:p>
              <a:pPr algn="ctr">
                <a:buClr>
                  <a:srgbClr val="000000"/>
                </a:buClr>
              </a:pPr>
              <a:r>
                <a:rPr lang="en-GB" sz="700" dirty="0" smtClean="0">
                  <a:solidFill>
                    <a:schemeClr val="bg1"/>
                  </a:solidFill>
                  <a:latin typeface="Cairo" panose="00000500000000000000" pitchFamily="2" charset="-78"/>
                  <a:cs typeface="Cairo" panose="00000500000000000000" pitchFamily="2" charset="-78"/>
                  <a:sym typeface="Sakkal Majalla"/>
                </a:rPr>
                <a:t>CORS</a:t>
              </a:r>
              <a:endParaRPr lang="en-GB" sz="700" dirty="0">
                <a:solidFill>
                  <a:schemeClr val="bg1"/>
                </a:solidFill>
                <a:latin typeface="Cairo" panose="00000500000000000000" pitchFamily="2" charset="-78"/>
                <a:cs typeface="Cairo" panose="00000500000000000000" pitchFamily="2" charset="-78"/>
                <a:sym typeface="Sakkal Majalla"/>
              </a:endParaRPr>
            </a:p>
          </p:txBody>
        </p:sp>
      </p:grpSp>
      <p:grpSp>
        <p:nvGrpSpPr>
          <p:cNvPr id="64" name="Group 63"/>
          <p:cNvGrpSpPr/>
          <p:nvPr/>
        </p:nvGrpSpPr>
        <p:grpSpPr>
          <a:xfrm>
            <a:off x="1464150" y="2448214"/>
            <a:ext cx="613103" cy="588052"/>
            <a:chOff x="344001" y="2536932"/>
            <a:chExt cx="904339" cy="867388"/>
          </a:xfrm>
          <a:solidFill>
            <a:srgbClr val="FF979B"/>
          </a:solidFill>
        </p:grpSpPr>
        <p:sp>
          <p:nvSpPr>
            <p:cNvPr id="65" name="Oval 64"/>
            <p:cNvSpPr/>
            <p:nvPr/>
          </p:nvSpPr>
          <p:spPr>
            <a:xfrm>
              <a:off x="344001" y="2536932"/>
              <a:ext cx="904339" cy="867388"/>
            </a:xfrm>
            <a:prstGeom prst="ellipse">
              <a:avLst/>
            </a:prstGeom>
            <a:grpFill/>
            <a:ln w="25400" cap="flat">
              <a:solidFill>
                <a:srgbClr val="F6F2E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66" name="TextBox 65"/>
            <p:cNvSpPr txBox="1"/>
            <p:nvPr/>
          </p:nvSpPr>
          <p:spPr>
            <a:xfrm>
              <a:off x="395038" y="2695057"/>
              <a:ext cx="774618" cy="556121"/>
            </a:xfrm>
            <a:prstGeom prst="rect">
              <a:avLst/>
            </a:prstGeom>
            <a:noFill/>
            <a:ln>
              <a:noFill/>
            </a:ln>
          </p:spPr>
          <p:txBody>
            <a:bodyPr spcFirstLastPara="1" wrap="square" lIns="0" tIns="0" rIns="0" bIns="0" rtlCol="0" anchor="ctr" anchorCtr="0">
              <a:spAutoFit/>
            </a:bodyPr>
            <a:lstStyle/>
            <a:p>
              <a:pPr algn="ctr">
                <a:buClr>
                  <a:srgbClr val="000000"/>
                </a:buClr>
              </a:pPr>
              <a:r>
                <a:rPr lang="en-US" sz="1050" b="1" dirty="0" smtClean="0">
                  <a:solidFill>
                    <a:schemeClr val="bg1"/>
                  </a:solidFill>
                  <a:latin typeface="Cairo" panose="00000500000000000000" pitchFamily="2" charset="-78"/>
                  <a:cs typeface="Cairo" panose="00000500000000000000" pitchFamily="2" charset="-78"/>
                  <a:sym typeface="Sakkal Majalla"/>
                </a:rPr>
                <a:t>3893</a:t>
              </a:r>
            </a:p>
            <a:p>
              <a:pPr algn="ctr">
                <a:buClr>
                  <a:srgbClr val="000000"/>
                </a:buClr>
              </a:pPr>
              <a:r>
                <a:rPr lang="en-GB" sz="700" dirty="0" smtClean="0">
                  <a:solidFill>
                    <a:schemeClr val="bg1"/>
                  </a:solidFill>
                  <a:latin typeface="Cairo" panose="00000500000000000000" pitchFamily="2" charset="-78"/>
                  <a:cs typeface="Cairo" panose="00000500000000000000" pitchFamily="2" charset="-78"/>
                  <a:sym typeface="Sakkal Majalla"/>
                </a:rPr>
                <a:t>Relative Gravity</a:t>
              </a:r>
              <a:endParaRPr lang="en-GB" sz="700" dirty="0">
                <a:solidFill>
                  <a:schemeClr val="bg1"/>
                </a:solidFill>
                <a:latin typeface="Cairo" panose="00000500000000000000" pitchFamily="2" charset="-78"/>
                <a:cs typeface="Cairo" panose="00000500000000000000" pitchFamily="2" charset="-78"/>
                <a:sym typeface="Sakkal Majalla"/>
              </a:endParaRPr>
            </a:p>
          </p:txBody>
        </p:sp>
      </p:grpSp>
      <p:grpSp>
        <p:nvGrpSpPr>
          <p:cNvPr id="70" name="Group 69"/>
          <p:cNvGrpSpPr/>
          <p:nvPr/>
        </p:nvGrpSpPr>
        <p:grpSpPr>
          <a:xfrm>
            <a:off x="1412550" y="3080226"/>
            <a:ext cx="681234" cy="653399"/>
            <a:chOff x="470293" y="2536932"/>
            <a:chExt cx="778047" cy="746256"/>
          </a:xfrm>
          <a:solidFill>
            <a:srgbClr val="FF979B"/>
          </a:solidFill>
        </p:grpSpPr>
        <p:sp>
          <p:nvSpPr>
            <p:cNvPr id="71" name="Oval 70"/>
            <p:cNvSpPr/>
            <p:nvPr/>
          </p:nvSpPr>
          <p:spPr>
            <a:xfrm>
              <a:off x="470293" y="2536932"/>
              <a:ext cx="778047" cy="746256"/>
            </a:xfrm>
            <a:prstGeom prst="ellipse">
              <a:avLst/>
            </a:prstGeom>
            <a:solidFill>
              <a:srgbClr val="FAC9FF"/>
            </a:solidFill>
            <a:ln w="25400" cap="flat">
              <a:solidFill>
                <a:srgbClr val="F6F2E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72" name="TextBox 71"/>
            <p:cNvSpPr txBox="1"/>
            <p:nvPr/>
          </p:nvSpPr>
          <p:spPr>
            <a:xfrm>
              <a:off x="473719" y="2717115"/>
              <a:ext cx="774618" cy="386667"/>
            </a:xfrm>
            <a:prstGeom prst="rect">
              <a:avLst/>
            </a:prstGeom>
            <a:noFill/>
            <a:ln>
              <a:noFill/>
            </a:ln>
          </p:spPr>
          <p:txBody>
            <a:bodyPr spcFirstLastPara="1" wrap="square" lIns="0" tIns="0" rIns="0" bIns="0" rtlCol="0" anchor="ctr" anchorCtr="0">
              <a:spAutoFit/>
            </a:bodyPr>
            <a:lstStyle/>
            <a:p>
              <a:pPr algn="ctr">
                <a:buClr>
                  <a:srgbClr val="000000"/>
                </a:buClr>
              </a:pPr>
              <a:r>
                <a:rPr lang="ar-SA" sz="1000" b="1" dirty="0" smtClean="0">
                  <a:solidFill>
                    <a:srgbClr val="C350F6"/>
                  </a:solidFill>
                  <a:latin typeface="Cairo" panose="00000500000000000000" pitchFamily="2" charset="-78"/>
                  <a:cs typeface="Cairo" panose="00000500000000000000" pitchFamily="2" charset="-78"/>
                  <a:sym typeface="Sakkal Majalla"/>
                </a:rPr>
                <a:t>14</a:t>
              </a:r>
              <a:endParaRPr lang="en-US" sz="1000" b="1" dirty="0" smtClean="0">
                <a:solidFill>
                  <a:srgbClr val="C350F6"/>
                </a:solidFill>
                <a:latin typeface="Cairo" panose="00000500000000000000" pitchFamily="2" charset="-78"/>
                <a:cs typeface="Cairo" panose="00000500000000000000" pitchFamily="2" charset="-78"/>
                <a:sym typeface="Sakkal Majalla"/>
              </a:endParaRPr>
            </a:p>
            <a:p>
              <a:pPr algn="ctr">
                <a:buClr>
                  <a:srgbClr val="000000"/>
                </a:buClr>
              </a:pPr>
              <a:r>
                <a:rPr lang="en-GB" sz="600" dirty="0" smtClean="0">
                  <a:solidFill>
                    <a:srgbClr val="C350F6"/>
                  </a:solidFill>
                  <a:latin typeface="Cairo" panose="00000500000000000000" pitchFamily="2" charset="-78"/>
                  <a:cs typeface="Cairo" panose="00000500000000000000" pitchFamily="2" charset="-78"/>
                  <a:sym typeface="Sakkal Majalla"/>
                </a:rPr>
                <a:t>Gravity Calibration Base line</a:t>
              </a:r>
              <a:endParaRPr lang="en-GB" sz="600" dirty="0">
                <a:solidFill>
                  <a:srgbClr val="C350F6"/>
                </a:solidFill>
                <a:latin typeface="Cairo" panose="00000500000000000000" pitchFamily="2" charset="-78"/>
                <a:cs typeface="Cairo" panose="00000500000000000000" pitchFamily="2" charset="-78"/>
                <a:sym typeface="Sakkal Majalla"/>
              </a:endParaRPr>
            </a:p>
          </p:txBody>
        </p:sp>
      </p:grpSp>
      <p:cxnSp>
        <p:nvCxnSpPr>
          <p:cNvPr id="73" name="Elbow Connector 72"/>
          <p:cNvCxnSpPr>
            <a:stCxn id="71" idx="6"/>
            <a:endCxn id="82" idx="2"/>
          </p:cNvCxnSpPr>
          <p:nvPr/>
        </p:nvCxnSpPr>
        <p:spPr>
          <a:xfrm flipV="1">
            <a:off x="2093784" y="3095407"/>
            <a:ext cx="1000607" cy="311519"/>
          </a:xfrm>
          <a:prstGeom prst="bentConnector3">
            <a:avLst>
              <a:gd name="adj1" fmla="val 79510"/>
            </a:avLst>
          </a:prstGeom>
          <a:noFill/>
          <a:ln w="6350"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74" name="Oval 73"/>
          <p:cNvSpPr/>
          <p:nvPr/>
        </p:nvSpPr>
        <p:spPr>
          <a:xfrm>
            <a:off x="2587079" y="2349670"/>
            <a:ext cx="45719" cy="45719"/>
          </a:xfrm>
          <a:prstGeom prst="ellipse">
            <a:avLst/>
          </a:prstGeom>
          <a:solidFill>
            <a:srgbClr val="FF979B"/>
          </a:solidFill>
          <a:ln w="63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nvGrpSpPr>
          <p:cNvPr id="75" name="Group 74"/>
          <p:cNvGrpSpPr/>
          <p:nvPr/>
        </p:nvGrpSpPr>
        <p:grpSpPr>
          <a:xfrm>
            <a:off x="2902028" y="2709538"/>
            <a:ext cx="60662" cy="60662"/>
            <a:chOff x="3307556" y="1596359"/>
            <a:chExt cx="220535" cy="220535"/>
          </a:xfrm>
        </p:grpSpPr>
        <p:sp>
          <p:nvSpPr>
            <p:cNvPr id="76" name="Oval 75"/>
            <p:cNvSpPr/>
            <p:nvPr/>
          </p:nvSpPr>
          <p:spPr>
            <a:xfrm>
              <a:off x="3307556" y="1596359"/>
              <a:ext cx="220535" cy="220535"/>
            </a:xfrm>
            <a:prstGeom prst="ellipse">
              <a:avLst/>
            </a:prstGeom>
            <a:solidFill>
              <a:srgbClr val="FFCBC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77" name="Oval 76"/>
            <p:cNvSpPr/>
            <p:nvPr/>
          </p:nvSpPr>
          <p:spPr>
            <a:xfrm>
              <a:off x="3398537" y="1684953"/>
              <a:ext cx="45719" cy="45719"/>
            </a:xfrm>
            <a:prstGeom prst="ellipse">
              <a:avLst/>
            </a:prstGeom>
            <a:solidFill>
              <a:srgbClr val="CA2C3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78" name="Oval 77"/>
            <p:cNvSpPr/>
            <p:nvPr/>
          </p:nvSpPr>
          <p:spPr>
            <a:xfrm>
              <a:off x="3320191" y="1608558"/>
              <a:ext cx="195263" cy="195263"/>
            </a:xfrm>
            <a:prstGeom prst="ellipse">
              <a:avLst/>
            </a:prstGeom>
            <a:noFill/>
            <a:ln w="3175"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grpSp>
        <p:nvGrpSpPr>
          <p:cNvPr id="79" name="Group 78"/>
          <p:cNvGrpSpPr/>
          <p:nvPr/>
        </p:nvGrpSpPr>
        <p:grpSpPr>
          <a:xfrm>
            <a:off x="3090823" y="3063134"/>
            <a:ext cx="64547" cy="64547"/>
            <a:chOff x="3307999" y="1595922"/>
            <a:chExt cx="220535" cy="220535"/>
          </a:xfrm>
        </p:grpSpPr>
        <p:sp>
          <p:nvSpPr>
            <p:cNvPr id="80" name="Oval 79"/>
            <p:cNvSpPr/>
            <p:nvPr/>
          </p:nvSpPr>
          <p:spPr>
            <a:xfrm>
              <a:off x="3307999" y="1595922"/>
              <a:ext cx="220535" cy="220535"/>
            </a:xfrm>
            <a:prstGeom prst="ellipse">
              <a:avLst/>
            </a:prstGeom>
            <a:solidFill>
              <a:srgbClr val="FAC9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81" name="Oval 80"/>
            <p:cNvSpPr/>
            <p:nvPr/>
          </p:nvSpPr>
          <p:spPr>
            <a:xfrm>
              <a:off x="3398537" y="1684953"/>
              <a:ext cx="45719" cy="45719"/>
            </a:xfrm>
            <a:prstGeom prst="ellipse">
              <a:avLst/>
            </a:prstGeom>
            <a:solidFill>
              <a:srgbClr val="F0A2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82" name="Oval 81"/>
            <p:cNvSpPr/>
            <p:nvPr/>
          </p:nvSpPr>
          <p:spPr>
            <a:xfrm>
              <a:off x="3320191" y="1608558"/>
              <a:ext cx="195263" cy="195263"/>
            </a:xfrm>
            <a:prstGeom prst="ellipse">
              <a:avLst/>
            </a:prstGeom>
            <a:noFill/>
            <a:ln w="3175" cap="flat">
              <a:solidFill>
                <a:srgbClr val="D788F9"/>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grpSp>
        <p:nvGrpSpPr>
          <p:cNvPr id="67" name="Group 66"/>
          <p:cNvGrpSpPr/>
          <p:nvPr/>
        </p:nvGrpSpPr>
        <p:grpSpPr>
          <a:xfrm>
            <a:off x="2079258" y="2648597"/>
            <a:ext cx="678232" cy="628415"/>
            <a:chOff x="488385" y="2536932"/>
            <a:chExt cx="774618" cy="717722"/>
          </a:xfrm>
          <a:solidFill>
            <a:srgbClr val="FF979B"/>
          </a:solidFill>
        </p:grpSpPr>
        <p:sp>
          <p:nvSpPr>
            <p:cNvPr id="68" name="Oval 67"/>
            <p:cNvSpPr/>
            <p:nvPr/>
          </p:nvSpPr>
          <p:spPr>
            <a:xfrm>
              <a:off x="500042" y="2536932"/>
              <a:ext cx="748298" cy="717722"/>
            </a:xfrm>
            <a:prstGeom prst="ellipse">
              <a:avLst/>
            </a:prstGeom>
            <a:grpFill/>
            <a:ln w="25400" cap="flat">
              <a:solidFill>
                <a:srgbClr val="FFCBC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69" name="TextBox 68"/>
            <p:cNvSpPr txBox="1"/>
            <p:nvPr/>
          </p:nvSpPr>
          <p:spPr>
            <a:xfrm>
              <a:off x="488385" y="2679833"/>
              <a:ext cx="774618" cy="430607"/>
            </a:xfrm>
            <a:prstGeom prst="rect">
              <a:avLst/>
            </a:prstGeom>
            <a:noFill/>
            <a:ln>
              <a:noFill/>
            </a:ln>
          </p:spPr>
          <p:txBody>
            <a:bodyPr spcFirstLastPara="1" wrap="square" lIns="0" tIns="0" rIns="0" bIns="0" rtlCol="0" anchor="ctr" anchorCtr="0">
              <a:spAutoFit/>
            </a:bodyPr>
            <a:lstStyle/>
            <a:p>
              <a:pPr algn="ctr">
                <a:buClr>
                  <a:srgbClr val="000000"/>
                </a:buClr>
              </a:pPr>
              <a:r>
                <a:rPr lang="ar-SA" sz="1050" b="1" dirty="0" smtClean="0">
                  <a:solidFill>
                    <a:srgbClr val="C00000"/>
                  </a:solidFill>
                  <a:latin typeface="Cairo" panose="00000500000000000000" pitchFamily="2" charset="-78"/>
                  <a:cs typeface="Cairo" panose="00000500000000000000" pitchFamily="2" charset="-78"/>
                  <a:sym typeface="Sakkal Majalla"/>
                </a:rPr>
                <a:t>41</a:t>
              </a:r>
              <a:endParaRPr lang="en-US" sz="1050" b="1" dirty="0" smtClean="0">
                <a:solidFill>
                  <a:srgbClr val="C00000"/>
                </a:solidFill>
                <a:latin typeface="Cairo" panose="00000500000000000000" pitchFamily="2" charset="-78"/>
                <a:cs typeface="Cairo" panose="00000500000000000000" pitchFamily="2" charset="-78"/>
                <a:sym typeface="Sakkal Majalla"/>
              </a:endParaRPr>
            </a:p>
            <a:p>
              <a:pPr algn="ctr">
                <a:buClr>
                  <a:srgbClr val="000000"/>
                </a:buClr>
              </a:pPr>
              <a:r>
                <a:rPr lang="en-GB" sz="700" dirty="0" smtClean="0">
                  <a:solidFill>
                    <a:srgbClr val="C00000"/>
                  </a:solidFill>
                  <a:latin typeface="Cairo" panose="00000500000000000000" pitchFamily="2" charset="-78"/>
                  <a:cs typeface="Cairo" panose="00000500000000000000" pitchFamily="2" charset="-78"/>
                  <a:sym typeface="Sakkal Majalla"/>
                </a:rPr>
                <a:t>Absolute </a:t>
              </a:r>
            </a:p>
            <a:p>
              <a:pPr algn="ctr">
                <a:buClr>
                  <a:srgbClr val="000000"/>
                </a:buClr>
              </a:pPr>
              <a:r>
                <a:rPr lang="en-GB" sz="700" dirty="0" smtClean="0">
                  <a:solidFill>
                    <a:srgbClr val="C00000"/>
                  </a:solidFill>
                  <a:latin typeface="Cairo" panose="00000500000000000000" pitchFamily="2" charset="-78"/>
                  <a:cs typeface="Cairo" panose="00000500000000000000" pitchFamily="2" charset="-78"/>
                  <a:sym typeface="Sakkal Majalla"/>
                </a:rPr>
                <a:t>Gravity</a:t>
              </a:r>
              <a:endParaRPr lang="en-GB" sz="700" dirty="0">
                <a:solidFill>
                  <a:srgbClr val="C00000"/>
                </a:solidFill>
                <a:latin typeface="Cairo" panose="00000500000000000000" pitchFamily="2" charset="-78"/>
                <a:cs typeface="Cairo" panose="00000500000000000000" pitchFamily="2" charset="-78"/>
                <a:sym typeface="Sakkal Majalla"/>
              </a:endParaRPr>
            </a:p>
          </p:txBody>
        </p:sp>
      </p:grpSp>
      <p:cxnSp>
        <p:nvCxnSpPr>
          <p:cNvPr id="83" name="Elbow Connector 82"/>
          <p:cNvCxnSpPr>
            <a:stCxn id="69" idx="3"/>
            <a:endCxn id="78" idx="2"/>
          </p:cNvCxnSpPr>
          <p:nvPr/>
        </p:nvCxnSpPr>
        <p:spPr>
          <a:xfrm flipV="1">
            <a:off x="2757490" y="2739749"/>
            <a:ext cx="148013" cy="222481"/>
          </a:xfrm>
          <a:prstGeom prst="bentConnector3">
            <a:avLst>
              <a:gd name="adj1" fmla="val 50000"/>
            </a:avLst>
          </a:prstGeom>
          <a:noFill/>
          <a:ln w="6350"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cxnSp>
        <p:nvCxnSpPr>
          <p:cNvPr id="84" name="Elbow Connector 83"/>
          <p:cNvCxnSpPr>
            <a:stCxn id="65" idx="0"/>
            <a:endCxn id="74" idx="2"/>
          </p:cNvCxnSpPr>
          <p:nvPr/>
        </p:nvCxnSpPr>
        <p:spPr>
          <a:xfrm rot="5400000" flipH="1" flipV="1">
            <a:off x="2141048" y="2002184"/>
            <a:ext cx="75684" cy="816377"/>
          </a:xfrm>
          <a:prstGeom prst="bentConnector2">
            <a:avLst/>
          </a:prstGeom>
          <a:noFill/>
          <a:ln w="6350"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8" name="مستطيل 1"/>
          <p:cNvSpPr/>
          <p:nvPr/>
        </p:nvSpPr>
        <p:spPr>
          <a:xfrm>
            <a:off x="6559760" y="625823"/>
            <a:ext cx="2399594" cy="507831"/>
          </a:xfrm>
          <a:prstGeom prst="rect">
            <a:avLst/>
          </a:prstGeom>
          <a:solidFill>
            <a:srgbClr val="FFD966"/>
          </a:solidFill>
          <a:ln>
            <a:solidFill>
              <a:srgbClr val="E79547"/>
            </a:solidFill>
          </a:ln>
        </p:spPr>
        <p:txBody>
          <a:bodyPr wrap="square">
            <a:spAutoFit/>
          </a:bodyPr>
          <a:lstStyle/>
          <a:p>
            <a:pPr>
              <a:lnSpc>
                <a:spcPct val="150000"/>
              </a:lnSpc>
            </a:pPr>
            <a:r>
              <a:rPr lang="en-US" sz="900" dirty="0" smtClean="0">
                <a:ln w="0"/>
                <a:solidFill>
                  <a:schemeClr val="tx1">
                    <a:lumMod val="75000"/>
                  </a:schemeClr>
                </a:solidFill>
                <a:latin typeface="Cairo Medium" pitchFamily="2" charset="-78"/>
                <a:ea typeface="+mj-ea"/>
                <a:cs typeface="Cairo Medium" pitchFamily="2" charset="-78"/>
              </a:rPr>
              <a:t>National Geodetic Networks were established based on International Standards</a:t>
            </a:r>
            <a:endParaRPr lang="en-US" sz="900" dirty="0">
              <a:ln w="0"/>
              <a:solidFill>
                <a:schemeClr val="tx1">
                  <a:lumMod val="75000"/>
                </a:schemeClr>
              </a:solidFill>
              <a:latin typeface="Cairo Medium" pitchFamily="2" charset="-78"/>
              <a:ea typeface="+mj-ea"/>
              <a:cs typeface="Cairo Medium" pitchFamily="2" charset="-78"/>
            </a:endParaRPr>
          </a:p>
        </p:txBody>
      </p:sp>
      <p:sp>
        <p:nvSpPr>
          <p:cNvPr id="85" name="مستطيل 84"/>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3451995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3.7037E-7 L 0.52934 0.00679 " pathEditMode="relative" rAng="0" ptsTypes="AA">
                                      <p:cBhvr>
                                        <p:cTn id="6" dur="2000" fill="hold"/>
                                        <p:tgtEl>
                                          <p:spTgt spid="15"/>
                                        </p:tgtEl>
                                        <p:attrNameLst>
                                          <p:attrName>ppt_x</p:attrName>
                                          <p:attrName>ppt_y</p:attrName>
                                        </p:attrNameLst>
                                      </p:cBhvr>
                                      <p:rCtr x="26458" y="34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500"/>
                            </p:stCondLst>
                            <p:childTnLst>
                              <p:par>
                                <p:cTn id="21" presetID="22" presetClass="entr" presetSubtype="2"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right)">
                                      <p:cBhvr>
                                        <p:cTn id="23" dur="750"/>
                                        <p:tgtEl>
                                          <p:spTgt spid="63"/>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par>
                                <p:cTn id="37" presetID="22" presetClass="entr" presetSubtype="4"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down)">
                                      <p:cBhvr>
                                        <p:cTn id="39" dur="750"/>
                                        <p:tgtEl>
                                          <p:spTgt spid="58"/>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500"/>
                                        <p:tgtEl>
                                          <p:spTgt spid="7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par>
                                <p:cTn id="56" presetID="10" presetClass="entr" presetSubtype="0" fill="hold" nodeType="with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500"/>
                                        <p:tgtEl>
                                          <p:spTgt spid="79"/>
                                        </p:tgtEl>
                                      </p:cBhvr>
                                    </p:animEffect>
                                  </p:childTnLst>
                                </p:cTn>
                              </p:par>
                            </p:childTnLst>
                          </p:cTn>
                        </p:par>
                        <p:par>
                          <p:cTn id="59" fill="hold">
                            <p:stCondLst>
                              <p:cond delay="2500"/>
                            </p:stCondLst>
                            <p:childTnLst>
                              <p:par>
                                <p:cTn id="60" presetID="22" presetClass="entr" presetSubtype="2" fill="hold"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wipe(right)">
                                      <p:cBhvr>
                                        <p:cTn id="62" dur="750"/>
                                        <p:tgtEl>
                                          <p:spTgt spid="84"/>
                                        </p:tgtEl>
                                      </p:cBhvr>
                                    </p:animEffect>
                                  </p:childTnLst>
                                </p:cTn>
                              </p:par>
                              <p:par>
                                <p:cTn id="63" presetID="22" presetClass="entr" presetSubtype="2" fill="hold" nodeType="with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wipe(right)">
                                      <p:cBhvr>
                                        <p:cTn id="65" dur="750"/>
                                        <p:tgtEl>
                                          <p:spTgt spid="83"/>
                                        </p:tgtEl>
                                      </p:cBhvr>
                                    </p:animEffect>
                                  </p:childTnLst>
                                </p:cTn>
                              </p:par>
                              <p:par>
                                <p:cTn id="66" presetID="22" presetClass="entr" presetSubtype="2" fill="hold" nodeType="with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right)">
                                      <p:cBhvr>
                                        <p:cTn id="68" dur="750"/>
                                        <p:tgtEl>
                                          <p:spTgt spid="73"/>
                                        </p:tgtEl>
                                      </p:cBhvr>
                                    </p:animEffect>
                                  </p:childTnLst>
                                </p:cTn>
                              </p:par>
                            </p:childTnLst>
                          </p:cTn>
                        </p:par>
                        <p:par>
                          <p:cTn id="69" fill="hold">
                            <p:stCondLst>
                              <p:cond delay="3250"/>
                            </p:stCondLst>
                            <p:childTnLst>
                              <p:par>
                                <p:cTn id="70" presetID="10" presetClass="entr" presetSubtype="0" fill="hold" nodeType="after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childTnLst>
                          </p:cTn>
                        </p:par>
                        <p:par>
                          <p:cTn id="73" fill="hold">
                            <p:stCondLst>
                              <p:cond delay="3750"/>
                            </p:stCondLst>
                            <p:childTnLst>
                              <p:par>
                                <p:cTn id="74" presetID="10" presetClass="entr" presetSubtype="0" fill="hold" nodeType="after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childTnLst>
                          </p:cTn>
                        </p:par>
                        <p:par>
                          <p:cTn id="77" fill="hold">
                            <p:stCondLst>
                              <p:cond delay="4250"/>
                            </p:stCondLst>
                            <p:childTnLst>
                              <p:par>
                                <p:cTn id="78" presetID="10" presetClass="entr" presetSubtype="0" fill="hold" nodeType="after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fade">
                                      <p:cBhvr>
                                        <p:cTn id="80" dur="500"/>
                                        <p:tgtEl>
                                          <p:spTgt spid="70"/>
                                        </p:tgtEl>
                                      </p:cBhvr>
                                    </p:animEffect>
                                  </p:childTnLst>
                                </p:cTn>
                              </p:par>
                              <p:par>
                                <p:cTn id="81" presetID="10" presetClass="entr" presetSubtype="0" fill="hold" nodeType="with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fade">
                                      <p:cBhvr>
                                        <p:cTn id="91" dur="500"/>
                                        <p:tgtEl>
                                          <p:spTgt spid="88"/>
                                        </p:tgtEl>
                                      </p:cBhvr>
                                    </p:animEffect>
                                  </p:childTnLst>
                                </p:cTn>
                              </p:par>
                            </p:childTnLst>
                          </p:cTn>
                        </p:par>
                        <p:par>
                          <p:cTn id="92" fill="hold">
                            <p:stCondLst>
                              <p:cond delay="500"/>
                            </p:stCondLst>
                            <p:childTnLst>
                              <p:par>
                                <p:cTn id="93" presetID="10" presetClass="entr" presetSubtype="0" fill="hold" nodeType="afterEffect">
                                  <p:stCondLst>
                                    <p:cond delay="50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500"/>
                                        <p:tgtEl>
                                          <p:spTgt spid="36"/>
                                        </p:tgtEl>
                                      </p:cBhvr>
                                    </p:animEffect>
                                  </p:childTnLst>
                                </p:cTn>
                              </p:par>
                              <p:par>
                                <p:cTn id="96" presetID="10" presetClass="entr" presetSubtype="0" fill="hold" nodeType="withEffect">
                                  <p:stCondLst>
                                    <p:cond delay="50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10" presetClass="entr" presetSubtype="0" fill="hold" nodeType="withEffect">
                                  <p:stCondLst>
                                    <p:cond delay="50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500"/>
                                        <p:tgtEl>
                                          <p:spTgt spid="34"/>
                                        </p:tgtEl>
                                      </p:cBhvr>
                                    </p:animEffect>
                                  </p:childTnLst>
                                </p:cTn>
                              </p:par>
                              <p:par>
                                <p:cTn id="102" presetID="10" presetClass="entr" presetSubtype="0" fill="hold" nodeType="withEffect">
                                  <p:stCondLst>
                                    <p:cond delay="50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500"/>
                                        <p:tgtEl>
                                          <p:spTgt spid="39"/>
                                        </p:tgtEl>
                                      </p:cBhvr>
                                    </p:animEffect>
                                  </p:childTnLst>
                                </p:cTn>
                              </p:par>
                              <p:par>
                                <p:cTn id="105" presetID="10" presetClass="entr" presetSubtype="0" fill="hold" nodeType="withEffect">
                                  <p:stCondLst>
                                    <p:cond delay="50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cTn>
                              </p:par>
                              <p:par>
                                <p:cTn id="108" presetID="10" presetClass="entr" presetSubtype="0" fill="hold" nodeType="withEffect">
                                  <p:stCondLst>
                                    <p:cond delay="50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500"/>
                                        <p:tgtEl>
                                          <p:spTgt spid="38"/>
                                        </p:tgtEl>
                                      </p:cBhvr>
                                    </p:animEffect>
                                  </p:childTnLst>
                                </p:cTn>
                              </p:par>
                              <p:par>
                                <p:cTn id="111" presetID="10" presetClass="entr" presetSubtype="0" fill="hold" nodeType="withEffect">
                                  <p:stCondLst>
                                    <p:cond delay="50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childTnLst>
                                </p:cTn>
                              </p:par>
                              <p:par>
                                <p:cTn id="114" presetID="10" presetClass="entr" presetSubtype="0" fill="hold" nodeType="withEffect">
                                  <p:stCondLst>
                                    <p:cond delay="50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p:bldP spid="52" grpId="0"/>
      <p:bldP spid="54" grpId="0"/>
      <p:bldP spid="59" grpId="0" animBg="1"/>
      <p:bldP spid="74" grpId="0" animBg="1"/>
      <p:bldP spid="8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937822" y="1553254"/>
            <a:ext cx="6296969" cy="3114671"/>
            <a:chOff x="2000249" y="1189315"/>
            <a:chExt cx="5626100" cy="2782839"/>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469" t="23948" r="5029" b="15462"/>
            <a:stretch/>
          </p:blipFill>
          <p:spPr>
            <a:xfrm>
              <a:off x="2000249" y="1189315"/>
              <a:ext cx="5626100" cy="2782839"/>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3678" t="4308" r="3218" b="3871"/>
            <a:stretch/>
          </p:blipFill>
          <p:spPr>
            <a:xfrm>
              <a:off x="3216628" y="1901678"/>
              <a:ext cx="1030351" cy="830686"/>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051" y="1809966"/>
              <a:ext cx="1149291" cy="1014110"/>
            </a:xfrm>
            <a:prstGeom prst="rect">
              <a:avLst/>
            </a:prstGeom>
          </p:spPr>
        </p:pic>
        <p:sp>
          <p:nvSpPr>
            <p:cNvPr id="41" name="Rounded Rectangle 40"/>
            <p:cNvSpPr/>
            <p:nvPr/>
          </p:nvSpPr>
          <p:spPr>
            <a:xfrm>
              <a:off x="3087185" y="2907365"/>
              <a:ext cx="1289235" cy="232851"/>
            </a:xfrm>
            <a:prstGeom prst="roundRect">
              <a:avLst>
                <a:gd name="adj" fmla="val 27388"/>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27D1BB"/>
                  </a:solidFill>
                  <a:latin typeface="Cairo ExtraBlack" pitchFamily="2" charset="-78"/>
                  <a:cs typeface="Cairo ExtraBlack" pitchFamily="2" charset="-78"/>
                </a:rPr>
                <a:t>National Geodetic Networks</a:t>
              </a:r>
            </a:p>
          </p:txBody>
        </p:sp>
        <p:sp>
          <p:nvSpPr>
            <p:cNvPr id="42" name="Rounded Rectangle 41"/>
            <p:cNvSpPr/>
            <p:nvPr/>
          </p:nvSpPr>
          <p:spPr>
            <a:xfrm>
              <a:off x="4925271" y="2907365"/>
              <a:ext cx="1482853" cy="232851"/>
            </a:xfrm>
            <a:prstGeom prst="roundRect">
              <a:avLst>
                <a:gd name="adj" fmla="val 27388"/>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7877B9"/>
                  </a:solidFill>
                  <a:latin typeface="Cairo ExtraBlack" pitchFamily="2" charset="-78"/>
                  <a:cs typeface="Cairo ExtraBlack" pitchFamily="2" charset="-78"/>
                </a:rPr>
                <a:t>National Spatial Reference System</a:t>
              </a:r>
            </a:p>
          </p:txBody>
        </p:sp>
      </p:grpSp>
      <p:sp>
        <p:nvSpPr>
          <p:cNvPr id="12" name="مستطيل 1"/>
          <p:cNvSpPr/>
          <p:nvPr/>
        </p:nvSpPr>
        <p:spPr>
          <a:xfrm>
            <a:off x="1028700" y="613859"/>
            <a:ext cx="6597649" cy="553998"/>
          </a:xfrm>
          <a:prstGeom prst="rect">
            <a:avLst/>
          </a:prstGeom>
          <a:noFill/>
        </p:spPr>
        <p:txBody>
          <a:bodyPr wrap="square">
            <a:spAutoFit/>
          </a:bodyPr>
          <a:lstStyle/>
          <a:p>
            <a:pPr algn="ctr">
              <a:lnSpc>
                <a:spcPct val="150000"/>
              </a:lnSpc>
            </a:pPr>
            <a:r>
              <a:rPr lang="en-US" sz="1000" dirty="0">
                <a:ln w="0"/>
                <a:solidFill>
                  <a:schemeClr val="tx1">
                    <a:lumMod val="75000"/>
                  </a:schemeClr>
                </a:solidFill>
                <a:latin typeface="Cairo Medium" pitchFamily="2" charset="-78"/>
                <a:ea typeface="+mj-ea"/>
                <a:cs typeface="Cairo Medium" pitchFamily="2" charset="-78"/>
              </a:rPr>
              <a:t>Spatial Reference System (SRS) is a regional or global reference system which is used in all positioning applications in both dimensions - horizontal and vertical  - and also all existing geo-spatial products are reference to it.</a:t>
            </a:r>
          </a:p>
        </p:txBody>
      </p:sp>
      <p:sp>
        <p:nvSpPr>
          <p:cNvPr id="14" name="Rounded Rectangle 13"/>
          <p:cNvSpPr/>
          <p:nvPr/>
        </p:nvSpPr>
        <p:spPr>
          <a:xfrm>
            <a:off x="2036762" y="1047003"/>
            <a:ext cx="4770438" cy="666512"/>
          </a:xfrm>
          <a:prstGeom prst="roundRect">
            <a:avLst>
              <a:gd name="adj" fmla="val 29887"/>
            </a:avLst>
          </a:prstGeom>
          <a:noFill/>
        </p:spPr>
        <p:txBody>
          <a:bodyPr wrap="square" anchor="ctr">
            <a:spAutoFit/>
          </a:bodyPr>
          <a:lstStyle/>
          <a:p>
            <a:pPr lvl="0" algn="ctr" defTabSz="342900">
              <a:lnSpc>
                <a:spcPct val="150000"/>
              </a:lnSpc>
              <a:buSzPct val="100000"/>
              <a:defRPr/>
            </a:pPr>
            <a:r>
              <a:rPr lang="en-US" sz="1000" b="1" dirty="0">
                <a:ln w="0"/>
                <a:solidFill>
                  <a:srgbClr val="52A0B6"/>
                </a:solidFill>
                <a:latin typeface="Cairo ExtraBlack" pitchFamily="2" charset="-78"/>
                <a:ea typeface="+mj-ea"/>
                <a:cs typeface="Cairo ExtraBlack" pitchFamily="2" charset="-78"/>
              </a:rPr>
              <a:t>these geodetic components </a:t>
            </a:r>
            <a:r>
              <a:rPr lang="en-US" sz="1000" b="1" dirty="0">
                <a:ln w="0"/>
                <a:solidFill>
                  <a:srgbClr val="668ABA"/>
                </a:solidFill>
                <a:latin typeface="Cairo ExtraBlack" pitchFamily="2" charset="-78"/>
                <a:ea typeface="+mj-ea"/>
                <a:cs typeface="Cairo ExtraBlack" pitchFamily="2" charset="-78"/>
              </a:rPr>
              <a:t>are defined based on </a:t>
            </a:r>
            <a:r>
              <a:rPr lang="en-US" sz="1000" b="1" dirty="0">
                <a:ln w="0"/>
                <a:solidFill>
                  <a:srgbClr val="7A75BA"/>
                </a:solidFill>
                <a:latin typeface="Cairo ExtraBlack" pitchFamily="2" charset="-78"/>
                <a:ea typeface="+mj-ea"/>
                <a:cs typeface="Cairo ExtraBlack" pitchFamily="2" charset="-78"/>
              </a:rPr>
              <a:t>data and information from </a:t>
            </a:r>
            <a:r>
              <a:rPr lang="en-US" sz="1000" b="1" dirty="0">
                <a:ln w="0"/>
                <a:solidFill>
                  <a:srgbClr val="16E5BB"/>
                </a:solidFill>
                <a:latin typeface="Cairo ExtraBlack" pitchFamily="2" charset="-78"/>
                <a:ea typeface="+mj-ea"/>
                <a:cs typeface="Cairo ExtraBlack" pitchFamily="2" charset="-78"/>
              </a:rPr>
              <a:t>different geodetic networks.</a:t>
            </a:r>
          </a:p>
        </p:txBody>
      </p:sp>
      <p:sp>
        <p:nvSpPr>
          <p:cNvPr id="16" name="Rounded Rectangle 15"/>
          <p:cNvSpPr/>
          <p:nvPr/>
        </p:nvSpPr>
        <p:spPr>
          <a:xfrm>
            <a:off x="2345465" y="188110"/>
            <a:ext cx="4077675" cy="305485"/>
          </a:xfrm>
          <a:prstGeom prst="roundRect">
            <a:avLst>
              <a:gd name="adj" fmla="val 29887"/>
            </a:avLst>
          </a:prstGeom>
          <a:solidFill>
            <a:srgbClr val="F8F8F8"/>
          </a:solidFill>
        </p:spPr>
        <p:txBody>
          <a:bodyPr wrap="square" anchor="ctr">
            <a:spAutoFit/>
          </a:bodyPr>
          <a:lstStyle/>
          <a:p>
            <a:pPr lvl="0" algn="ctr"/>
            <a:r>
              <a:rPr lang="en-US" sz="1050" b="1" dirty="0">
                <a:solidFill>
                  <a:srgbClr val="7877B9"/>
                </a:solidFill>
                <a:latin typeface="Cairo ExtraBlack" pitchFamily="2" charset="-78"/>
                <a:cs typeface="Cairo ExtraBlack" pitchFamily="2" charset="-78"/>
              </a:rPr>
              <a:t>National Spatial Reference System</a:t>
            </a:r>
          </a:p>
        </p:txBody>
      </p:sp>
      <p:sp>
        <p:nvSpPr>
          <p:cNvPr id="20" name="Rectangle 19"/>
          <p:cNvSpPr/>
          <p:nvPr/>
        </p:nvSpPr>
        <p:spPr>
          <a:xfrm>
            <a:off x="2754830" y="2164587"/>
            <a:ext cx="1973358" cy="323287"/>
          </a:xfrm>
          <a:prstGeom prst="rect">
            <a:avLst/>
          </a:prstGeom>
          <a:noFill/>
          <a:ln w="19050" cap="rnd" cmpd="sng" algn="ctr">
            <a:noFill/>
            <a:prstDash val="solid"/>
          </a:ln>
          <a:effectLst/>
        </p:spPr>
        <p:txBody>
          <a:bodyPr rtlCol="0" anchor="ctr"/>
          <a:lstStyle/>
          <a:p>
            <a:pPr lvl="0" algn="ctr">
              <a:defRPr/>
            </a:pPr>
            <a:r>
              <a:rPr lang="en-US" sz="900" dirty="0">
                <a:solidFill>
                  <a:srgbClr val="00B050"/>
                </a:solidFill>
                <a:latin typeface="+mn-lt"/>
                <a:ea typeface="+mn-ea"/>
                <a:cs typeface="+mn-cs"/>
              </a:rPr>
              <a:t>National Geodetic Reference Frame (NGRF)</a:t>
            </a:r>
          </a:p>
        </p:txBody>
      </p:sp>
      <p:sp>
        <p:nvSpPr>
          <p:cNvPr id="22" name="Rectangle 21"/>
          <p:cNvSpPr/>
          <p:nvPr/>
        </p:nvSpPr>
        <p:spPr>
          <a:xfrm>
            <a:off x="4939669" y="2155571"/>
            <a:ext cx="1973358" cy="314375"/>
          </a:xfrm>
          <a:prstGeom prst="rect">
            <a:avLst/>
          </a:prstGeom>
          <a:noFill/>
          <a:ln w="19050" cap="rnd" cmpd="sng" algn="ctr">
            <a:noFill/>
            <a:prstDash val="solid"/>
          </a:ln>
          <a:effectLst/>
        </p:spPr>
        <p:txBody>
          <a:bodyPr rtlCol="0" anchor="ctr"/>
          <a:lstStyle/>
          <a:p>
            <a:pPr algn="ctr">
              <a:defRPr/>
            </a:pPr>
            <a:r>
              <a:rPr lang="en-US" sz="900" dirty="0">
                <a:solidFill>
                  <a:srgbClr val="00B050"/>
                </a:solidFill>
                <a:latin typeface="+mn-lt"/>
                <a:ea typeface="+mn-ea"/>
                <a:cs typeface="+mn-cs"/>
              </a:rPr>
              <a:t>National Vertical Reference Frame (NVRF)</a:t>
            </a:r>
          </a:p>
        </p:txBody>
      </p:sp>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4343" y1="84153" x2="23838" y2="84699"/>
                        <a14:foregroundMark x1="6061" y1="88798" x2="25455" y2="88798"/>
                        <a14:foregroundMark x1="6465" y1="85246" x2="19798" y2="83607"/>
                        <a14:foregroundMark x1="13535" y1="93716" x2="22424" y2="94262"/>
                        <a14:foregroundMark x1="6465" y1="81694" x2="11717" y2="81694"/>
                        <a14:foregroundMark x1="10505" y1="93169" x2="12727" y2="94809"/>
                        <a14:foregroundMark x1="28283" y1="3552" x2="33939" y2="6011"/>
                      </a14:backgroundRemoval>
                    </a14:imgEffect>
                  </a14:imgLayer>
                </a14:imgProps>
              </a:ext>
              <a:ext uri="{28A0092B-C50C-407E-A947-70E740481C1C}">
                <a14:useLocalDpi xmlns:a14="http://schemas.microsoft.com/office/drawing/2010/main" val="0"/>
              </a:ext>
            </a:extLst>
          </a:blip>
          <a:stretch>
            <a:fillRect/>
          </a:stretch>
        </p:blipFill>
        <p:spPr>
          <a:xfrm>
            <a:off x="4869595" y="2487875"/>
            <a:ext cx="2043432" cy="1230690"/>
          </a:xfrm>
          <a:prstGeom prst="rect">
            <a:avLst/>
          </a:prstGeom>
          <a:ln>
            <a:solidFill>
              <a:schemeClr val="bg1">
                <a:lumMod val="50000"/>
              </a:schemeClr>
            </a:solidFill>
          </a:ln>
          <a:effectLst/>
        </p:spPr>
      </p:pic>
      <p:sp>
        <p:nvSpPr>
          <p:cNvPr id="24" name="Rectangle 23"/>
          <p:cNvSpPr/>
          <p:nvPr/>
        </p:nvSpPr>
        <p:spPr>
          <a:xfrm>
            <a:off x="7026922" y="2159607"/>
            <a:ext cx="1973358" cy="138712"/>
          </a:xfrm>
          <a:prstGeom prst="rect">
            <a:avLst/>
          </a:prstGeom>
          <a:noFill/>
          <a:ln w="19050" cap="rnd" cmpd="sng" algn="ctr">
            <a:noFill/>
            <a:prstDash val="solid"/>
          </a:ln>
          <a:effectLst/>
        </p:spPr>
        <p:txBody>
          <a:bodyPr rtlCol="0" anchor="ctr"/>
          <a:lstStyle/>
          <a:p>
            <a:pPr lvl="0" algn="ctr">
              <a:defRPr/>
            </a:pPr>
            <a:r>
              <a:rPr lang="en-US" sz="900" dirty="0">
                <a:solidFill>
                  <a:srgbClr val="00B050"/>
                </a:solidFill>
                <a:latin typeface="+mn-lt"/>
                <a:ea typeface="+mn-ea"/>
                <a:cs typeface="+mn-cs"/>
              </a:rPr>
              <a:t>National Geoid Model</a:t>
            </a:r>
          </a:p>
        </p:txBody>
      </p:sp>
      <p:pic>
        <p:nvPicPr>
          <p:cNvPr id="26" name="Picture 25"/>
          <p:cNvPicPr>
            <a:picLocks noChangeAspect="1"/>
          </p:cNvPicPr>
          <p:nvPr/>
        </p:nvPicPr>
        <p:blipFill>
          <a:blip r:embed="rId8" cstate="print">
            <a:extLst>
              <a:ext uri="{BEBA8EAE-BF5A-486C-A8C5-ECC9F3942E4B}">
                <a14:imgProps xmlns:a14="http://schemas.microsoft.com/office/drawing/2010/main">
                  <a14:imgLayer r:embed="rId9">
                    <a14:imgEffect>
                      <a14:backgroundRemoval t="1090" b="98910" l="606" r="100000"/>
                    </a14:imgEffect>
                  </a14:imgLayer>
                </a14:imgProps>
              </a:ext>
              <a:ext uri="{28A0092B-C50C-407E-A947-70E740481C1C}">
                <a14:useLocalDpi xmlns:a14="http://schemas.microsoft.com/office/drawing/2010/main" val="0"/>
              </a:ext>
            </a:extLst>
          </a:blip>
          <a:stretch>
            <a:fillRect/>
          </a:stretch>
        </p:blipFill>
        <p:spPr>
          <a:xfrm>
            <a:off x="7026922" y="2506095"/>
            <a:ext cx="2039653" cy="1230690"/>
          </a:xfrm>
          <a:prstGeom prst="rect">
            <a:avLst/>
          </a:prstGeom>
          <a:ln>
            <a:solidFill>
              <a:schemeClr val="bg1">
                <a:lumMod val="50000"/>
              </a:schemeClr>
            </a:solidFill>
          </a:ln>
          <a:effectLst/>
        </p:spPr>
      </p:pic>
      <p:pic>
        <p:nvPicPr>
          <p:cNvPr id="27" name="Picture 26"/>
          <p:cNvPicPr>
            <a:picLocks noChangeAspect="1"/>
          </p:cNvPicPr>
          <p:nvPr/>
        </p:nvPicPr>
        <p:blipFill rotWithShape="1">
          <a:blip r:embed="rId10">
            <a:duotone>
              <a:schemeClr val="bg2">
                <a:shade val="45000"/>
                <a:satMod val="135000"/>
              </a:schemeClr>
              <a:prstClr val="white"/>
            </a:duotone>
            <a:extLst>
              <a:ext uri="{BEBA8EAE-BF5A-486C-A8C5-ECC9F3942E4B}">
                <a14:imgProps xmlns:a14="http://schemas.microsoft.com/office/drawing/2010/main">
                  <a14:imgLayer r:embed="rId11">
                    <a14:imgEffect>
                      <a14:backgroundRemoval t="70050" b="75000" l="75400" r="93550">
                        <a14:foregroundMark x1="78650" y1="72000" x2="79400" y2="71850"/>
                        <a14:foregroundMark x1="80700" y1="71850" x2="82500" y2="71700"/>
                        <a14:foregroundMark x1="85000" y1="71400" x2="86050" y2="71250"/>
                      </a14:backgroundRemoval>
                    </a14:imgEffect>
                  </a14:imgLayer>
                </a14:imgProps>
              </a:ext>
              <a:ext uri="{28A0092B-C50C-407E-A947-70E740481C1C}">
                <a14:useLocalDpi xmlns:a14="http://schemas.microsoft.com/office/drawing/2010/main" val="0"/>
              </a:ext>
            </a:extLst>
          </a:blip>
          <a:srcRect l="77171" t="69475" r="7439" b="24368"/>
          <a:stretch/>
        </p:blipFill>
        <p:spPr>
          <a:xfrm>
            <a:off x="1927307" y="2595431"/>
            <a:ext cx="791567" cy="316687"/>
          </a:xfrm>
          <a:prstGeom prst="rect">
            <a:avLst/>
          </a:prstGeom>
        </p:spPr>
      </p:pic>
      <p:pic>
        <p:nvPicPr>
          <p:cNvPr id="21" name="Picture 20"/>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675" y1="83916" x2="13247" y2="86713"/>
                        <a14:foregroundMark x1="16104" y1="85664" x2="19481" y2="84965"/>
                        <a14:foregroundMark x1="12987" y1="80769" x2="14805" y2="80769"/>
                      </a14:backgroundRemoval>
                    </a14:imgEffect>
                  </a14:imgLayer>
                </a14:imgProps>
              </a:ext>
              <a:ext uri="{28A0092B-C50C-407E-A947-70E740481C1C}">
                <a14:useLocalDpi xmlns:a14="http://schemas.microsoft.com/office/drawing/2010/main" val="0"/>
              </a:ext>
            </a:extLst>
          </a:blip>
          <a:stretch>
            <a:fillRect/>
          </a:stretch>
        </p:blipFill>
        <p:spPr>
          <a:xfrm>
            <a:off x="2718874" y="2487874"/>
            <a:ext cx="2036827" cy="1230691"/>
          </a:xfrm>
          <a:prstGeom prst="rect">
            <a:avLst/>
          </a:prstGeom>
          <a:ln>
            <a:solidFill>
              <a:schemeClr val="bg1">
                <a:lumMod val="50000"/>
              </a:schemeClr>
            </a:solidFill>
          </a:ln>
          <a:effectLst/>
        </p:spPr>
      </p:pic>
      <p:sp>
        <p:nvSpPr>
          <p:cNvPr id="19" name="مستطيل 18"/>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128187850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مستطيل 1"/>
          <p:cNvSpPr/>
          <p:nvPr/>
        </p:nvSpPr>
        <p:spPr>
          <a:xfrm>
            <a:off x="1718521" y="61517"/>
            <a:ext cx="5765799" cy="388568"/>
          </a:xfrm>
          <a:prstGeom prst="rect">
            <a:avLst/>
          </a:prstGeom>
          <a:noFill/>
        </p:spPr>
        <p:txBody>
          <a:bodyPr wrap="square">
            <a:spAutoFit/>
          </a:bodyPr>
          <a:lstStyle/>
          <a:p>
            <a:pPr algn="ctr">
              <a:lnSpc>
                <a:spcPct val="150000"/>
              </a:lnSpc>
            </a:pPr>
            <a:r>
              <a:rPr lang="en-US" b="1" dirty="0">
                <a:ln w="0"/>
                <a:solidFill>
                  <a:srgbClr val="16E5BB"/>
                </a:solidFill>
                <a:latin typeface="Cairo ExtraBlack" pitchFamily="2" charset="-78"/>
                <a:ea typeface="+mj-ea"/>
                <a:cs typeface="Cairo ExtraBlack" pitchFamily="2" charset="-78"/>
              </a:rPr>
              <a:t>National</a:t>
            </a:r>
            <a:r>
              <a:rPr lang="en-US" b="1" dirty="0">
                <a:ln w="0"/>
                <a:solidFill>
                  <a:schemeClr val="tx1">
                    <a:lumMod val="75000"/>
                  </a:schemeClr>
                </a:solidFill>
                <a:latin typeface="Cairo ExtraBlack" pitchFamily="2" charset="-78"/>
                <a:ea typeface="+mj-ea"/>
                <a:cs typeface="Cairo ExtraBlack" pitchFamily="2" charset="-78"/>
              </a:rPr>
              <a:t> </a:t>
            </a:r>
            <a:r>
              <a:rPr lang="en-US" b="1" dirty="0">
                <a:ln w="0"/>
                <a:solidFill>
                  <a:srgbClr val="30C5BA"/>
                </a:solidFill>
                <a:latin typeface="Cairo ExtraBlack" pitchFamily="2" charset="-78"/>
                <a:ea typeface="+mj-ea"/>
                <a:cs typeface="Cairo ExtraBlack" pitchFamily="2" charset="-78"/>
              </a:rPr>
              <a:t>Geodetic</a:t>
            </a:r>
            <a:r>
              <a:rPr lang="en-US" b="1" dirty="0">
                <a:ln w="0"/>
                <a:solidFill>
                  <a:schemeClr val="tx1">
                    <a:lumMod val="75000"/>
                  </a:schemeClr>
                </a:solidFill>
                <a:latin typeface="Cairo ExtraBlack" pitchFamily="2" charset="-78"/>
                <a:ea typeface="+mj-ea"/>
                <a:cs typeface="Cairo ExtraBlack" pitchFamily="2" charset="-78"/>
              </a:rPr>
              <a:t> </a:t>
            </a:r>
            <a:r>
              <a:rPr lang="en-US" b="1" dirty="0">
                <a:ln w="0"/>
                <a:solidFill>
                  <a:srgbClr val="66A6BA"/>
                </a:solidFill>
                <a:latin typeface="Cairo ExtraBlack" pitchFamily="2" charset="-78"/>
                <a:ea typeface="+mj-ea"/>
                <a:cs typeface="Cairo ExtraBlack" pitchFamily="2" charset="-78"/>
              </a:rPr>
              <a:t>Infrastructure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469" t="23948" r="5029" b="15462"/>
          <a:stretch/>
        </p:blipFill>
        <p:spPr>
          <a:xfrm>
            <a:off x="2000249" y="803053"/>
            <a:ext cx="5626100" cy="2782839"/>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3678" t="4308" r="3218" b="3871"/>
          <a:stretch/>
        </p:blipFill>
        <p:spPr>
          <a:xfrm>
            <a:off x="3216628" y="1515416"/>
            <a:ext cx="1030351" cy="830686"/>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051" y="1423704"/>
            <a:ext cx="1149291" cy="1014110"/>
          </a:xfrm>
          <a:prstGeom prst="rect">
            <a:avLst/>
          </a:prstGeom>
        </p:spPr>
      </p:pic>
      <p:sp>
        <p:nvSpPr>
          <p:cNvPr id="41" name="Rounded Rectangle 40"/>
          <p:cNvSpPr/>
          <p:nvPr/>
        </p:nvSpPr>
        <p:spPr>
          <a:xfrm>
            <a:off x="3087185" y="2521103"/>
            <a:ext cx="1289235" cy="232851"/>
          </a:xfrm>
          <a:prstGeom prst="roundRect">
            <a:avLst>
              <a:gd name="adj" fmla="val 27388"/>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Cairo ExtraBlack" pitchFamily="2" charset="-78"/>
                <a:cs typeface="Cairo ExtraBlack" pitchFamily="2" charset="-78"/>
              </a:rPr>
              <a:t>National Geodetic Networks</a:t>
            </a:r>
          </a:p>
        </p:txBody>
      </p:sp>
      <p:sp>
        <p:nvSpPr>
          <p:cNvPr id="42" name="Rounded Rectangle 41"/>
          <p:cNvSpPr/>
          <p:nvPr/>
        </p:nvSpPr>
        <p:spPr>
          <a:xfrm>
            <a:off x="4925271" y="2521103"/>
            <a:ext cx="1482853" cy="232851"/>
          </a:xfrm>
          <a:prstGeom prst="roundRect">
            <a:avLst>
              <a:gd name="adj" fmla="val 27388"/>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B050"/>
                </a:solidFill>
                <a:latin typeface="Cairo ExtraBlack" pitchFamily="2" charset="-78"/>
                <a:cs typeface="Cairo ExtraBlack" pitchFamily="2" charset="-78"/>
              </a:rPr>
              <a:t>National Spatial Reference System</a:t>
            </a:r>
          </a:p>
        </p:txBody>
      </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938" y="2159901"/>
            <a:ext cx="1181406" cy="895539"/>
          </a:xfrm>
          <a:prstGeom prst="rect">
            <a:avLst/>
          </a:prstGeom>
          <a:ln>
            <a:solidFill>
              <a:schemeClr val="bg1">
                <a:lumMod val="75000"/>
              </a:schemeClr>
            </a:solidFill>
          </a:ln>
          <a:effectLst/>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369" y="3362533"/>
            <a:ext cx="1128184" cy="897709"/>
          </a:xfrm>
          <a:prstGeom prst="rect">
            <a:avLst/>
          </a:prstGeom>
          <a:ln>
            <a:solidFill>
              <a:schemeClr val="bg1">
                <a:lumMod val="75000"/>
              </a:schemeClr>
            </a:solidFill>
          </a:ln>
          <a:effectLst/>
        </p:spPr>
      </p:pic>
      <p:pic>
        <p:nvPicPr>
          <p:cNvPr id="46" name="Picture 45"/>
          <p:cNvPicPr>
            <a:picLocks noChangeAspect="1"/>
          </p:cNvPicPr>
          <p:nvPr/>
        </p:nvPicPr>
        <p:blipFill rotWithShape="1">
          <a:blip r:embed="rId8" cstate="print">
            <a:extLst>
              <a:ext uri="{28A0092B-C50C-407E-A947-70E740481C1C}">
                <a14:useLocalDpi xmlns:a14="http://schemas.microsoft.com/office/drawing/2010/main" val="0"/>
              </a:ext>
            </a:extLst>
          </a:blip>
          <a:srcRect l="20281" t="6369" r="9112" b="5899"/>
          <a:stretch/>
        </p:blipFill>
        <p:spPr>
          <a:xfrm>
            <a:off x="3036973" y="3385861"/>
            <a:ext cx="1093922" cy="897709"/>
          </a:xfrm>
          <a:prstGeom prst="rect">
            <a:avLst/>
          </a:prstGeom>
          <a:ln>
            <a:solidFill>
              <a:schemeClr val="bg1">
                <a:lumMod val="75000"/>
              </a:schemeClr>
            </a:solidFill>
          </a:ln>
          <a:effectLst/>
        </p:spPr>
      </p:pic>
      <p:pic>
        <p:nvPicPr>
          <p:cNvPr id="53" name="Picture 52"/>
          <p:cNvPicPr>
            <a:picLocks noChangeAspect="1"/>
          </p:cNvPicPr>
          <p:nvPr/>
        </p:nvPicPr>
        <p:blipFill rotWithShape="1">
          <a:blip r:embed="rId9" cstate="print">
            <a:extLst>
              <a:ext uri="{28A0092B-C50C-407E-A947-70E740481C1C}">
                <a14:useLocalDpi xmlns:a14="http://schemas.microsoft.com/office/drawing/2010/main" val="0"/>
              </a:ext>
            </a:extLst>
          </a:blip>
          <a:srcRect l="42235" t="32788" r="17410" b="17005"/>
          <a:stretch/>
        </p:blipFill>
        <p:spPr>
          <a:xfrm>
            <a:off x="1614907" y="3385861"/>
            <a:ext cx="1131708" cy="891352"/>
          </a:xfrm>
          <a:prstGeom prst="rect">
            <a:avLst/>
          </a:prstGeom>
          <a:ln>
            <a:solidFill>
              <a:schemeClr val="bg1">
                <a:lumMod val="75000"/>
              </a:schemeClr>
            </a:solidFill>
          </a:ln>
          <a:effectLst/>
        </p:spPr>
      </p:pic>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l="5397" r="5855"/>
          <a:stretch/>
        </p:blipFill>
        <p:spPr>
          <a:xfrm>
            <a:off x="158006" y="957269"/>
            <a:ext cx="1141434" cy="895539"/>
          </a:xfrm>
          <a:prstGeom prst="rect">
            <a:avLst/>
          </a:prstGeom>
          <a:ln>
            <a:solidFill>
              <a:schemeClr val="bg1">
                <a:lumMod val="75000"/>
              </a:schemeClr>
            </a:solidFill>
          </a:ln>
          <a:effectLst/>
        </p:spPr>
      </p:pic>
      <p:sp>
        <p:nvSpPr>
          <p:cNvPr id="56" name="Rectangle 55"/>
          <p:cNvSpPr/>
          <p:nvPr/>
        </p:nvSpPr>
        <p:spPr>
          <a:xfrm>
            <a:off x="179930" y="3008019"/>
            <a:ext cx="1220122" cy="36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lumMod val="75000"/>
                  </a:schemeClr>
                </a:solidFill>
              </a:rPr>
              <a:t>National Vertical Network</a:t>
            </a:r>
            <a:endParaRPr lang="ar-EG" sz="700" dirty="0">
              <a:solidFill>
                <a:schemeClr val="tx1">
                  <a:lumMod val="75000"/>
                </a:schemeClr>
              </a:solidFill>
            </a:endParaRPr>
          </a:p>
        </p:txBody>
      </p:sp>
      <p:sp>
        <p:nvSpPr>
          <p:cNvPr id="57" name="Rectangle 56"/>
          <p:cNvSpPr/>
          <p:nvPr/>
        </p:nvSpPr>
        <p:spPr>
          <a:xfrm>
            <a:off x="158006" y="1801200"/>
            <a:ext cx="1234053" cy="362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lumMod val="75000"/>
                  </a:schemeClr>
                </a:solidFill>
              </a:rPr>
              <a:t>National CORS Network</a:t>
            </a:r>
            <a:endParaRPr lang="ar-EG" sz="700" dirty="0">
              <a:solidFill>
                <a:schemeClr val="tx1">
                  <a:lumMod val="75000"/>
                </a:schemeClr>
              </a:solidFill>
            </a:endParaRPr>
          </a:p>
        </p:txBody>
      </p:sp>
      <p:sp>
        <p:nvSpPr>
          <p:cNvPr id="58" name="Rectangle 57"/>
          <p:cNvSpPr/>
          <p:nvPr/>
        </p:nvSpPr>
        <p:spPr>
          <a:xfrm>
            <a:off x="147292" y="4204585"/>
            <a:ext cx="1320543" cy="364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lumMod val="75000"/>
                  </a:schemeClr>
                </a:solidFill>
              </a:rPr>
              <a:t>National Gravity Network</a:t>
            </a:r>
            <a:endParaRPr lang="ar-EG" sz="700" dirty="0">
              <a:solidFill>
                <a:schemeClr val="tx1">
                  <a:lumMod val="75000"/>
                </a:schemeClr>
              </a:solidFill>
            </a:endParaRPr>
          </a:p>
        </p:txBody>
      </p:sp>
      <p:sp>
        <p:nvSpPr>
          <p:cNvPr id="59" name="Rectangle 58"/>
          <p:cNvSpPr/>
          <p:nvPr/>
        </p:nvSpPr>
        <p:spPr>
          <a:xfrm>
            <a:off x="1609311" y="4242266"/>
            <a:ext cx="1334366" cy="362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lumMod val="75000"/>
                  </a:schemeClr>
                </a:solidFill>
              </a:rPr>
              <a:t>National Tide Gauge Network</a:t>
            </a:r>
            <a:endParaRPr lang="ar-EG" sz="700" dirty="0">
              <a:solidFill>
                <a:schemeClr val="tx1">
                  <a:lumMod val="75000"/>
                </a:schemeClr>
              </a:solidFill>
            </a:endParaRPr>
          </a:p>
        </p:txBody>
      </p:sp>
      <p:sp>
        <p:nvSpPr>
          <p:cNvPr id="60" name="Rectangle 59"/>
          <p:cNvSpPr/>
          <p:nvPr/>
        </p:nvSpPr>
        <p:spPr>
          <a:xfrm>
            <a:off x="2980068" y="4311897"/>
            <a:ext cx="1202683" cy="20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lumMod val="75000"/>
                  </a:schemeClr>
                </a:solidFill>
              </a:rPr>
              <a:t>Geodetic Network</a:t>
            </a:r>
            <a:endParaRPr lang="ar-EG" sz="700" dirty="0">
              <a:solidFill>
                <a:schemeClr val="tx1">
                  <a:lumMod val="75000"/>
                </a:schemeClr>
              </a:solidFill>
            </a:endParaRPr>
          </a:p>
        </p:txBody>
      </p:sp>
      <p:sp>
        <p:nvSpPr>
          <p:cNvPr id="64" name="Rounded Rectangle 63"/>
          <p:cNvSpPr/>
          <p:nvPr/>
        </p:nvSpPr>
        <p:spPr>
          <a:xfrm>
            <a:off x="2337582" y="78956"/>
            <a:ext cx="4077675" cy="378385"/>
          </a:xfrm>
          <a:prstGeom prst="roundRect">
            <a:avLst>
              <a:gd name="adj" fmla="val 29887"/>
            </a:avLst>
          </a:prstGeom>
          <a:gradFill flip="none" rotWithShape="1">
            <a:gsLst>
              <a:gs pos="0">
                <a:schemeClr val="accent2">
                  <a:lumMod val="60000"/>
                  <a:lumOff val="40000"/>
                </a:schemeClr>
              </a:gs>
              <a:gs pos="39000">
                <a:srgbClr val="30C5BA"/>
              </a:gs>
              <a:gs pos="100000">
                <a:srgbClr val="16E5BB"/>
              </a:gs>
            </a:gsLst>
            <a:lin ang="10800000" scaled="1"/>
            <a:tileRect/>
          </a:gradFill>
        </p:spPr>
        <p:txBody>
          <a:bodyPr wrap="square" anchor="ctr">
            <a:spAutoFit/>
          </a:bodyPr>
          <a:lstStyle/>
          <a:p>
            <a:pPr lvl="0" algn="ctr" defTabSz="342900">
              <a:lnSpc>
                <a:spcPct val="150000"/>
              </a:lnSpc>
              <a:buSzPct val="100000"/>
              <a:defRPr/>
            </a:pPr>
            <a:r>
              <a:rPr lang="en-US" sz="1050" b="1" dirty="0">
                <a:ln w="0"/>
                <a:solidFill>
                  <a:schemeClr val="bg1"/>
                </a:solidFill>
                <a:latin typeface="Cairo ExtraBlack" pitchFamily="2" charset="-78"/>
                <a:ea typeface="+mj-ea"/>
                <a:cs typeface="Cairo ExtraBlack" pitchFamily="2" charset="-78"/>
              </a:rPr>
              <a:t>National Geodetic Infrastructure</a:t>
            </a:r>
          </a:p>
        </p:txBody>
      </p:sp>
      <p:sp>
        <p:nvSpPr>
          <p:cNvPr id="68" name="Rectangle 67"/>
          <p:cNvSpPr/>
          <p:nvPr/>
        </p:nvSpPr>
        <p:spPr>
          <a:xfrm>
            <a:off x="6928457" y="803053"/>
            <a:ext cx="1973358" cy="137466"/>
          </a:xfrm>
          <a:prstGeom prst="rect">
            <a:avLst/>
          </a:prstGeom>
          <a:noFill/>
          <a:ln w="19050" cap="rnd" cmpd="sng" algn="ctr">
            <a:noFill/>
            <a:prstDash val="solid"/>
          </a:ln>
          <a:effectLst/>
        </p:spPr>
        <p:txBody>
          <a:bodyPr rtlCol="0" anchor="ctr"/>
          <a:lstStyle/>
          <a:p>
            <a:pPr lvl="0" algn="ctr">
              <a:defRPr/>
            </a:pPr>
            <a:r>
              <a:rPr lang="en-US" sz="700" dirty="0">
                <a:solidFill>
                  <a:srgbClr val="00B050"/>
                </a:solidFill>
                <a:latin typeface="+mn-lt"/>
                <a:ea typeface="+mn-ea"/>
                <a:cs typeface="+mn-cs"/>
              </a:rPr>
              <a:t>National Geodetic Reference Frame (NGRF)</a:t>
            </a:r>
          </a:p>
        </p:txBody>
      </p:sp>
      <p:pic>
        <p:nvPicPr>
          <p:cNvPr id="69" name="Picture 68"/>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4675" y1="83916" x2="13247" y2="86713"/>
                        <a14:foregroundMark x1="16104" y1="85664" x2="19481" y2="84965"/>
                        <a14:foregroundMark x1="12987" y1="80769" x2="14805" y2="80769"/>
                      </a14:backgroundRemoval>
                    </a14:imgEffect>
                  </a14:imgLayer>
                </a14:imgProps>
              </a:ext>
              <a:ext uri="{28A0092B-C50C-407E-A947-70E740481C1C}">
                <a14:useLocalDpi xmlns:a14="http://schemas.microsoft.com/office/drawing/2010/main" val="0"/>
              </a:ext>
            </a:extLst>
          </a:blip>
          <a:stretch>
            <a:fillRect/>
          </a:stretch>
        </p:blipFill>
        <p:spPr>
          <a:xfrm>
            <a:off x="7216399" y="967933"/>
            <a:ext cx="1397475" cy="844382"/>
          </a:xfrm>
          <a:prstGeom prst="rect">
            <a:avLst/>
          </a:prstGeom>
          <a:ln>
            <a:solidFill>
              <a:schemeClr val="bg1">
                <a:lumMod val="50000"/>
              </a:schemeClr>
            </a:solidFill>
          </a:ln>
          <a:effectLst/>
        </p:spPr>
      </p:pic>
      <p:sp>
        <p:nvSpPr>
          <p:cNvPr id="70" name="Rectangle 69"/>
          <p:cNvSpPr/>
          <p:nvPr/>
        </p:nvSpPr>
        <p:spPr>
          <a:xfrm>
            <a:off x="6928457" y="1930810"/>
            <a:ext cx="1973358" cy="141653"/>
          </a:xfrm>
          <a:prstGeom prst="rect">
            <a:avLst/>
          </a:prstGeom>
          <a:noFill/>
          <a:ln w="19050" cap="rnd" cmpd="sng" algn="ctr">
            <a:noFill/>
            <a:prstDash val="solid"/>
          </a:ln>
          <a:effectLst/>
        </p:spPr>
        <p:txBody>
          <a:bodyPr rtlCol="0" anchor="ctr"/>
          <a:lstStyle/>
          <a:p>
            <a:pPr algn="ctr">
              <a:defRPr/>
            </a:pPr>
            <a:r>
              <a:rPr lang="en-US" sz="700" dirty="0">
                <a:solidFill>
                  <a:srgbClr val="00B050"/>
                </a:solidFill>
                <a:latin typeface="+mn-lt"/>
                <a:ea typeface="+mn-ea"/>
                <a:cs typeface="+mn-cs"/>
              </a:rPr>
              <a:t>National Vertical Reference Frame (NVRF)</a:t>
            </a:r>
          </a:p>
        </p:txBody>
      </p:sp>
      <p:pic>
        <p:nvPicPr>
          <p:cNvPr id="72" name="Picture 71"/>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14343" y1="84153" x2="23838" y2="84699"/>
                        <a14:foregroundMark x1="6061" y1="88798" x2="25455" y2="88798"/>
                        <a14:foregroundMark x1="6465" y1="85246" x2="19798" y2="83607"/>
                        <a14:foregroundMark x1="13535" y1="93716" x2="22424" y2="94262"/>
                        <a14:foregroundMark x1="6465" y1="81694" x2="11717" y2="81694"/>
                        <a14:foregroundMark x1="10505" y1="93169" x2="12727" y2="94809"/>
                        <a14:foregroundMark x1="28283" y1="3552" x2="33939" y2="6011"/>
                      </a14:backgroundRemoval>
                    </a14:imgEffect>
                  </a14:imgLayer>
                </a14:imgProps>
              </a:ext>
              <a:ext uri="{28A0092B-C50C-407E-A947-70E740481C1C}">
                <a14:useLocalDpi xmlns:a14="http://schemas.microsoft.com/office/drawing/2010/main" val="0"/>
              </a:ext>
            </a:extLst>
          </a:blip>
          <a:stretch>
            <a:fillRect/>
          </a:stretch>
        </p:blipFill>
        <p:spPr>
          <a:xfrm>
            <a:off x="7218504" y="2057458"/>
            <a:ext cx="1403522" cy="845294"/>
          </a:xfrm>
          <a:prstGeom prst="rect">
            <a:avLst/>
          </a:prstGeom>
          <a:ln>
            <a:solidFill>
              <a:schemeClr val="bg1">
                <a:lumMod val="50000"/>
              </a:schemeClr>
            </a:solidFill>
          </a:ln>
          <a:effectLst/>
        </p:spPr>
      </p:pic>
      <p:sp>
        <p:nvSpPr>
          <p:cNvPr id="73" name="Rectangle 72"/>
          <p:cNvSpPr/>
          <p:nvPr/>
        </p:nvSpPr>
        <p:spPr>
          <a:xfrm>
            <a:off x="6928457" y="2881125"/>
            <a:ext cx="1973358" cy="376476"/>
          </a:xfrm>
          <a:prstGeom prst="rect">
            <a:avLst/>
          </a:prstGeom>
          <a:noFill/>
          <a:ln w="19050" cap="rnd" cmpd="sng" algn="ctr">
            <a:noFill/>
            <a:prstDash val="solid"/>
          </a:ln>
          <a:effectLst/>
        </p:spPr>
        <p:txBody>
          <a:bodyPr rtlCol="0" anchor="ctr"/>
          <a:lstStyle/>
          <a:p>
            <a:pPr lvl="0" algn="ctr">
              <a:defRPr/>
            </a:pPr>
            <a:r>
              <a:rPr lang="en-US" sz="700" dirty="0">
                <a:solidFill>
                  <a:srgbClr val="00B050"/>
                </a:solidFill>
                <a:latin typeface="+mn-lt"/>
                <a:ea typeface="+mn-ea"/>
                <a:cs typeface="+mn-cs"/>
              </a:rPr>
              <a:t>National Geoid Model</a:t>
            </a:r>
          </a:p>
        </p:txBody>
      </p:sp>
      <p:pic>
        <p:nvPicPr>
          <p:cNvPr id="74" name="Picture 73"/>
          <p:cNvPicPr>
            <a:picLocks noChangeAspect="1"/>
          </p:cNvPicPr>
          <p:nvPr/>
        </p:nvPicPr>
        <p:blipFill>
          <a:blip r:embed="rId15" cstate="print">
            <a:extLst>
              <a:ext uri="{BEBA8EAE-BF5A-486C-A8C5-ECC9F3942E4B}">
                <a14:imgProps xmlns:a14="http://schemas.microsoft.com/office/drawing/2010/main">
                  <a14:imgLayer r:embed="rId16">
                    <a14:imgEffect>
                      <a14:backgroundRemoval t="1090" b="98910" l="606" r="100000"/>
                    </a14:imgEffect>
                  </a14:imgLayer>
                </a14:imgProps>
              </a:ext>
              <a:ext uri="{28A0092B-C50C-407E-A947-70E740481C1C}">
                <a14:useLocalDpi xmlns:a14="http://schemas.microsoft.com/office/drawing/2010/main" val="0"/>
              </a:ext>
            </a:extLst>
          </a:blip>
          <a:stretch>
            <a:fillRect/>
          </a:stretch>
        </p:blipFill>
        <p:spPr>
          <a:xfrm>
            <a:off x="7215811" y="3126934"/>
            <a:ext cx="1406215" cy="848485"/>
          </a:xfrm>
          <a:prstGeom prst="rect">
            <a:avLst/>
          </a:prstGeom>
          <a:ln>
            <a:solidFill>
              <a:schemeClr val="bg1">
                <a:lumMod val="50000"/>
              </a:schemeClr>
            </a:solidFill>
          </a:ln>
          <a:effectLst/>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65450" b="70450" l="63950" r="78200">
                        <a14:foregroundMark x1="71500" y1="69000" x2="70950" y2="69000"/>
                        <a14:foregroundMark x1="73450" y1="68950" x2="72600" y2="69000"/>
                        <a14:foregroundMark x1="75350" y1="68800" x2="74850" y2="68850"/>
                        <a14:foregroundMark x1="77600" y1="68150" x2="77300" y2="68550"/>
                      </a14:backgroundRemoval>
                    </a14:imgEffect>
                  </a14:imgLayer>
                </a14:imgProps>
              </a:ext>
              <a:ext uri="{28A0092B-C50C-407E-A947-70E740481C1C}">
                <a14:useLocalDpi xmlns:a14="http://schemas.microsoft.com/office/drawing/2010/main" val="0"/>
              </a:ext>
            </a:extLst>
          </a:blip>
          <a:srcRect l="63160" t="64904" r="21470" b="29355"/>
          <a:stretch/>
        </p:blipFill>
        <p:spPr>
          <a:xfrm>
            <a:off x="2294955" y="2345127"/>
            <a:ext cx="790575" cy="295276"/>
          </a:xfrm>
          <a:prstGeom prst="rect">
            <a:avLst/>
          </a:prstGeom>
        </p:spPr>
      </p:pic>
      <p:pic>
        <p:nvPicPr>
          <p:cNvPr id="75" name="Picture 74"/>
          <p:cNvPicPr>
            <a:picLocks noChangeAspect="1"/>
          </p:cNvPicPr>
          <p:nvPr/>
        </p:nvPicPr>
        <p:blipFill rotWithShape="1">
          <a:blip r:embed="rId19">
            <a:duotone>
              <a:schemeClr val="bg2">
                <a:shade val="45000"/>
                <a:satMod val="135000"/>
              </a:schemeClr>
              <a:prstClr val="white"/>
            </a:duotone>
            <a:extLst>
              <a:ext uri="{BEBA8EAE-BF5A-486C-A8C5-ECC9F3942E4B}">
                <a14:imgProps xmlns:a14="http://schemas.microsoft.com/office/drawing/2010/main">
                  <a14:imgLayer r:embed="rId18">
                    <a14:imgEffect>
                      <a14:backgroundRemoval t="70050" b="75000" l="75400" r="93550">
                        <a14:foregroundMark x1="78650" y1="72000" x2="79400" y2="71850"/>
                        <a14:foregroundMark x1="80700" y1="71850" x2="82500" y2="71700"/>
                        <a14:foregroundMark x1="85000" y1="71400" x2="86050" y2="71250"/>
                      </a14:backgroundRemoval>
                    </a14:imgEffect>
                  </a14:imgLayer>
                </a14:imgProps>
              </a:ext>
              <a:ext uri="{28A0092B-C50C-407E-A947-70E740481C1C}">
                <a14:useLocalDpi xmlns:a14="http://schemas.microsoft.com/office/drawing/2010/main" val="0"/>
              </a:ext>
            </a:extLst>
          </a:blip>
          <a:srcRect l="77171" t="69475" r="7439" b="24368"/>
          <a:stretch/>
        </p:blipFill>
        <p:spPr>
          <a:xfrm>
            <a:off x="6220722" y="1665957"/>
            <a:ext cx="791567" cy="316687"/>
          </a:xfrm>
          <a:prstGeom prst="rect">
            <a:avLst/>
          </a:prstGeom>
        </p:spPr>
      </p:pic>
      <p:sp>
        <p:nvSpPr>
          <p:cNvPr id="30" name="مستطيل 29"/>
          <p:cNvSpPr/>
          <p:nvPr/>
        </p:nvSpPr>
        <p:spPr>
          <a:xfrm>
            <a:off x="5384651" y="4832092"/>
            <a:ext cx="3759353" cy="230832"/>
          </a:xfrm>
          <a:prstGeom prst="rect">
            <a:avLst/>
          </a:prstGeom>
        </p:spPr>
        <p:txBody>
          <a:bodyPr wrap="square">
            <a:spAutoFit/>
          </a:bodyPr>
          <a:lstStyle/>
          <a:p>
            <a:r>
              <a:rPr lang="en-US" sz="900" b="1" dirty="0">
                <a:solidFill>
                  <a:srgbClr val="B5A082"/>
                </a:solidFill>
                <a:latin typeface="ABeeZee"/>
              </a:rPr>
              <a:t>Reference </a:t>
            </a:r>
            <a:r>
              <a:rPr lang="en-US" sz="900" b="1" dirty="0" smtClean="0">
                <a:solidFill>
                  <a:srgbClr val="B5A082"/>
                </a:solidFill>
                <a:latin typeface="ABeeZee"/>
              </a:rPr>
              <a:t>Frames for </a:t>
            </a:r>
            <a:r>
              <a:rPr lang="en-US" sz="900" b="1" dirty="0">
                <a:solidFill>
                  <a:srgbClr val="B5A082"/>
                </a:solidFill>
                <a:latin typeface="ABeeZee"/>
              </a:rPr>
              <a:t>Applications </a:t>
            </a:r>
            <a:r>
              <a:rPr lang="en-US" sz="900" b="1" dirty="0" smtClean="0">
                <a:solidFill>
                  <a:srgbClr val="B5A082"/>
                </a:solidFill>
                <a:latin typeface="ABeeZee"/>
              </a:rPr>
              <a:t>in Geosciences 2022 (REFAG)</a:t>
            </a:r>
          </a:p>
        </p:txBody>
      </p:sp>
    </p:spTree>
    <p:extLst>
      <p:ext uri="{BB962C8B-B14F-4D97-AF65-F5344CB8AC3E}">
        <p14:creationId xmlns:p14="http://schemas.microsoft.com/office/powerpoint/2010/main" val="81040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71896" y="2095594"/>
            <a:ext cx="3990750" cy="659897"/>
          </a:xfrm>
          <a:prstGeom prst="roundRect">
            <a:avLst/>
          </a:prstGeom>
          <a:ln w="19050">
            <a:solidFill>
              <a:schemeClr val="bg1"/>
            </a:solidFill>
          </a:ln>
        </p:spPr>
        <p:txBody>
          <a:bodyPr wrap="square">
            <a:spAutoFit/>
          </a:bodyPr>
          <a:lstStyle/>
          <a:p>
            <a:pPr>
              <a:lnSpc>
                <a:spcPct val="117000"/>
              </a:lnSpc>
              <a:spcBef>
                <a:spcPts val="600"/>
              </a:spcBef>
              <a:spcAft>
                <a:spcPts val="600"/>
              </a:spcAft>
            </a:pPr>
            <a:r>
              <a:rPr lang="en-US" b="1" dirty="0">
                <a:solidFill>
                  <a:schemeClr val="bg1"/>
                </a:solidFill>
                <a:latin typeface="Cairo" panose="00000500000000000000" pitchFamily="2" charset="-78"/>
                <a:cs typeface="Cairo" panose="00000500000000000000" pitchFamily="2" charset="-78"/>
              </a:rPr>
              <a:t>Saudi Arabia National Spatial Reference System Components</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65270" y="1989299"/>
            <a:ext cx="872490" cy="872490"/>
          </a:xfrm>
          <a:prstGeom prst="rect">
            <a:avLst/>
          </a:prstGeom>
        </p:spPr>
      </p:pic>
      <p:sp>
        <p:nvSpPr>
          <p:cNvPr id="3" name="Rectangle 2"/>
          <p:cNvSpPr/>
          <p:nvPr/>
        </p:nvSpPr>
        <p:spPr>
          <a:xfrm>
            <a:off x="4314585" y="2163324"/>
            <a:ext cx="328139" cy="524439"/>
          </a:xfrm>
          <a:prstGeom prst="rect">
            <a:avLst/>
          </a:prstGeom>
          <a:noFill/>
        </p:spPr>
        <p:txBody>
          <a:bodyPr wrap="square">
            <a:spAutoFit/>
          </a:bodyPr>
          <a:lstStyle/>
          <a:p>
            <a:pPr>
              <a:lnSpc>
                <a:spcPct val="117000"/>
              </a:lnSpc>
              <a:spcBef>
                <a:spcPts val="600"/>
              </a:spcBef>
              <a:spcAft>
                <a:spcPts val="600"/>
              </a:spcAft>
            </a:pPr>
            <a:r>
              <a:rPr lang="en-US" sz="2400" b="1" dirty="0">
                <a:solidFill>
                  <a:schemeClr val="bg1"/>
                </a:solidFill>
                <a:latin typeface="Cairo Black" pitchFamily="2" charset="-78"/>
                <a:cs typeface="Cairo Black" pitchFamily="2" charset="-78"/>
              </a:rPr>
              <a:t>2</a:t>
            </a:r>
          </a:p>
        </p:txBody>
      </p:sp>
    </p:spTree>
    <p:extLst>
      <p:ext uri="{BB962C8B-B14F-4D97-AF65-F5344CB8AC3E}">
        <p14:creationId xmlns:p14="http://schemas.microsoft.com/office/powerpoint/2010/main" val="381650926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50000"/>
              </a:schemeClr>
            </a:gs>
            <a:gs pos="79000">
              <a:srgbClr val="26A65B"/>
            </a:gs>
          </a:gsLst>
          <a:lin ang="19200000" scaled="0"/>
        </a:grad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769211D-887E-4B85-9417-D38F30A09CB6}"/>
              </a:ext>
            </a:extLst>
          </p:cNvPr>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pPr defTabSz="685800" hangingPunct="1">
              <a:defRPr/>
            </a:pPr>
            <a:fld id="{01AC9015-2333-417F-9FDE-53A2D74E4484}" type="slidenum">
              <a:rPr lang="en-US" sz="1875" kern="1200">
                <a:solidFill>
                  <a:prstClr val="black">
                    <a:tint val="75000"/>
                  </a:prstClr>
                </a:solidFill>
                <a:latin typeface="Arial Narrow"/>
                <a:ea typeface="+mn-ea"/>
              </a:rPr>
              <a:pPr defTabSz="685800" hangingPunct="1">
                <a:defRPr/>
              </a:pPr>
              <a:t>9</a:t>
            </a:fld>
            <a:endParaRPr lang="en-US" sz="1875" kern="1200" dirty="0">
              <a:solidFill>
                <a:prstClr val="black">
                  <a:tint val="75000"/>
                </a:prstClr>
              </a:solidFill>
              <a:latin typeface="Arial Narrow"/>
              <a:ea typeface="+mn-ea"/>
            </a:endParaRPr>
          </a:p>
        </p:txBody>
      </p:sp>
      <p:grpSp>
        <p:nvGrpSpPr>
          <p:cNvPr id="20" name="Group 19"/>
          <p:cNvGrpSpPr/>
          <p:nvPr/>
        </p:nvGrpSpPr>
        <p:grpSpPr>
          <a:xfrm>
            <a:off x="90554" y="1422843"/>
            <a:ext cx="4252340" cy="3564224"/>
            <a:chOff x="232850" y="4340348"/>
            <a:chExt cx="720323" cy="603760"/>
          </a:xfrm>
        </p:grpSpPr>
        <p:sp>
          <p:nvSpPr>
            <p:cNvPr id="6" name="Rectangle 5"/>
            <p:cNvSpPr/>
            <p:nvPr/>
          </p:nvSpPr>
          <p:spPr>
            <a:xfrm>
              <a:off x="286642" y="4390479"/>
              <a:ext cx="617142" cy="517276"/>
            </a:xfrm>
            <a:prstGeom prst="rect">
              <a:avLst/>
            </a:prstGeom>
            <a:blipFill dpi="0" rotWithShape="1">
              <a:blip r:embed="rId3">
                <a:alphaModFix amt="5000"/>
                <a:biLevel thresh="75000"/>
                <a:extLst>
                  <a:ext uri="{28A0092B-C50C-407E-A947-70E740481C1C}">
                    <a14:useLocalDpi xmlns:a14="http://schemas.microsoft.com/office/drawing/2010/main" val="0"/>
                  </a:ext>
                </a:extLst>
              </a:blip>
              <a:srcRect/>
              <a:stretch>
                <a:fillRect/>
              </a:stretch>
            </a:bli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8" name="Rectangle 17"/>
            <p:cNvSpPr/>
            <p:nvPr/>
          </p:nvSpPr>
          <p:spPr>
            <a:xfrm rot="21433140">
              <a:off x="232850" y="4340348"/>
              <a:ext cx="720323" cy="603760"/>
            </a:xfrm>
            <a:prstGeom prst="rect">
              <a:avLst/>
            </a:prstGeom>
            <a:blipFill dpi="0" rotWithShape="1">
              <a:blip r:embed="rId3">
                <a:alphaModFix amt="5000"/>
                <a:biLevel thresh="50000"/>
                <a:extLst>
                  <a:ext uri="{28A0092B-C50C-407E-A947-70E740481C1C}">
                    <a14:useLocalDpi xmlns:a14="http://schemas.microsoft.com/office/drawing/2010/main" val="0"/>
                  </a:ext>
                </a:extLst>
              </a:blip>
              <a:srcRect/>
              <a:stretch>
                <a:fillRect/>
              </a:stretch>
            </a:bli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grpSp>
      <p:sp>
        <p:nvSpPr>
          <p:cNvPr id="22" name="Rectangle 21"/>
          <p:cNvSpPr/>
          <p:nvPr/>
        </p:nvSpPr>
        <p:spPr>
          <a:xfrm>
            <a:off x="8829446" y="139121"/>
            <a:ext cx="314554" cy="393106"/>
          </a:xfrm>
          <a:prstGeom prst="rect">
            <a:avLst/>
          </a:prstGeom>
          <a:solidFill>
            <a:srgbClr val="43A28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nvGrpSpPr>
          <p:cNvPr id="30" name="Group 29"/>
          <p:cNvGrpSpPr/>
          <p:nvPr/>
        </p:nvGrpSpPr>
        <p:grpSpPr>
          <a:xfrm>
            <a:off x="7785928" y="4519334"/>
            <a:ext cx="1200795" cy="506254"/>
            <a:chOff x="7590614" y="4366188"/>
            <a:chExt cx="1435921" cy="605383"/>
          </a:xfrm>
        </p:grpSpPr>
        <p:grpSp>
          <p:nvGrpSpPr>
            <p:cNvPr id="13" name="Group 12"/>
            <p:cNvGrpSpPr/>
            <p:nvPr/>
          </p:nvGrpSpPr>
          <p:grpSpPr>
            <a:xfrm>
              <a:off x="7590614" y="4417233"/>
              <a:ext cx="554341" cy="554338"/>
              <a:chOff x="7452626" y="4105207"/>
              <a:chExt cx="856855" cy="856851"/>
            </a:xfrm>
          </p:grpSpPr>
          <p:sp>
            <p:nvSpPr>
              <p:cNvPr id="12" name="Rounded Rectangle 11"/>
              <p:cNvSpPr/>
              <p:nvPr/>
            </p:nvSpPr>
            <p:spPr>
              <a:xfrm>
                <a:off x="7452626" y="4105207"/>
                <a:ext cx="856855" cy="856851"/>
              </a:xfrm>
              <a:prstGeom prst="roundRect">
                <a:avLst>
                  <a:gd name="adj" fmla="val 9204"/>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nvGrpSpPr>
              <p:cNvPr id="9" name="Group 26"/>
              <p:cNvGrpSpPr/>
              <p:nvPr/>
            </p:nvGrpSpPr>
            <p:grpSpPr>
              <a:xfrm>
                <a:off x="7500673" y="4149970"/>
                <a:ext cx="760933" cy="767329"/>
                <a:chOff x="4348740" y="4192474"/>
                <a:chExt cx="772829" cy="767329"/>
              </a:xfrm>
            </p:grpSpPr>
            <p:pic>
              <p:nvPicPr>
                <p:cNvPr id="10" name="Picture 28"/>
                <p:cNvPicPr>
                  <a:picLocks noChangeAspect="1"/>
                </p:cNvPicPr>
                <p:nvPr/>
              </p:nvPicPr>
              <p:blipFill rotWithShape="1">
                <a:blip r:embed="rId4">
                  <a:extLst>
                    <a:ext uri="{28A0092B-C50C-407E-A947-70E740481C1C}">
                      <a14:useLocalDpi xmlns:a14="http://schemas.microsoft.com/office/drawing/2010/main" val="0"/>
                    </a:ext>
                  </a:extLst>
                </a:blip>
                <a:srcRect l="6879" t="7494" r="7031" b="5693"/>
                <a:stretch/>
              </p:blipFill>
              <p:spPr>
                <a:xfrm>
                  <a:off x="4348740" y="4192474"/>
                  <a:ext cx="772829" cy="767329"/>
                </a:xfrm>
                <a:prstGeom prst="rect">
                  <a:avLst/>
                </a:prstGeom>
              </p:spPr>
            </p:pic>
            <p:pic>
              <p:nvPicPr>
                <p:cNvPr id="11"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003" y="4477404"/>
                  <a:ext cx="170641" cy="170643"/>
                </a:xfrm>
                <a:prstGeom prst="rect">
                  <a:avLst/>
                </a:prstGeom>
              </p:spPr>
            </p:pic>
          </p:grpSp>
        </p:grpSp>
        <p:cxnSp>
          <p:nvCxnSpPr>
            <p:cNvPr id="25" name="Straight Connector 24"/>
            <p:cNvCxnSpPr/>
            <p:nvPr/>
          </p:nvCxnSpPr>
          <p:spPr>
            <a:xfrm>
              <a:off x="8269129" y="4457700"/>
              <a:ext cx="0" cy="430951"/>
            </a:xfrm>
            <a:prstGeom prst="line">
              <a:avLst/>
            </a:prstGeom>
            <a:noFill/>
            <a:ln w="9525" cap="flat">
              <a:solidFill>
                <a:schemeClr val="bg1"/>
              </a:solidFill>
              <a:prstDash val="sysDash"/>
              <a:round/>
            </a:ln>
            <a:effectLst/>
            <a:sp3d/>
          </p:spPr>
          <p:style>
            <a:lnRef idx="0">
              <a:scrgbClr r="0" g="0" b="0"/>
            </a:lnRef>
            <a:fillRef idx="0">
              <a:scrgbClr r="0" g="0" b="0"/>
            </a:fillRef>
            <a:effectRef idx="0">
              <a:scrgbClr r="0" g="0" b="0"/>
            </a:effectRef>
            <a:fontRef idx="none"/>
          </p:style>
        </p:cxnSp>
        <p:pic>
          <p:nvPicPr>
            <p:cNvPr id="27" name="Picture 26"/>
            <p:cNvPicPr>
              <a:picLocks noChangeAspect="1"/>
            </p:cNvPicPr>
            <p:nvPr/>
          </p:nvPicPr>
          <p:blipFill>
            <a:blip r:embed="rId6">
              <a:extLst>
                <a:ext uri="{BEBA8EAE-BF5A-486C-A8C5-ECC9F3942E4B}">
                  <a14:imgProps xmlns:a14="http://schemas.microsoft.com/office/drawing/2010/main">
                    <a14:imgLayer r:embed="rId7">
                      <a14:imgEffect>
                        <a14:backgroundRemoval t="1493" b="98806" l="0" r="99747"/>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303335" y="4387744"/>
              <a:ext cx="688394" cy="583827"/>
            </a:xfrm>
            <a:prstGeom prst="rect">
              <a:avLst/>
            </a:prstGeom>
          </p:spPr>
        </p:pic>
        <p:sp>
          <p:nvSpPr>
            <p:cNvPr id="28" name="Rectangle 27"/>
            <p:cNvSpPr/>
            <p:nvPr/>
          </p:nvSpPr>
          <p:spPr>
            <a:xfrm rot="21433140">
              <a:off x="8306212" y="4366188"/>
              <a:ext cx="720323" cy="603760"/>
            </a:xfrm>
            <a:prstGeom prst="rect">
              <a:avLst/>
            </a:prstGeom>
            <a:blipFill dpi="0" rotWithShape="1">
              <a:blip r:embed="rId3">
                <a:alphaModFix amt="20000"/>
                <a:biLevel thresh="50000"/>
                <a:extLst>
                  <a:ext uri="{28A0092B-C50C-407E-A947-70E740481C1C}">
                    <a14:useLocalDpi xmlns:a14="http://schemas.microsoft.com/office/drawing/2010/main" val="0"/>
                  </a:ext>
                </a:extLst>
              </a:blip>
              <a:srcRect/>
              <a:stretch>
                <a:fillRect/>
              </a:stretch>
            </a:bli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sp>
        <p:nvSpPr>
          <p:cNvPr id="5" name="TextBox 4"/>
          <p:cNvSpPr txBox="1"/>
          <p:nvPr/>
        </p:nvSpPr>
        <p:spPr>
          <a:xfrm>
            <a:off x="1356906" y="1314704"/>
            <a:ext cx="2111881" cy="369332"/>
          </a:xfrm>
          <a:prstGeom prst="rect">
            <a:avLst/>
          </a:prstGeom>
          <a:noFill/>
          <a:ln>
            <a:noFill/>
          </a:ln>
        </p:spPr>
        <p:txBody>
          <a:bodyPr spcFirstLastPara="1" wrap="square" lIns="0" tIns="0" rIns="0" bIns="0" rtlCol="0" anchor="ctr" anchorCtr="0">
            <a:spAutoFit/>
          </a:bodyPr>
          <a:lstStyle/>
          <a:p>
            <a:pPr algn="ctr"/>
            <a:r>
              <a:rPr lang="en-US" sz="1200" b="1" dirty="0">
                <a:solidFill>
                  <a:schemeClr val="bg1"/>
                </a:solidFill>
                <a:latin typeface="Candara Light" panose="020E0502030303020204" pitchFamily="34" charset="0"/>
                <a:cs typeface="Cairo ExtraBlack" panose="00000500000000000000" pitchFamily="2" charset="-78"/>
                <a:sym typeface="Sakkal Majalla"/>
              </a:rPr>
              <a:t>National geodetic reference frame KSA-GRF17 </a:t>
            </a:r>
          </a:p>
        </p:txBody>
      </p:sp>
      <p:sp>
        <p:nvSpPr>
          <p:cNvPr id="19" name="TextBox 18"/>
          <p:cNvSpPr txBox="1"/>
          <p:nvPr/>
        </p:nvSpPr>
        <p:spPr>
          <a:xfrm>
            <a:off x="3298806" y="1650681"/>
            <a:ext cx="2244457" cy="369332"/>
          </a:xfrm>
          <a:prstGeom prst="rect">
            <a:avLst/>
          </a:prstGeom>
          <a:noFill/>
          <a:ln>
            <a:noFill/>
          </a:ln>
        </p:spPr>
        <p:txBody>
          <a:bodyPr spcFirstLastPara="1" wrap="square" lIns="0" tIns="0" rIns="0" bIns="0" rtlCol="0" anchor="ctr" anchorCtr="0">
            <a:spAutoFit/>
          </a:bodyPr>
          <a:lstStyle/>
          <a:p>
            <a:pPr algn="ctr"/>
            <a:r>
              <a:rPr lang="en-US" sz="1200" b="1" dirty="0">
                <a:solidFill>
                  <a:schemeClr val="bg1"/>
                </a:solidFill>
                <a:latin typeface="Candara Light" panose="020E0502030303020204" pitchFamily="34" charset="0"/>
                <a:cs typeface="Cairo ExtraBlack" panose="00000500000000000000" pitchFamily="2" charset="-78"/>
                <a:sym typeface="Sakkal Majalla"/>
              </a:rPr>
              <a:t>National Vertical Reference Frame KSA-VRF14 </a:t>
            </a:r>
          </a:p>
        </p:txBody>
      </p:sp>
      <p:sp>
        <p:nvSpPr>
          <p:cNvPr id="21" name="TextBox 20"/>
          <p:cNvSpPr txBox="1"/>
          <p:nvPr/>
        </p:nvSpPr>
        <p:spPr>
          <a:xfrm>
            <a:off x="5868644" y="1404984"/>
            <a:ext cx="1819409" cy="184666"/>
          </a:xfrm>
          <a:prstGeom prst="rect">
            <a:avLst/>
          </a:prstGeom>
          <a:noFill/>
          <a:ln>
            <a:noFill/>
          </a:ln>
        </p:spPr>
        <p:txBody>
          <a:bodyPr spcFirstLastPara="1" wrap="none" lIns="0" tIns="0" rIns="0" bIns="0" rtlCol="0" anchor="ctr" anchorCtr="0">
            <a:spAutoFit/>
          </a:bodyPr>
          <a:lstStyle/>
          <a:p>
            <a:r>
              <a:rPr lang="en-US" sz="1200" b="1" dirty="0">
                <a:solidFill>
                  <a:schemeClr val="bg1"/>
                </a:solidFill>
                <a:latin typeface="Candara Light" panose="020E0502030303020204" pitchFamily="34" charset="0"/>
                <a:cs typeface="Cairo ExtraBlack" panose="00000500000000000000" pitchFamily="2" charset="-78"/>
                <a:sym typeface="Sakkal Majalla"/>
              </a:rPr>
              <a:t>National Vertical Datum – 3d</a:t>
            </a:r>
          </a:p>
        </p:txBody>
      </p:sp>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0" b="98522" l="0" r="89988">
                        <a14:foregroundMark x1="31484" y1="49597" x2="65862" y2="49597"/>
                        <a14:foregroundMark x1="48949" y1="19398" x2="37838" y2="29431"/>
                      </a14:backgroundRemoval>
                    </a14:imgEffect>
                  </a14:imgLayer>
                </a14:imgProps>
              </a:ext>
              <a:ext uri="{28A0092B-C50C-407E-A947-70E740481C1C}">
                <a14:useLocalDpi xmlns:a14="http://schemas.microsoft.com/office/drawing/2010/main" val="0"/>
              </a:ext>
            </a:extLst>
          </a:blip>
          <a:stretch>
            <a:fillRect/>
          </a:stretch>
        </p:blipFill>
        <p:spPr>
          <a:xfrm>
            <a:off x="3769489" y="34387"/>
            <a:ext cx="1415009" cy="1053482"/>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7403" l="6684" r="99229">
                        <a14:foregroundMark x1="20823" y1="50909" x2="26221" y2="48312"/>
                        <a14:foregroundMark x1="79434" y1="49870" x2="84833" y2="46494"/>
                        <a14:foregroundMark x1="56298" y1="68052" x2="53213" y2="7273"/>
                        <a14:foregroundMark x1="26221" y1="24416" x2="79949" y2="20260"/>
                        <a14:foregroundMark x1="84062" y1="18961" x2="73265" y2="39481"/>
                        <a14:foregroundMark x1="25964" y1="23896" x2="37018" y2="38701"/>
                        <a14:foregroundMark x1="62468" y1="8052" x2="45758" y2="2597"/>
                        <a14:foregroundMark x1="50386" y1="61299" x2="58612" y2="56623"/>
                        <a14:foregroundMark x1="43702" y1="37662" x2="64524" y2="40260"/>
                        <a14:foregroundMark x1="52956" y1="52987" x2="65810" y2="51688"/>
                        <a14:foregroundMark x1="54242" y1="63896" x2="60668" y2="57922"/>
                      </a14:backgroundRemoval>
                    </a14:imgEffect>
                  </a14:imgLayer>
                </a14:imgProps>
              </a:ext>
              <a:ext uri="{28A0092B-C50C-407E-A947-70E740481C1C}">
                <a14:useLocalDpi xmlns:a14="http://schemas.microsoft.com/office/drawing/2010/main" val="0"/>
              </a:ext>
            </a:extLst>
          </a:blip>
          <a:srcRect l="14325" b="7029"/>
          <a:stretch/>
        </p:blipFill>
        <p:spPr>
          <a:xfrm>
            <a:off x="3827356" y="2134965"/>
            <a:ext cx="1627617" cy="1748064"/>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7829" y="1644528"/>
            <a:ext cx="1259334" cy="2441115"/>
          </a:xfrm>
          <a:prstGeom prst="rect">
            <a:avLst/>
          </a:prstGeom>
        </p:spPr>
      </p:pic>
      <p:pic>
        <p:nvPicPr>
          <p:cNvPr id="14" name="Picture 13"/>
          <p:cNvPicPr>
            <a:picLocks noChangeAspect="1"/>
          </p:cNvPicPr>
          <p:nvPr/>
        </p:nvPicPr>
        <p:blipFill rotWithShape="1">
          <a:blip r:embed="rId13">
            <a:extLst>
              <a:ext uri="{28A0092B-C50C-407E-A947-70E740481C1C}">
                <a14:useLocalDpi xmlns:a14="http://schemas.microsoft.com/office/drawing/2010/main" val="0"/>
              </a:ext>
            </a:extLst>
          </a:blip>
          <a:srcRect l="46601" t="16320" r="27652"/>
          <a:stretch/>
        </p:blipFill>
        <p:spPr>
          <a:xfrm>
            <a:off x="4419128" y="1119868"/>
            <a:ext cx="173095" cy="475057"/>
          </a:xfrm>
          <a:prstGeom prst="rect">
            <a:avLst/>
          </a:prstGeom>
        </p:spPr>
      </p:pic>
      <p:pic>
        <p:nvPicPr>
          <p:cNvPr id="15" name="Picture 14"/>
          <p:cNvPicPr>
            <a:picLocks noChangeAspect="1"/>
          </p:cNvPicPr>
          <p:nvPr/>
        </p:nvPicPr>
        <p:blipFill rotWithShape="1">
          <a:blip r:embed="rId14">
            <a:extLst>
              <a:ext uri="{BEBA8EAE-BF5A-486C-A8C5-ECC9F3942E4B}">
                <a14:imgProps xmlns:a14="http://schemas.microsoft.com/office/drawing/2010/main">
                  <a14:imgLayer r:embed="rId15">
                    <a14:imgEffect>
                      <a14:backgroundRemoval t="2381" b="92381" l="15569" r="80240">
                        <a14:foregroundMark x1="38922" y1="14286" x2="62874" y2="30952"/>
                        <a14:foregroundMark x1="44910" y1="36667" x2="55689" y2="25238"/>
                        <a14:foregroundMark x1="37126" y1="29524" x2="60479" y2="16667"/>
                        <a14:foregroundMark x1="70060" y1="20952" x2="65868" y2="10952"/>
                        <a14:foregroundMark x1="57485" y1="38571" x2="39521" y2="38571"/>
                        <a14:foregroundMark x1="53293" y1="42381" x2="41317" y2="37619"/>
                        <a14:foregroundMark x1="43713" y1="44286" x2="49102" y2="36190"/>
                      </a14:backgroundRemoval>
                    </a14:imgEffect>
                  </a14:imgLayer>
                </a14:imgProps>
              </a:ext>
              <a:ext uri="{28A0092B-C50C-407E-A947-70E740481C1C}">
                <a14:useLocalDpi xmlns:a14="http://schemas.microsoft.com/office/drawing/2010/main" val="0"/>
              </a:ext>
            </a:extLst>
          </a:blip>
          <a:srcRect l="17698" t="10773" r="23955" b="14389"/>
          <a:stretch/>
        </p:blipFill>
        <p:spPr>
          <a:xfrm rot="20441325">
            <a:off x="2143001" y="1775835"/>
            <a:ext cx="488732" cy="788276"/>
          </a:xfrm>
          <a:prstGeom prst="rect">
            <a:avLst/>
          </a:prstGeom>
        </p:spPr>
      </p:pic>
      <p:pic>
        <p:nvPicPr>
          <p:cNvPr id="16" name="Picture 15"/>
          <p:cNvPicPr>
            <a:picLocks noChangeAspect="1"/>
          </p:cNvPicPr>
          <p:nvPr/>
        </p:nvPicPr>
        <p:blipFill rotWithShape="1">
          <a:blip r:embed="rId16">
            <a:extLst>
              <a:ext uri="{28A0092B-C50C-407E-A947-70E740481C1C}">
                <a14:useLocalDpi xmlns:a14="http://schemas.microsoft.com/office/drawing/2010/main" val="0"/>
              </a:ext>
            </a:extLst>
          </a:blip>
          <a:srcRect t="10270" r="6510"/>
          <a:stretch/>
        </p:blipFill>
        <p:spPr>
          <a:xfrm>
            <a:off x="5072580" y="735722"/>
            <a:ext cx="1162923" cy="624026"/>
          </a:xfrm>
          <a:prstGeom prst="rect">
            <a:avLst/>
          </a:prstGeom>
        </p:spPr>
      </p:pic>
      <p:pic>
        <p:nvPicPr>
          <p:cNvPr id="29" name="Picture 28"/>
          <p:cNvPicPr>
            <a:picLocks noChangeAspect="1"/>
          </p:cNvPicPr>
          <p:nvPr/>
        </p:nvPicPr>
        <p:blipFill rotWithShape="1">
          <a:blip r:embed="rId16">
            <a:extLst>
              <a:ext uri="{28A0092B-C50C-407E-A947-70E740481C1C}">
                <a14:useLocalDpi xmlns:a14="http://schemas.microsoft.com/office/drawing/2010/main" val="0"/>
              </a:ext>
            </a:extLst>
          </a:blip>
          <a:srcRect t="10270" r="6510"/>
          <a:stretch/>
        </p:blipFill>
        <p:spPr>
          <a:xfrm flipH="1">
            <a:off x="2650797" y="735722"/>
            <a:ext cx="1162923" cy="624026"/>
          </a:xfrm>
          <a:prstGeom prst="rect">
            <a:avLst/>
          </a:prstGeom>
        </p:spPr>
      </p:pic>
      <p:pic>
        <p:nvPicPr>
          <p:cNvPr id="31" name="Picture 30"/>
          <p:cNvPicPr>
            <a:picLocks noChangeAspect="1"/>
          </p:cNvPicPr>
          <p:nvPr/>
        </p:nvPicPr>
        <p:blipFill rotWithShape="1">
          <a:blip r:embed="rId17" cstate="print">
            <a:duotone>
              <a:schemeClr val="accent2">
                <a:shade val="45000"/>
                <a:satMod val="135000"/>
              </a:schemeClr>
              <a:prstClr val="white"/>
            </a:duotone>
            <a:extLst>
              <a:ext uri="{28A0092B-C50C-407E-A947-70E740481C1C}">
                <a14:useLocalDpi xmlns:a14="http://schemas.microsoft.com/office/drawing/2010/main" val="0"/>
              </a:ext>
            </a:extLst>
          </a:blip>
          <a:srcRect l="3678" t="4308" r="3218" b="3871"/>
          <a:stretch/>
        </p:blipFill>
        <p:spPr>
          <a:xfrm>
            <a:off x="4891617" y="2840502"/>
            <a:ext cx="498428" cy="401841"/>
          </a:xfrm>
          <a:prstGeom prst="rect">
            <a:avLst/>
          </a:prstGeom>
        </p:spPr>
      </p:pic>
      <p:sp>
        <p:nvSpPr>
          <p:cNvPr id="32" name="TextBox 31"/>
          <p:cNvSpPr txBox="1"/>
          <p:nvPr/>
        </p:nvSpPr>
        <p:spPr>
          <a:xfrm>
            <a:off x="1635428" y="2604778"/>
            <a:ext cx="1635618" cy="307777"/>
          </a:xfrm>
          <a:prstGeom prst="rect">
            <a:avLst/>
          </a:prstGeom>
          <a:noFill/>
          <a:ln>
            <a:noFill/>
          </a:ln>
        </p:spPr>
        <p:txBody>
          <a:bodyPr spcFirstLastPara="1" wrap="square" lIns="0" tIns="0" rIns="0" bIns="0" rtlCol="0" anchor="ctr" anchorCtr="0">
            <a:spAutoFit/>
          </a:bodyPr>
          <a:lstStyle/>
          <a:p>
            <a:pPr algn="ctr"/>
            <a:r>
              <a:rPr lang="en-US" sz="1000" dirty="0">
                <a:solidFill>
                  <a:schemeClr val="bg1"/>
                </a:solidFill>
                <a:latin typeface="Candara Light" panose="020E0502030303020204" pitchFamily="34" charset="0"/>
                <a:cs typeface="Cairo Medium" panose="00000500000000000000" pitchFamily="2" charset="-78"/>
                <a:sym typeface="Sakkal Majalla"/>
              </a:rPr>
              <a:t>KSA-CORS network and primary geodetic network </a:t>
            </a:r>
          </a:p>
        </p:txBody>
      </p:sp>
      <p:sp>
        <p:nvSpPr>
          <p:cNvPr id="24" name="Rectangle 23"/>
          <p:cNvSpPr/>
          <p:nvPr/>
        </p:nvSpPr>
        <p:spPr>
          <a:xfrm>
            <a:off x="2847595" y="3192363"/>
            <a:ext cx="1457620" cy="400110"/>
          </a:xfrm>
          <a:prstGeom prst="rect">
            <a:avLst/>
          </a:prstGeom>
        </p:spPr>
        <p:txBody>
          <a:bodyPr wrap="square">
            <a:spAutoFit/>
          </a:bodyPr>
          <a:lstStyle/>
          <a:p>
            <a:pPr lvl="2" algn="ctr" defTabSz="457200">
              <a:buSzPct val="90000"/>
            </a:pPr>
            <a:r>
              <a:rPr lang="en-US" sz="1000" dirty="0">
                <a:solidFill>
                  <a:schemeClr val="bg1"/>
                </a:solidFill>
                <a:latin typeface="Candara Light" panose="020E0502030303020204" pitchFamily="34" charset="0"/>
                <a:cs typeface="Cairo Medium" panose="00000500000000000000" pitchFamily="2" charset="-78"/>
              </a:rPr>
              <a:t>National Vertical Datum (NVD) – 1d</a:t>
            </a:r>
          </a:p>
        </p:txBody>
      </p:sp>
      <p:pic>
        <p:nvPicPr>
          <p:cNvPr id="33" name="Picture 32"/>
          <p:cNvPicPr>
            <a:picLocks noChangeAspect="1"/>
          </p:cNvPicPr>
          <p:nvPr/>
        </p:nvPicPr>
        <p:blipFill rotWithShape="1">
          <a:blip r:embed="rId17" cstate="print">
            <a:duotone>
              <a:prstClr val="black"/>
              <a:srgbClr val="D9C3A5">
                <a:tint val="50000"/>
                <a:satMod val="180000"/>
              </a:srgbClr>
            </a:duotone>
            <a:extLst>
              <a:ext uri="{28A0092B-C50C-407E-A947-70E740481C1C}">
                <a14:useLocalDpi xmlns:a14="http://schemas.microsoft.com/office/drawing/2010/main" val="0"/>
              </a:ext>
            </a:extLst>
          </a:blip>
          <a:srcRect l="3678" t="4308" r="3218" b="3871"/>
          <a:stretch/>
        </p:blipFill>
        <p:spPr>
          <a:xfrm>
            <a:off x="2188446" y="2134965"/>
            <a:ext cx="498428" cy="401841"/>
          </a:xfrm>
          <a:prstGeom prst="rect">
            <a:avLst/>
          </a:prstGeom>
        </p:spPr>
      </p:pic>
      <p:pic>
        <p:nvPicPr>
          <p:cNvPr id="34" name="Picture 33"/>
          <p:cNvPicPr>
            <a:picLocks noChangeAspect="1"/>
          </p:cNvPicPr>
          <p:nvPr/>
        </p:nvPicPr>
        <p:blipFill rotWithShape="1">
          <a:blip r:embed="rId17" cstate="print">
            <a:duotone>
              <a:schemeClr val="accent4">
                <a:shade val="45000"/>
                <a:satMod val="135000"/>
              </a:schemeClr>
              <a:prstClr val="white"/>
            </a:duotone>
            <a:extLst>
              <a:ext uri="{28A0092B-C50C-407E-A947-70E740481C1C}">
                <a14:useLocalDpi xmlns:a14="http://schemas.microsoft.com/office/drawing/2010/main" val="0"/>
              </a:ext>
            </a:extLst>
          </a:blip>
          <a:srcRect l="3678" t="4308" r="3218" b="3871"/>
          <a:stretch/>
        </p:blipFill>
        <p:spPr>
          <a:xfrm>
            <a:off x="4390223" y="3442398"/>
            <a:ext cx="498428" cy="401841"/>
          </a:xfrm>
          <a:prstGeom prst="rect">
            <a:avLst/>
          </a:prstGeom>
        </p:spPr>
      </p:pic>
      <p:sp>
        <p:nvSpPr>
          <p:cNvPr id="35" name="TextBox 34"/>
          <p:cNvSpPr txBox="1"/>
          <p:nvPr/>
        </p:nvSpPr>
        <p:spPr>
          <a:xfrm>
            <a:off x="3821628" y="3920737"/>
            <a:ext cx="1635618" cy="307777"/>
          </a:xfrm>
          <a:prstGeom prst="rect">
            <a:avLst/>
          </a:prstGeom>
          <a:noFill/>
          <a:ln>
            <a:noFill/>
          </a:ln>
        </p:spPr>
        <p:txBody>
          <a:bodyPr spcFirstLastPara="1" wrap="square" lIns="0" tIns="0" rIns="0" bIns="0" rtlCol="0" anchor="ctr" anchorCtr="0">
            <a:spAutoFit/>
          </a:bodyPr>
          <a:lstStyle/>
          <a:p>
            <a:pPr algn="ctr"/>
            <a:r>
              <a:rPr lang="en-US" sz="1000" dirty="0">
                <a:solidFill>
                  <a:schemeClr val="bg1"/>
                </a:solidFill>
                <a:latin typeface="Candara Light" panose="020E0502030303020204" pitchFamily="34" charset="0"/>
                <a:cs typeface="Cairo Medium" panose="00000500000000000000" pitchFamily="2" charset="-78"/>
                <a:sym typeface="Sakkal Majalla"/>
              </a:rPr>
              <a:t>National Vertical Network (NVN)</a:t>
            </a:r>
          </a:p>
        </p:txBody>
      </p:sp>
      <p:pic>
        <p:nvPicPr>
          <p:cNvPr id="26" name="Picture 25"/>
          <p:cNvPicPr>
            <a:picLocks noChangeAspect="1"/>
          </p:cNvPicPr>
          <p:nvPr/>
        </p:nvPicPr>
        <p:blipFill>
          <a:blip r:embed="rId18">
            <a:extLst>
              <a:ext uri="{BEBA8EAE-BF5A-486C-A8C5-ECC9F3942E4B}">
                <a14:imgProps xmlns:a14="http://schemas.microsoft.com/office/drawing/2010/main">
                  <a14:imgLayer r:embed="rId19">
                    <a14:imgEffect>
                      <a14:backgroundRemoval t="9259" b="89815" l="2564" r="94872">
                        <a14:foregroundMark x1="20085" y1="58796" x2="48291" y2="60648"/>
                        <a14:foregroundMark x1="69658" y1="58796" x2="52564" y2="40741"/>
                        <a14:foregroundMark x1="40598" y1="56944" x2="49573" y2="38426"/>
                        <a14:foregroundMark x1="63675" y1="59259" x2="47863" y2="56019"/>
                      </a14:backgroundRemoval>
                    </a14:imgEffect>
                  </a14:imgLayer>
                </a14:imgProps>
              </a:ext>
              <a:ext uri="{28A0092B-C50C-407E-A947-70E740481C1C}">
                <a14:useLocalDpi xmlns:a14="http://schemas.microsoft.com/office/drawing/2010/main" val="0"/>
              </a:ext>
            </a:extLst>
          </a:blip>
          <a:stretch>
            <a:fillRect/>
          </a:stretch>
        </p:blipFill>
        <p:spPr>
          <a:xfrm>
            <a:off x="3620089" y="2705677"/>
            <a:ext cx="770134" cy="710893"/>
          </a:xfrm>
          <a:prstGeom prst="rect">
            <a:avLst/>
          </a:prstGeom>
        </p:spPr>
      </p:pic>
      <p:sp>
        <p:nvSpPr>
          <p:cNvPr id="36" name="TextBox 35"/>
          <p:cNvSpPr txBox="1"/>
          <p:nvPr/>
        </p:nvSpPr>
        <p:spPr>
          <a:xfrm>
            <a:off x="4515237" y="3249719"/>
            <a:ext cx="1635618" cy="307777"/>
          </a:xfrm>
          <a:prstGeom prst="rect">
            <a:avLst/>
          </a:prstGeom>
          <a:noFill/>
          <a:ln>
            <a:noFill/>
          </a:ln>
        </p:spPr>
        <p:txBody>
          <a:bodyPr spcFirstLastPara="1" wrap="square" lIns="0" tIns="0" rIns="0" bIns="0" rtlCol="0" anchor="ctr" anchorCtr="0">
            <a:spAutoFit/>
          </a:bodyPr>
          <a:lstStyle/>
          <a:p>
            <a:pPr algn="ctr"/>
            <a:r>
              <a:rPr lang="en-US" sz="1000" dirty="0">
                <a:solidFill>
                  <a:schemeClr val="bg1"/>
                </a:solidFill>
                <a:latin typeface="Candara Light" panose="020E0502030303020204" pitchFamily="34" charset="0"/>
                <a:cs typeface="Cairo Medium" panose="00000500000000000000" pitchFamily="2" charset="-78"/>
                <a:sym typeface="Sakkal Majalla"/>
              </a:rPr>
              <a:t>National Gravity Network (NGN) </a:t>
            </a:r>
          </a:p>
        </p:txBody>
      </p:sp>
      <p:pic>
        <p:nvPicPr>
          <p:cNvPr id="38" name="Picture 37"/>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90" b="98910" l="606" r="100000">
                        <a14:foregroundMark x1="16768" y1="9537" x2="14747" y2="15531"/>
                        <a14:backgroundMark x1="17980" y1="10354" x2="12323" y2="13896"/>
                        <a14:backgroundMark x1="19394" y1="16349" x2="11313" y2="6812"/>
                        <a14:backgroundMark x1="10707" y1="37875" x2="26263" y2="80654"/>
                        <a14:backgroundMark x1="20606" y1="14714" x2="13737" y2="16894"/>
                        <a14:backgroundMark x1="20202" y1="7357" x2="14545" y2="5177"/>
                        <a14:backgroundMark x1="42222" y1="12262" x2="56768" y2="15804"/>
                        <a14:backgroundMark x1="81818" y1="11172" x2="46465" y2="11172"/>
                        <a14:backgroundMark x1="39798" y1="7902" x2="54949" y2="19619"/>
                        <a14:backgroundMark x1="38384" y1="8174" x2="53333" y2="22616"/>
                        <a14:backgroundMark x1="33131" y1="6267" x2="40404" y2="6267"/>
                        <a14:backgroundMark x1="84646" y1="7357" x2="90505" y2="38692"/>
                        <a14:backgroundMark x1="64646" y1="16076" x2="86667" y2="36785"/>
                        <a14:backgroundMark x1="59192" y1="18801" x2="81010" y2="42234"/>
                        <a14:backgroundMark x1="85051" y1="53406" x2="93737" y2="48774"/>
                        <a14:backgroundMark x1="82222" y1="52861" x2="92121" y2="56131"/>
                        <a14:backgroundMark x1="75758" y1="45232" x2="75758" y2="47139"/>
                        <a14:backgroundMark x1="91111" y1="81199" x2="69495" y2="91826"/>
                        <a14:backgroundMark x1="65253" y1="85831" x2="82626" y2="87738"/>
                        <a14:backgroundMark x1="84646" y1="80109" x2="96364" y2="80109"/>
                        <a14:backgroundMark x1="95758" y1="66213" x2="94747" y2="85559"/>
                        <a14:backgroundMark x1="90909" y1="84741" x2="80000" y2="94823"/>
                        <a14:backgroundMark x1="68283" y1="93460" x2="48889" y2="96458"/>
                        <a14:backgroundMark x1="50303" y1="94278" x2="44040" y2="94550"/>
                        <a14:backgroundMark x1="26869" y1="83106" x2="32323" y2="95095"/>
                        <a14:backgroundMark x1="43030" y1="91281" x2="43232" y2="97548"/>
                      </a14:backgroundRemoval>
                    </a14:imgEffect>
                  </a14:imgLayer>
                </a14:imgProps>
              </a:ext>
              <a:ext uri="{28A0092B-C50C-407E-A947-70E740481C1C}">
                <a14:useLocalDpi xmlns:a14="http://schemas.microsoft.com/office/drawing/2010/main" val="0"/>
              </a:ext>
            </a:extLst>
          </a:blip>
          <a:srcRect l="8267" t="4637" r="5100" b="2140"/>
          <a:stretch/>
        </p:blipFill>
        <p:spPr>
          <a:xfrm>
            <a:off x="6799693" y="2855476"/>
            <a:ext cx="532792" cy="345925"/>
          </a:xfrm>
          <a:prstGeom prst="rect">
            <a:avLst/>
          </a:prstGeom>
          <a:ln>
            <a:noFill/>
          </a:ln>
          <a:effectLst/>
        </p:spPr>
      </p:pic>
      <p:pic>
        <p:nvPicPr>
          <p:cNvPr id="40" name="Picture 39"/>
          <p:cNvPicPr>
            <a:picLocks noChangeAspect="1"/>
          </p:cNvPicPr>
          <p:nvPr/>
        </p:nvPicPr>
        <p:blipFill rotWithShape="1">
          <a:blip r:embed="rId22">
            <a:grayscl/>
            <a:extLst>
              <a:ext uri="{BEBA8EAE-BF5A-486C-A8C5-ECC9F3942E4B}">
                <a14:imgProps xmlns:a14="http://schemas.microsoft.com/office/drawing/2010/main">
                  <a14:imgLayer r:embed="rId23">
                    <a14:imgEffect>
                      <a14:backgroundRemoval t="21389" b="68519" l="0" r="99800"/>
                    </a14:imgEffect>
                  </a14:imgLayer>
                </a14:imgProps>
              </a:ext>
              <a:ext uri="{28A0092B-C50C-407E-A947-70E740481C1C}">
                <a14:useLocalDpi xmlns:a14="http://schemas.microsoft.com/office/drawing/2010/main" val="0"/>
              </a:ext>
            </a:extLst>
          </a:blip>
          <a:srcRect t="22836" r="841" b="31034"/>
          <a:stretch/>
        </p:blipFill>
        <p:spPr>
          <a:xfrm flipH="1">
            <a:off x="6093597" y="3631695"/>
            <a:ext cx="574613" cy="288705"/>
          </a:xfrm>
          <a:prstGeom prst="rect">
            <a:avLst/>
          </a:prstGeom>
        </p:spPr>
      </p:pic>
      <p:pic>
        <p:nvPicPr>
          <p:cNvPr id="41" name="Picture 40"/>
          <p:cNvPicPr>
            <a:picLocks noChangeAspect="1"/>
          </p:cNvPicPr>
          <p:nvPr/>
        </p:nvPicPr>
        <p:blipFill rotWithShape="1">
          <a:blip r:embed="rId24">
            <a:extLst>
              <a:ext uri="{BEBA8EAE-BF5A-486C-A8C5-ECC9F3942E4B}">
                <a14:imgProps xmlns:a14="http://schemas.microsoft.com/office/drawing/2010/main">
                  <a14:imgLayer r:embed="rId25">
                    <a14:imgEffect>
                      <a14:backgroundRemoval t="10111" b="63995" l="3917" r="22889"/>
                    </a14:imgEffect>
                  </a14:imgLayer>
                </a14:imgProps>
              </a:ext>
              <a:ext uri="{28A0092B-C50C-407E-A947-70E740481C1C}">
                <a14:useLocalDpi xmlns:a14="http://schemas.microsoft.com/office/drawing/2010/main" val="0"/>
              </a:ext>
            </a:extLst>
          </a:blip>
          <a:srcRect l="3970" t="10519" r="76912" b="36148"/>
          <a:stretch/>
        </p:blipFill>
        <p:spPr>
          <a:xfrm rot="1063950">
            <a:off x="7327657" y="3564109"/>
            <a:ext cx="178769" cy="495053"/>
          </a:xfrm>
          <a:prstGeom prst="rect">
            <a:avLst/>
          </a:prstGeom>
        </p:spPr>
      </p:pic>
      <p:sp>
        <p:nvSpPr>
          <p:cNvPr id="42" name="TextBox 41"/>
          <p:cNvSpPr txBox="1"/>
          <p:nvPr/>
        </p:nvSpPr>
        <p:spPr>
          <a:xfrm>
            <a:off x="7152461" y="2974795"/>
            <a:ext cx="1635618" cy="153888"/>
          </a:xfrm>
          <a:prstGeom prst="rect">
            <a:avLst/>
          </a:prstGeom>
          <a:noFill/>
          <a:ln>
            <a:noFill/>
          </a:ln>
        </p:spPr>
        <p:txBody>
          <a:bodyPr spcFirstLastPara="1" wrap="square" lIns="0" tIns="0" rIns="0" bIns="0" rtlCol="0" anchor="ctr" anchorCtr="0">
            <a:spAutoFit/>
          </a:bodyPr>
          <a:lstStyle/>
          <a:p>
            <a:pPr algn="ctr"/>
            <a:r>
              <a:rPr lang="en-US" sz="1000" dirty="0">
                <a:solidFill>
                  <a:schemeClr val="bg1"/>
                </a:solidFill>
                <a:latin typeface="Candara Light" panose="020E0502030303020204" pitchFamily="34" charset="0"/>
                <a:cs typeface="Cairo Medium" panose="00000500000000000000" pitchFamily="2" charset="-78"/>
                <a:sym typeface="Sakkal Majalla"/>
              </a:rPr>
              <a:t>Current KSA-GEOID17</a:t>
            </a:r>
          </a:p>
        </p:txBody>
      </p:sp>
      <p:sp>
        <p:nvSpPr>
          <p:cNvPr id="43" name="TextBox 42"/>
          <p:cNvSpPr txBox="1"/>
          <p:nvPr/>
        </p:nvSpPr>
        <p:spPr>
          <a:xfrm>
            <a:off x="5867265" y="3961731"/>
            <a:ext cx="1064781" cy="153888"/>
          </a:xfrm>
          <a:prstGeom prst="rect">
            <a:avLst/>
          </a:prstGeom>
          <a:noFill/>
          <a:ln>
            <a:noFill/>
          </a:ln>
        </p:spPr>
        <p:txBody>
          <a:bodyPr spcFirstLastPara="1" wrap="square" lIns="0" tIns="0" rIns="0" bIns="0" rtlCol="0" anchor="ctr" anchorCtr="0">
            <a:spAutoFit/>
          </a:bodyPr>
          <a:lstStyle/>
          <a:p>
            <a:pPr algn="ctr"/>
            <a:r>
              <a:rPr lang="en-US" sz="1000" dirty="0">
                <a:solidFill>
                  <a:schemeClr val="bg1"/>
                </a:solidFill>
                <a:latin typeface="Candara Light" panose="020E0502030303020204" pitchFamily="34" charset="0"/>
                <a:cs typeface="Cairo Medium" panose="00000500000000000000" pitchFamily="2" charset="-78"/>
                <a:sym typeface="Sakkal Majalla"/>
              </a:rPr>
              <a:t>Airborne Gravity</a:t>
            </a:r>
          </a:p>
        </p:txBody>
      </p:sp>
      <p:sp>
        <p:nvSpPr>
          <p:cNvPr id="44" name="TextBox 43"/>
          <p:cNvSpPr txBox="1"/>
          <p:nvPr/>
        </p:nvSpPr>
        <p:spPr>
          <a:xfrm>
            <a:off x="7128727" y="4040305"/>
            <a:ext cx="988582" cy="307777"/>
          </a:xfrm>
          <a:prstGeom prst="rect">
            <a:avLst/>
          </a:prstGeom>
          <a:noFill/>
          <a:ln>
            <a:noFill/>
          </a:ln>
        </p:spPr>
        <p:txBody>
          <a:bodyPr spcFirstLastPara="1" wrap="square" lIns="0" tIns="0" rIns="0" bIns="0" rtlCol="0" anchor="ctr" anchorCtr="0">
            <a:spAutoFit/>
          </a:bodyPr>
          <a:lstStyle/>
          <a:p>
            <a:pPr algn="ctr"/>
            <a:r>
              <a:rPr lang="en-US" sz="1000" dirty="0">
                <a:solidFill>
                  <a:schemeClr val="bg1"/>
                </a:solidFill>
                <a:latin typeface="Candara Light" panose="020E0502030303020204" pitchFamily="34" charset="0"/>
                <a:cs typeface="Cairo Medium" panose="00000500000000000000" pitchFamily="2" charset="-78"/>
                <a:sym typeface="Sakkal Majalla"/>
              </a:rPr>
              <a:t>GPS/GNSS for ellipsoidal height </a:t>
            </a:r>
          </a:p>
        </p:txBody>
      </p:sp>
    </p:spTree>
    <p:extLst>
      <p:ext uri="{BB962C8B-B14F-4D97-AF65-F5344CB8AC3E}">
        <p14:creationId xmlns:p14="http://schemas.microsoft.com/office/powerpoint/2010/main" val="2213565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STSLIDEVIEWED" val="256,1,Slide1"/>
</p:tagLst>
</file>

<file path=ppt/theme/theme1.xml><?xml version="1.0" encoding="utf-8"?>
<a:theme xmlns:a="http://schemas.openxmlformats.org/drawingml/2006/main" name="1_White">
  <a:themeElements>
    <a:clrScheme name="T">
      <a:dk1>
        <a:srgbClr val="5E5E5E"/>
      </a:dk1>
      <a:lt1>
        <a:srgbClr val="FFFFFF"/>
      </a:lt1>
      <a:dk2>
        <a:srgbClr val="FEFFFE"/>
      </a:dk2>
      <a:lt2>
        <a:srgbClr val="FEFFFE"/>
      </a:lt2>
      <a:accent1>
        <a:srgbClr val="A7D8D3"/>
      </a:accent1>
      <a:accent2>
        <a:srgbClr val="1C969A"/>
      </a:accent2>
      <a:accent3>
        <a:srgbClr val="1B8387"/>
      </a:accent3>
      <a:accent4>
        <a:srgbClr val="E5F3F2"/>
      </a:accent4>
      <a:accent5>
        <a:srgbClr val="719737"/>
      </a:accent5>
      <a:accent6>
        <a:srgbClr val="86B732"/>
      </a:accent6>
      <a:hlink>
        <a:srgbClr val="1C969A"/>
      </a:hlink>
      <a:folHlink>
        <a:srgbClr val="156C70"/>
      </a:folHlink>
    </a:clrScheme>
    <a:fontScheme name="Custom 1">
      <a:majorFont>
        <a:latin typeface="Cairo"/>
        <a:ea typeface="Lucida Grande"/>
        <a:cs typeface="Cairo"/>
      </a:majorFont>
      <a:minorFont>
        <a:latin typeface="Cairo"/>
        <a:ea typeface="Helvetica"/>
        <a:cs typeface="Cai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8CC8"/>
        </a:solidFill>
        <a:ln w="25400" cap="flat">
          <a:no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47625" cap="flat">
          <a:solidFill>
            <a:schemeClr val="accent2"/>
          </a:solidFill>
          <a:prstDash val="solid"/>
          <a:round/>
        </a:ln>
        <a:effectLst/>
        <a:sp3d/>
      </a:spPr>
      <a:bodyPr/>
      <a:lstStyle/>
      <a:style>
        <a:lnRef idx="0">
          <a:scrgbClr r="0" g="0" b="0"/>
        </a:lnRef>
        <a:fillRef idx="0">
          <a:scrgbClr r="0" g="0" b="0"/>
        </a:fillRef>
        <a:effectRef idx="0">
          <a:scrgbClr r="0" g="0" b="0"/>
        </a:effectRef>
        <a:fontRef idx="none"/>
      </a:style>
    </a:lnDef>
    <a:txDef>
      <a:spPr>
        <a:noFill/>
        <a:ln>
          <a:noFill/>
        </a:ln>
      </a:spPr>
      <a:bodyPr spcFirstLastPara="1" wrap="square" lIns="0" tIns="0" rIns="0" bIns="0" anchor="ctr" anchorCtr="0">
        <a:spAutoFit/>
      </a:bodyPr>
      <a:lstStyle>
        <a:defPPr>
          <a:buClr>
            <a:srgbClr val="000000"/>
          </a:buClr>
          <a:defRPr dirty="0">
            <a:solidFill>
              <a:srgbClr val="000000"/>
            </a:solidFill>
            <a:latin typeface="Cairo Medium" panose="00000500000000000000" pitchFamily="2" charset="-78"/>
            <a:cs typeface="Cairo Medium" panose="00000500000000000000" pitchFamily="2" charset="-78"/>
            <a:sym typeface="Sakkal Majalla"/>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
</file>

<file path=customXml/item2.xml><?xml version="1.0" encoding="utf-8"?>
<sisl xmlns:xsd="http://www.w3.org/2001/XMLSchema" xmlns:xsi="http://www.w3.org/2001/XMLSchema-instance" xmlns="http://www.boldonjames.com/2008/01/sie/internal/label" sislVersion="0" policy="84c06fb2-a98c-4e57-ae9c-7bc796a535d2" origin="userSelected">
  <element uid="2a62da15-d6ae-4c75-91c4-9c5dffb2d9d1" value=""/>
</sisl>
</file>

<file path=customXml/itemProps1.xml><?xml version="1.0" encoding="utf-8"?>
<ds:datastoreItem xmlns:ds="http://schemas.openxmlformats.org/officeDocument/2006/customXml" ds:itemID="{24ADF124-9F7B-4DDF-BAAE-A91E699CCA6E}">
  <ds:schemaRefs/>
</ds:datastoreItem>
</file>

<file path=customXml/itemProps2.xml><?xml version="1.0" encoding="utf-8"?>
<ds:datastoreItem xmlns:ds="http://schemas.openxmlformats.org/officeDocument/2006/customXml" ds:itemID="{673A468A-FF5D-4AA0-9306-860AB9DA3C01}">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23040</TotalTime>
  <Words>2145</Words>
  <Application>Microsoft Office PowerPoint</Application>
  <PresentationFormat>On-screen Show (16:9)</PresentationFormat>
  <Paragraphs>255</Paragraphs>
  <Slides>23</Slides>
  <Notes>23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23</vt:i4>
      </vt:variant>
    </vt:vector>
  </HeadingPairs>
  <TitlesOfParts>
    <vt:vector size="42" baseType="lpstr">
      <vt:lpstr>Helvetica</vt:lpstr>
      <vt:lpstr>Arial Narrow</vt:lpstr>
      <vt:lpstr>Wingdings</vt:lpstr>
      <vt:lpstr>Arial</vt:lpstr>
      <vt:lpstr>Calibri</vt:lpstr>
      <vt:lpstr>ABeeZee</vt:lpstr>
      <vt:lpstr>Candara Light</vt:lpstr>
      <vt:lpstr>Times New Roman</vt:lpstr>
      <vt:lpstr>Cairo Black</vt:lpstr>
      <vt:lpstr>Cairo Medium</vt:lpstr>
      <vt:lpstr>Cambria Math</vt:lpstr>
      <vt:lpstr>Cairo</vt:lpstr>
      <vt:lpstr>Lucida Grande</vt:lpstr>
      <vt:lpstr>DIN NEXT™ ARABIC REGULAR</vt:lpstr>
      <vt:lpstr>Helvetica Light</vt:lpstr>
      <vt:lpstr>Sakkal Majalla</vt:lpstr>
      <vt:lpstr>TheSansArabic SemiLight</vt:lpstr>
      <vt:lpstr>Cairo ExtraBlack</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الهيئة العامة للمساحة والمعلومات الجيومكانية</dc:title>
  <dc:creator>Fouad Salem</dc:creator>
  <cp:keywords>GASGI Public</cp:keywords>
  <cp:lastModifiedBy> </cp:lastModifiedBy>
  <cp:revision>781</cp:revision>
  <dcterms:modified xsi:type="dcterms:W3CDTF">2022-10-06T13:42:08Z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88cb0817-44ee-4c14-8301-bb5cb41ce2ae</vt:lpwstr>
  </property>
  <property fmtid="{D5CDD505-2E9C-101B-9397-08002B2CF9AE}" pid="3" name="bjSaver">
    <vt:lpwstr>TGWMLQFjO3EWzDuPFgFwCrCnN8nISbUq</vt:lpwstr>
  </property>
  <property fmtid="{D5CDD505-2E9C-101B-9397-08002B2CF9AE}" pid="4" name="bjDocumentSecurityLabel">
    <vt:lpwstr>GASGI Public</vt:lpwstr>
  </property>
  <property fmtid="{D5CDD505-2E9C-101B-9397-08002B2CF9AE}" pid="5" name="bjSlideMasterFooterText">
    <vt:lpwstr>GASGI Public</vt:lpwstr>
  </property>
  <property fmtid="{D5CDD505-2E9C-101B-9397-08002B2CF9AE}" pid="6" name="bjDocumentLabelXML">
    <vt:lpwstr>&lt;?xml version="1.0" encoding="us-ascii"?&gt;&lt;sisl xmlns:xsd="http://www.w3.org/2001/XMLSchema" xmlns:xsi="http://www.w3.org/2001/XMLSchema-instance" sislVersion="0" policy="84c06fb2-a98c-4e57-ae9c-7bc796a535d2" origin="userSelected" xmlns="http://www.boldonj</vt:lpwstr>
  </property>
  <property fmtid="{D5CDD505-2E9C-101B-9397-08002B2CF9AE}" pid="7" name="bjDocumentLabelXML-0">
    <vt:lpwstr>ames.com/2008/01/sie/internal/label"&gt;&lt;element uid="2a62da15-d6ae-4c75-91c4-9c5dffb2d9d1" value="" /&gt;&lt;/sisl&gt;</vt:lpwstr>
  </property>
</Properties>
</file>