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1" r:id="rId3"/>
    <p:sldId id="296" r:id="rId4"/>
    <p:sldId id="299" r:id="rId5"/>
    <p:sldId id="301" r:id="rId6"/>
    <p:sldId id="303" r:id="rId7"/>
    <p:sldId id="302" r:id="rId8"/>
    <p:sldId id="300" r:id="rId9"/>
    <p:sldId id="295" r:id="rId10"/>
    <p:sldId id="271" r:id="rId11"/>
    <p:sldId id="273" r:id="rId12"/>
    <p:sldId id="275" r:id="rId13"/>
    <p:sldId id="297" r:id="rId14"/>
    <p:sldId id="276" r:id="rId15"/>
    <p:sldId id="298" r:id="rId16"/>
    <p:sldId id="304" r:id="rId17"/>
    <p:sldId id="272" r:id="rId18"/>
    <p:sldId id="277" r:id="rId19"/>
    <p:sldId id="280" r:id="rId20"/>
    <p:sldId id="294" r:id="rId21"/>
    <p:sldId id="289" r:id="rId22"/>
    <p:sldId id="292" r:id="rId23"/>
    <p:sldId id="293" r:id="rId24"/>
    <p:sldId id="28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5" autoAdjust="0"/>
    <p:restoredTop sz="94638" autoAdjust="0"/>
  </p:normalViewPr>
  <p:slideViewPr>
    <p:cSldViewPr>
      <p:cViewPr varScale="1">
        <p:scale>
          <a:sx n="84" d="100"/>
          <a:sy n="84" d="100"/>
        </p:scale>
        <p:origin x="-756" y="-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4C46C-8B76-486B-AAB2-EE7BF7F25245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F094-7197-4438-9C31-D542311B9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F094-7197-4438-9C31-D542311B93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81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1044649"/>
            <a:ext cx="8239125" cy="36445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563"/>
              </a:spcBef>
              <a:defRPr/>
            </a:lvl1pPr>
            <a:lvl2pPr>
              <a:lnSpc>
                <a:spcPct val="100000"/>
              </a:lnSpc>
              <a:spcBef>
                <a:spcPts val="563"/>
              </a:spcBef>
              <a:defRPr/>
            </a:lvl2pPr>
            <a:lvl3pPr>
              <a:lnSpc>
                <a:spcPct val="100000"/>
              </a:lnSpc>
              <a:spcBef>
                <a:spcPts val="563"/>
              </a:spcBef>
              <a:defRPr/>
            </a:lvl3pPr>
            <a:lvl4pPr>
              <a:lnSpc>
                <a:spcPct val="100000"/>
              </a:lnSpc>
              <a:spcBef>
                <a:spcPts val="563"/>
              </a:spcBef>
              <a:defRPr/>
            </a:lvl4pPr>
            <a:lvl5pPr>
              <a:lnSpc>
                <a:spcPct val="100000"/>
              </a:lnSpc>
              <a:spcBef>
                <a:spcPts val="563"/>
              </a:spcBef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C4EB-F68A-4DD1-93FA-E39DECF70C71}" type="datetimeFigureOut">
              <a:rPr lang="en-US" smtClean="0"/>
              <a:pPr/>
              <a:t>10/16/2022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42DC-F4D8-4F6E-BD9D-9404113A509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2014GC00540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93/gji/ggx13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nac.swisstopo.admin.ch/divers/dens_vel/00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github.com/opengeospatial/CRS-Deformation-Model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opengeospatial/CRS-Deformation-Models/blob/master/products/specification/abstract-specification-deformation-model-functional-mode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-zealand-earthquake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0"/>
            <a:ext cx="5429288" cy="1500198"/>
          </a:xfrm>
        </p:spPr>
        <p:txBody>
          <a:bodyPr>
            <a:noAutofit/>
          </a:bodyPr>
          <a:lstStyle/>
          <a:p>
            <a:pPr algn="l"/>
            <a:r>
              <a:rPr lang="en-GB" sz="3000" b="1" dirty="0" smtClean="0">
                <a:solidFill>
                  <a:srgbClr val="002060"/>
                </a:solidFill>
              </a:rPr>
              <a:t>Deformation Models </a:t>
            </a:r>
            <a:br>
              <a:rPr lang="en-GB" sz="3000" b="1" dirty="0" smtClean="0">
                <a:solidFill>
                  <a:srgbClr val="002060"/>
                </a:solidFill>
              </a:rPr>
            </a:br>
            <a:r>
              <a:rPr lang="en-GB" sz="3000" b="1" dirty="0" smtClean="0">
                <a:solidFill>
                  <a:srgbClr val="002060"/>
                </a:solidFill>
              </a:rPr>
              <a:t>Progress with development </a:t>
            </a:r>
            <a:br>
              <a:rPr lang="en-GB" sz="3000" b="1" dirty="0" smtClean="0">
                <a:solidFill>
                  <a:srgbClr val="002060"/>
                </a:solidFill>
              </a:rPr>
            </a:br>
            <a:r>
              <a:rPr lang="en-GB" sz="3000" b="1" dirty="0" smtClean="0">
                <a:solidFill>
                  <a:srgbClr val="002060"/>
                </a:solidFill>
              </a:rPr>
              <a:t>of an OGC Standard</a:t>
            </a:r>
            <a:endParaRPr lang="en-AU" sz="3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643188"/>
            <a:ext cx="4214842" cy="1214446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Richard </a:t>
            </a:r>
            <a:r>
              <a:rPr lang="en-US" sz="1600" b="1" dirty="0" err="1" smtClean="0">
                <a:solidFill>
                  <a:srgbClr val="FFFF00"/>
                </a:solidFill>
              </a:rPr>
              <a:t>Stanaway</a:t>
            </a:r>
            <a:r>
              <a:rPr lang="en-US" sz="1600" b="1" dirty="0" smtClean="0">
                <a:solidFill>
                  <a:srgbClr val="FFFF00"/>
                </a:solidFill>
              </a:rPr>
              <a:t>, </a:t>
            </a:r>
            <a:r>
              <a:rPr lang="en-US" sz="1600" b="1" dirty="0" err="1" smtClean="0">
                <a:solidFill>
                  <a:srgbClr val="FFFF00"/>
                </a:solidFill>
              </a:rPr>
              <a:t>Quickclose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Chris Crook, Land Information New Zealand</a:t>
            </a:r>
          </a:p>
          <a:p>
            <a:pPr algn="l"/>
            <a:r>
              <a:rPr lang="en-AU" sz="1600" b="1" dirty="0" smtClean="0">
                <a:solidFill>
                  <a:srgbClr val="FFFF00"/>
                </a:solidFill>
              </a:rPr>
              <a:t>Kevin Kelly, ESRI</a:t>
            </a:r>
          </a:p>
          <a:p>
            <a:pPr algn="l"/>
            <a:r>
              <a:rPr lang="en-AU" sz="1600" b="1" dirty="0" smtClean="0">
                <a:solidFill>
                  <a:srgbClr val="FFFF00"/>
                </a:solidFill>
              </a:rPr>
              <a:t>Roger Lott, IOGP</a:t>
            </a:r>
          </a:p>
          <a:p>
            <a:pPr algn="l"/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b="1" dirty="0" smtClean="0">
                <a:solidFill>
                  <a:srgbClr val="FFFF00"/>
                </a:solidFill>
              </a:rPr>
              <a:t>IAG Commission 1, REFAG 2022, Thessaloniki, Greece, 17-20 October 2022</a:t>
            </a:r>
            <a:endParaRPr kumimoji="0" lang="en-A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ag_logo_and_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071948"/>
            <a:ext cx="720464" cy="7459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215174" y="71420"/>
            <a:ext cx="1928826" cy="9286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 7.8 earthquake,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Kaikoura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New Zealand,</a:t>
            </a:r>
          </a:p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rgbClr val="FFFF00"/>
                </a:solidFill>
              </a:rPr>
              <a:t>16</a:t>
            </a:r>
            <a:r>
              <a:rPr lang="en-US" sz="12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1200" b="1" dirty="0" smtClean="0">
                <a:solidFill>
                  <a:srgbClr val="FFFF00"/>
                </a:solidFill>
              </a:rPr>
              <a:t> November 2016</a:t>
            </a:r>
          </a:p>
          <a:p>
            <a:pPr lvl="0">
              <a:spcBef>
                <a:spcPct val="20000"/>
              </a:spcBef>
            </a:pPr>
            <a:r>
              <a:rPr lang="en-GB" sz="1000" b="1" dirty="0" smtClean="0">
                <a:solidFill>
                  <a:srgbClr val="FFFF00"/>
                </a:solidFill>
              </a:rPr>
              <a:t>Photo by Julian Thomson, GNS Science NZ</a:t>
            </a:r>
            <a:endParaRPr kumimoji="0" lang="en-AU" sz="1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lue Horizontal 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7634"/>
            <a:ext cx="2206713" cy="112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1472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Conformal transformation alone is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not adequate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571486"/>
            <a:ext cx="7929618" cy="120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Current parametric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conformal geodetic transformation strategies (e.g. 7 parameter, time-dependent 14/15-parameter and plate motion models PMM) are not suitable in deforming zones.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Picture 5" descr="kreemer_f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94"/>
            <a:ext cx="4929222" cy="30784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43570" y="1714494"/>
            <a:ext cx="29289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White</a:t>
            </a:r>
            <a:r>
              <a:rPr kumimoji="0" lang="en-US" sz="17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 regions are largely stable plate and a conformal time-dependent transformation approach is adequate for most applications</a:t>
            </a:r>
            <a:endParaRPr lang="en-US" sz="1700" i="1" baseline="-25000" dirty="0" smtClean="0"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43570" y="2857502"/>
            <a:ext cx="307183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Coloured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regions (plate boundaries and deforming zones) have high strain rates and a conventional parametric model is not adequate for NNR to crust-fixed RF transformations</a:t>
            </a:r>
            <a:endParaRPr lang="en-US" sz="1900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0694" y="4066282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/>
              <a:t>From (</a:t>
            </a:r>
            <a:r>
              <a:rPr lang="en-AU" sz="800" dirty="0" err="1" smtClean="0"/>
              <a:t>Kreemer</a:t>
            </a:r>
            <a:r>
              <a:rPr lang="en-AU" sz="800" dirty="0" smtClean="0"/>
              <a:t>, C., </a:t>
            </a:r>
            <a:r>
              <a:rPr lang="en-AU" sz="800" dirty="0" err="1" smtClean="0"/>
              <a:t>Blewitt</a:t>
            </a:r>
            <a:r>
              <a:rPr lang="en-AU" sz="800" dirty="0" smtClean="0"/>
              <a:t>, G., and Klein, E. C. (2014), A geodetic plate motion and Global Strain Rate Model, </a:t>
            </a:r>
            <a:r>
              <a:rPr lang="en-AU" sz="800" i="1" dirty="0" err="1" smtClean="0"/>
              <a:t>Geochem</a:t>
            </a:r>
            <a:r>
              <a:rPr lang="en-AU" sz="800" i="1" dirty="0" smtClean="0"/>
              <a:t>. </a:t>
            </a:r>
            <a:r>
              <a:rPr lang="en-AU" sz="800" i="1" dirty="0" err="1" smtClean="0"/>
              <a:t>Geophys</a:t>
            </a:r>
            <a:r>
              <a:rPr lang="en-AU" sz="800" i="1" dirty="0" smtClean="0"/>
              <a:t>. </a:t>
            </a:r>
            <a:r>
              <a:rPr lang="en-AU" sz="800" i="1" dirty="0" err="1" smtClean="0"/>
              <a:t>Geosyst</a:t>
            </a:r>
            <a:r>
              <a:rPr lang="en-AU" sz="800" i="1" dirty="0" smtClean="0"/>
              <a:t>.</a:t>
            </a:r>
            <a:r>
              <a:rPr lang="en-AU" sz="800" dirty="0" smtClean="0"/>
              <a:t>, 15, 3849– 3889, doi:</a:t>
            </a:r>
            <a:r>
              <a:rPr lang="en-AU" sz="800" dirty="0" smtClean="0">
                <a:hlinkClick r:id="rId3" tooltip="Link to external resource: 10.1002/2014GC005407"/>
              </a:rPr>
              <a:t>10.1002/2014GC005407</a:t>
            </a:r>
            <a:r>
              <a:rPr lang="en-AU" sz="800" dirty="0" smtClean="0"/>
              <a:t>)</a:t>
            </a:r>
          </a:p>
          <a:p>
            <a:r>
              <a:rPr lang="en-GB" sz="800" dirty="0" smtClean="0"/>
              <a:t>Overlain with ITRF2014 plate definition (</a:t>
            </a:r>
            <a:r>
              <a:rPr lang="en-AU" sz="800" dirty="0" err="1" smtClean="0"/>
              <a:t>Altamimi</a:t>
            </a:r>
            <a:r>
              <a:rPr lang="en-AU" sz="800" dirty="0" smtClean="0"/>
              <a:t>, A., </a:t>
            </a:r>
            <a:r>
              <a:rPr lang="en-AU" sz="800" dirty="0" err="1" smtClean="0"/>
              <a:t>Métivier</a:t>
            </a:r>
            <a:r>
              <a:rPr lang="en-AU" sz="800" dirty="0" smtClean="0"/>
              <a:t>, L., </a:t>
            </a:r>
            <a:r>
              <a:rPr lang="en-AU" sz="800" dirty="0" err="1" smtClean="0"/>
              <a:t>Rebischung</a:t>
            </a:r>
            <a:r>
              <a:rPr lang="en-AU" sz="800" dirty="0" smtClean="0"/>
              <a:t>, P., </a:t>
            </a:r>
            <a:r>
              <a:rPr lang="en-AU" sz="800" dirty="0" err="1" smtClean="0"/>
              <a:t>Rouby</a:t>
            </a:r>
            <a:r>
              <a:rPr lang="en-AU" sz="800" dirty="0" smtClean="0"/>
              <a:t>, H., </a:t>
            </a:r>
            <a:r>
              <a:rPr lang="en-AU" sz="800" dirty="0" err="1" smtClean="0"/>
              <a:t>Collilieux</a:t>
            </a:r>
            <a:r>
              <a:rPr lang="en-AU" sz="800" dirty="0" smtClean="0"/>
              <a:t>, X., ITRF2014 plate motion model, </a:t>
            </a:r>
            <a:r>
              <a:rPr lang="en-AU" sz="800" i="1" dirty="0" smtClean="0"/>
              <a:t>Geophysical Journal International</a:t>
            </a:r>
            <a:r>
              <a:rPr lang="en-AU" sz="800" dirty="0" smtClean="0"/>
              <a:t>, Volume 209, Issue 3, June 2017, Pages 1906–1912, </a:t>
            </a:r>
            <a:r>
              <a:rPr lang="en-AU" sz="800" dirty="0" smtClean="0">
                <a:hlinkClick r:id="rId4"/>
              </a:rPr>
              <a:t>https://doi.org/10.1093/gji/ggx136</a:t>
            </a:r>
            <a:r>
              <a:rPr lang="en-AU" sz="800" dirty="0" smtClean="0"/>
              <a:t>)</a:t>
            </a:r>
            <a:endParaRPr lang="en-AU" sz="800" dirty="0"/>
          </a:p>
        </p:txBody>
      </p:sp>
      <p:sp>
        <p:nvSpPr>
          <p:cNvPr id="10" name="Rectangle 9"/>
          <p:cNvSpPr/>
          <p:nvPr/>
        </p:nvSpPr>
        <p:spPr>
          <a:xfrm>
            <a:off x="3286116" y="2071684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EURA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1857356" y="2500312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NOAM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2714612" y="2928940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NUBI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3643306" y="2786064"/>
            <a:ext cx="50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INDI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286248" y="3571882"/>
            <a:ext cx="50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AUST</a:t>
            </a:r>
            <a:endParaRPr lang="en-AU" sz="1000" dirty="0"/>
          </a:p>
        </p:txBody>
      </p:sp>
      <p:sp>
        <p:nvSpPr>
          <p:cNvPr id="15" name="Rectangle 14"/>
          <p:cNvSpPr/>
          <p:nvPr/>
        </p:nvSpPr>
        <p:spPr>
          <a:xfrm>
            <a:off x="2143108" y="3357568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SOAM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3357554" y="4000510"/>
            <a:ext cx="7858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ANTA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857224" y="3143254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PCFC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4786314" y="2643188"/>
            <a:ext cx="50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PCFC</a:t>
            </a:r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3286116" y="3143254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SOMA</a:t>
            </a:r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3286116" y="2714626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ARAB</a:t>
            </a:r>
            <a:endParaRPr lang="en-AU" dirty="0"/>
          </a:p>
        </p:txBody>
      </p:sp>
      <p:sp>
        <p:nvSpPr>
          <p:cNvPr id="22" name="Rectangle 21"/>
          <p:cNvSpPr/>
          <p:nvPr/>
        </p:nvSpPr>
        <p:spPr>
          <a:xfrm>
            <a:off x="1500166" y="3429006"/>
            <a:ext cx="6429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NAZC</a:t>
            </a:r>
            <a:endParaRPr lang="en-AU" dirty="0"/>
          </a:p>
        </p:txBody>
      </p:sp>
      <p:sp>
        <p:nvSpPr>
          <p:cNvPr id="23" name="Oval 22"/>
          <p:cNvSpPr/>
          <p:nvPr/>
        </p:nvSpPr>
        <p:spPr>
          <a:xfrm>
            <a:off x="3000364" y="2071684"/>
            <a:ext cx="285752" cy="285752"/>
          </a:xfrm>
          <a:prstGeom prst="ellipse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1785918" y="1928808"/>
            <a:ext cx="785818" cy="7143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2500298" y="1857370"/>
            <a:ext cx="857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b="1" dirty="0" smtClean="0">
                <a:solidFill>
                  <a:schemeClr val="accent6">
                    <a:lumMod val="50000"/>
                  </a:schemeClr>
                </a:solidFill>
              </a:rPr>
              <a:t>GIA affected</a:t>
            </a:r>
          </a:p>
          <a:p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regions</a:t>
            </a:r>
            <a:endParaRPr lang="en-AU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2428860" y="2143122"/>
            <a:ext cx="142876" cy="123111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2928926" y="2071684"/>
            <a:ext cx="133352" cy="13335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142858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a typeface="+mj-ea"/>
                <a:cs typeface="Arial" pitchFamily="34" charset="0"/>
              </a:rPr>
              <a:t>Conformal time-dep. transformation is only suitable in a stable plate interior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3" name="Picture 2" descr="Australia_Gs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8"/>
            <a:ext cx="3214710" cy="3143254"/>
          </a:xfrm>
          <a:prstGeom prst="rect">
            <a:avLst/>
          </a:prstGeom>
        </p:spPr>
      </p:pic>
      <p:pic>
        <p:nvPicPr>
          <p:cNvPr id="4" name="Picture 3" descr="japan_Gs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857238"/>
            <a:ext cx="2877520" cy="31432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7224" y="1071552"/>
            <a:ext cx="3143272" cy="29289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5852" y="1500180"/>
            <a:ext cx="257176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Arial" pitchFamily="34" charset="0"/>
              </a:rPr>
              <a:t>Australian continent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Arial" pitchFamily="34" charset="0"/>
              </a:rPr>
              <a:t> is wholly within the stable portion of Australian Plate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FFFF00"/>
                </a:solidFill>
                <a:ea typeface="+mj-ea"/>
                <a:cs typeface="Arial" pitchFamily="34" charset="0"/>
              </a:rPr>
              <a:t>(14 parameter / PMM adequate for parametric time-dependent transformation to a crust-fixed RF</a:t>
            </a:r>
            <a:endParaRPr lang="en-US" sz="1400" i="1" baseline="-25000" dirty="0" smtClean="0">
              <a:solidFill>
                <a:srgbClr val="FFFF0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562" y="928676"/>
            <a:ext cx="185738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Arial" pitchFamily="34" charset="0"/>
              </a:rPr>
              <a:t>Japan is almost completely</a:t>
            </a:r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Arial" pitchFamily="34" charset="0"/>
              </a:rPr>
              <a:t> within the plate boundary deforming zone, so a different approach is required</a:t>
            </a:r>
            <a:endParaRPr lang="en-US" sz="1500" i="1" baseline="-25000" dirty="0" smtClean="0">
              <a:solidFill>
                <a:srgbClr val="FFFF0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2352684">
            <a:off x="5294035" y="754067"/>
            <a:ext cx="1611187" cy="3536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428874"/>
            <a:ext cx="2041564" cy="63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1785918" y="2786064"/>
            <a:ext cx="1214446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4414" y="3143254"/>
            <a:ext cx="242889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Arial" pitchFamily="34" charset="0"/>
              </a:rPr>
              <a:t>~ ITRF2014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ea typeface="+mj-ea"/>
                <a:cs typeface="Arial" pitchFamily="34" charset="0"/>
              </a:rPr>
              <a:t>Australian plate-motion model (PMM)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FFFF00"/>
                </a:solidFill>
                <a:latin typeface="Symbol" pitchFamily="18" charset="2"/>
                <a:ea typeface="+mj-ea"/>
                <a:cs typeface="Arial" pitchFamily="34" charset="0"/>
              </a:rPr>
              <a:t>w</a:t>
            </a:r>
            <a:r>
              <a:rPr lang="en-US" sz="1200" i="1" baseline="-25000" dirty="0" err="1" smtClean="0">
                <a:solidFill>
                  <a:srgbClr val="FFFF00"/>
                </a:solidFill>
                <a:ea typeface="+mj-ea"/>
                <a:cs typeface="Arial" pitchFamily="34" charset="0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a typeface="+mj-ea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FFFF00"/>
                </a:solidFill>
                <a:latin typeface="Symbol" pitchFamily="18" charset="2"/>
                <a:ea typeface="+mj-ea"/>
                <a:cs typeface="Arial" pitchFamily="34" charset="0"/>
              </a:rPr>
              <a:t>w</a:t>
            </a:r>
            <a:r>
              <a:rPr lang="en-US" sz="1200" i="1" baseline="-25000" dirty="0" err="1" smtClean="0">
                <a:solidFill>
                  <a:srgbClr val="FFFF00"/>
                </a:solidFill>
                <a:ea typeface="+mj-ea"/>
                <a:cs typeface="Arial" pitchFamily="34" charset="0"/>
              </a:rPr>
              <a:t>y</a:t>
            </a:r>
            <a:r>
              <a:rPr lang="en-US" sz="1200" dirty="0" smtClean="0">
                <a:solidFill>
                  <a:srgbClr val="FFFF00"/>
                </a:solidFill>
                <a:ea typeface="+mj-ea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FFFF00"/>
                </a:solidFill>
                <a:latin typeface="Symbol" pitchFamily="18" charset="2"/>
                <a:ea typeface="+mj-ea"/>
                <a:cs typeface="Arial" pitchFamily="34" charset="0"/>
              </a:rPr>
              <a:t>w</a:t>
            </a:r>
            <a:r>
              <a:rPr lang="en-US" sz="1200" i="1" baseline="-25000" dirty="0" err="1" smtClean="0">
                <a:solidFill>
                  <a:srgbClr val="FFFF00"/>
                </a:solidFill>
                <a:ea typeface="+mj-ea"/>
                <a:cs typeface="Arial" pitchFamily="34" charset="0"/>
              </a:rPr>
              <a:t>z</a:t>
            </a:r>
            <a:endParaRPr lang="en-US" sz="1200" i="1" baseline="-25000" dirty="0" smtClean="0">
              <a:solidFill>
                <a:srgbClr val="FFFF0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8649433">
            <a:off x="5501181" y="2298588"/>
            <a:ext cx="17145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No stable plate!</a:t>
            </a:r>
            <a:endParaRPr lang="en-US" sz="1500" b="1" i="1" baseline="-25000" dirty="0" smtClean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4348" y="4071948"/>
            <a:ext cx="328614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A simple parametric time-dependent (e.g. PMM derived) model is adequate for most applications</a:t>
            </a:r>
            <a:r>
              <a:rPr kumimoji="0" lang="en-US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endParaRPr lang="en-US" sz="1700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57686" y="3929072"/>
            <a:ext cx="314327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A gridded or triangulated (e.g. TIN) transformation model is more suitable to capture variability of the deformation field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520" y="3429006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/>
              <a:t>From (</a:t>
            </a:r>
            <a:r>
              <a:rPr lang="en-AU" sz="800" dirty="0" err="1" smtClean="0"/>
              <a:t>Corné</a:t>
            </a:r>
            <a:r>
              <a:rPr lang="en-AU" sz="800" dirty="0" smtClean="0"/>
              <a:t> </a:t>
            </a:r>
            <a:r>
              <a:rPr lang="en-AU" sz="800" dirty="0" err="1" smtClean="0"/>
              <a:t>Kreemer</a:t>
            </a:r>
            <a:r>
              <a:rPr lang="en-AU" sz="800" dirty="0" smtClean="0"/>
              <a:t>,  GSRM visualisation, UNAVCO</a:t>
            </a:r>
          </a:p>
          <a:p>
            <a:r>
              <a:rPr lang="en-AU" sz="800" dirty="0" smtClean="0"/>
              <a:t>https://gsrm2.unavco.org/model/model.html </a:t>
            </a:r>
            <a:r>
              <a:rPr lang="en-GB" sz="800" dirty="0" smtClean="0"/>
              <a:t>)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rot="16200000" flipV="1">
            <a:off x="-143687" y="2858264"/>
            <a:ext cx="3144833" cy="1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428728" y="4429120"/>
            <a:ext cx="5714990" cy="2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1"/>
          <p:cNvSpPr txBox="1">
            <a:spLocks noChangeArrowheads="1"/>
          </p:cNvSpPr>
          <p:nvPr/>
        </p:nvSpPr>
        <p:spPr bwMode="auto">
          <a:xfrm>
            <a:off x="3786182" y="4500558"/>
            <a:ext cx="1357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time</a:t>
            </a:r>
            <a:endParaRPr lang="en-AU" sz="2800" baseline="-25000" dirty="0">
              <a:solidFill>
                <a:srgbClr val="002060"/>
              </a:solidFill>
            </a:endParaRPr>
          </a:p>
        </p:txBody>
      </p:sp>
      <p:sp>
        <p:nvSpPr>
          <p:cNvPr id="5" name="TextBox 93"/>
          <p:cNvSpPr txBox="1">
            <a:spLocks noChangeArrowheads="1"/>
          </p:cNvSpPr>
          <p:nvPr/>
        </p:nvSpPr>
        <p:spPr bwMode="auto">
          <a:xfrm rot="-5400000">
            <a:off x="199999" y="2545067"/>
            <a:ext cx="1898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position</a:t>
            </a:r>
            <a:endParaRPr lang="en-AU" sz="2800" baseline="-250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57356" y="3000360"/>
            <a:ext cx="1143008" cy="50959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781557" y="2790538"/>
            <a:ext cx="439200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0058316" flipV="1">
            <a:off x="2993848" y="2310542"/>
            <a:ext cx="935038" cy="352425"/>
          </a:xfrm>
          <a:prstGeom prst="arc">
            <a:avLst>
              <a:gd name="adj1" fmla="val 19029274"/>
              <a:gd name="adj2" fmla="val 21525178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57356" y="3571864"/>
            <a:ext cx="1143008" cy="223838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57356" y="4286244"/>
            <a:ext cx="1143008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53048" y="1852296"/>
            <a:ext cx="1143008" cy="50959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275448" y="1751781"/>
            <a:ext cx="219074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0058316" flipV="1">
            <a:off x="4383448" y="1474296"/>
            <a:ext cx="528222" cy="259382"/>
          </a:xfrm>
          <a:prstGeom prst="arc">
            <a:avLst>
              <a:gd name="adj1" fmla="val 18330473"/>
              <a:gd name="adj2" fmla="val 21403827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1048" y="1135896"/>
            <a:ext cx="785818" cy="36671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28596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Time-dependent reference frames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V="1">
            <a:off x="1235055" y="3765555"/>
            <a:ext cx="1256708" cy="121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3518287" y="2839646"/>
            <a:ext cx="3143272" cy="3571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781557" y="3357096"/>
            <a:ext cx="439200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257243" flipV="1">
            <a:off x="3001386" y="2964696"/>
            <a:ext cx="651723" cy="266274"/>
          </a:xfrm>
          <a:prstGeom prst="arc">
            <a:avLst>
              <a:gd name="adj1" fmla="val 16550678"/>
              <a:gd name="adj2" fmla="val 21525178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286116" y="2752296"/>
            <a:ext cx="1108800" cy="21600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275448" y="2633496"/>
            <a:ext cx="219074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10058316" flipV="1">
            <a:off x="4379848" y="2388696"/>
            <a:ext cx="528222" cy="182247"/>
          </a:xfrm>
          <a:prstGeom prst="arc">
            <a:avLst>
              <a:gd name="adj1" fmla="val 18330473"/>
              <a:gd name="adj2" fmla="val 38808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563448" y="2214542"/>
            <a:ext cx="794370" cy="192792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784464" y="4073516"/>
            <a:ext cx="433387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4293448" y="3609169"/>
            <a:ext cx="219074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0800000" flipV="1">
            <a:off x="3000364" y="3714740"/>
            <a:ext cx="664204" cy="285752"/>
          </a:xfrm>
          <a:prstGeom prst="arc">
            <a:avLst>
              <a:gd name="adj1" fmla="val 16495349"/>
              <a:gd name="adj2" fmla="val 21525178"/>
            </a:avLst>
          </a:prstGeom>
          <a:ln w="317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925752" y="3788558"/>
            <a:ext cx="148430" cy="794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10800000" flipV="1">
            <a:off x="4405048" y="3428988"/>
            <a:ext cx="406987" cy="142876"/>
          </a:xfrm>
          <a:prstGeom prst="arc">
            <a:avLst>
              <a:gd name="adj1" fmla="val 16353526"/>
              <a:gd name="adj2" fmla="val 34676"/>
            </a:avLst>
          </a:prstGeom>
          <a:ln w="317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8" name="Straight Connector 37"/>
          <p:cNvCxnSpPr/>
          <p:nvPr/>
        </p:nvCxnSpPr>
        <p:spPr>
          <a:xfrm>
            <a:off x="2986648" y="3714740"/>
            <a:ext cx="142876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4354648" y="3477191"/>
            <a:ext cx="97200" cy="794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83448" y="3428988"/>
            <a:ext cx="974370" cy="1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5429256" y="714362"/>
            <a:ext cx="3000396" cy="10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pitchFamily="34" charset="0"/>
              </a:rPr>
              <a:t>Kinematic (dynamic)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 smtClean="0">
                <a:solidFill>
                  <a:srgbClr val="00B050"/>
                </a:solidFill>
                <a:ea typeface="+mj-ea"/>
                <a:cs typeface="Arial" pitchFamily="34" charset="0"/>
              </a:rPr>
              <a:t>Earth-fixed NNR frame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00B050"/>
                </a:solidFill>
                <a:cs typeface="Arial" pitchFamily="34" charset="0"/>
              </a:rPr>
              <a:t>Interseismic velocities are related to a time-invariant TRS and are usually non-zero – up to 90 mmyr</a:t>
            </a:r>
            <a:r>
              <a:rPr lang="en-US" sz="1600" baseline="30000" dirty="0" smtClean="0">
                <a:solidFill>
                  <a:srgbClr val="00B050"/>
                </a:solidFill>
                <a:cs typeface="Arial" pitchFamily="34" charset="0"/>
              </a:rPr>
              <a:t>-1</a:t>
            </a:r>
            <a:endParaRPr lang="en-US" sz="1600" dirty="0" smtClean="0">
              <a:solidFill>
                <a:srgbClr val="00B050"/>
              </a:solidFill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429256" y="1714494"/>
            <a:ext cx="300039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Kinematic (dynamic)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Arial" pitchFamily="34" charset="0"/>
              </a:rPr>
              <a:t>Plate-fixed reference frame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Arial" pitchFamily="34" charset="0"/>
              </a:rPr>
              <a:t>I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nterseismic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velocities are near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Arial" pitchFamily="34" charset="0"/>
              </a:rPr>
              <a:t>zero in stable portion of plate but increase near plate boundaries, GIA zones and other locally deforming areas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429256" y="2857502"/>
            <a:ext cx="328614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Semi-kinematic (semi-dynamic)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Crust-fixed reference frame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Interseismic velocity is implemented as zero – coordinates do not change during interseismic period however interseismic strain increases over time, requiring a frame reset when a strain tolerance limit is reached.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 rot="20206018">
            <a:off x="2969331" y="1866305"/>
            <a:ext cx="1603985" cy="53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pitchFamily="34" charset="0"/>
              </a:rPr>
              <a:t>Interseismic motion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rgbClr val="00B050"/>
                </a:solidFill>
                <a:ea typeface="+mj-ea"/>
                <a:cs typeface="Arial" pitchFamily="34" charset="0"/>
              </a:rPr>
              <a:t>(e.g. ITRF2014 velocity)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 rot="20982257">
            <a:off x="2987295" y="2494353"/>
            <a:ext cx="1603985" cy="797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Interseismic motion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Arial" pitchFamily="34" charset="0"/>
              </a:rPr>
              <a:t>(e.g. ETRF2014 velocity)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786050" y="3500444"/>
            <a:ext cx="192882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Interseismic motion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b="1" dirty="0" smtClean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(implemented as 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e.g. National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geodetic datum)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428728" y="1857370"/>
            <a:ext cx="1603985" cy="53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Coseismic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displacement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2786844" y="2213766"/>
            <a:ext cx="42862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>
            <a:off x="3000364" y="1428742"/>
            <a:ext cx="1603985" cy="53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Postseismic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displacement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2929720" y="2142310"/>
            <a:ext cx="428628" cy="1588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 txBox="1">
            <a:spLocks/>
          </p:cNvSpPr>
          <p:nvPr/>
        </p:nvSpPr>
        <p:spPr>
          <a:xfrm>
            <a:off x="1571604" y="714362"/>
            <a:ext cx="3429024" cy="79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Typical point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motion trajectories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Arial" pitchFamily="34" charset="0"/>
              </a:rPr>
              <a:t>In deforming zones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Velocity grid transformations – ITRF/IGS frame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3" name="Picture 2" descr="nz_deformation-model-2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71486"/>
            <a:ext cx="3793123" cy="34586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72396" y="4143386"/>
            <a:ext cx="107157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(LINZ, 2021)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348" y="4071948"/>
            <a:ext cx="7143800" cy="79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Velocity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grid models are i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deally suited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to deforming zones and for GNSS-PPP to local (crust-fixed) reference frame transformations in lieu of a conformal parametric model. </a:t>
            </a:r>
            <a:r>
              <a:rPr kumimoji="0" lang="en-US" b="1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Single-step transformation process.</a:t>
            </a:r>
            <a:endParaRPr kumimoji="0" lang="en-US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628" y="857238"/>
            <a:ext cx="107157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New Zealand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NZGD2000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Deformation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Model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Velocity grid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component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(ITRF96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horizontal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velocities)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greek_velocity_f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71486"/>
            <a:ext cx="3143272" cy="353922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 rot="16200000">
            <a:off x="17827" y="2911083"/>
            <a:ext cx="1821670" cy="28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(</a:t>
            </a:r>
            <a:r>
              <a:rPr lang="en-US" sz="15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Bitharis</a:t>
            </a:r>
            <a:r>
              <a:rPr lang="en-US" sz="15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et al., 2016)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2285998"/>
            <a:ext cx="9286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Hellenic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velocity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model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AU" sz="1200" b="1" dirty="0" smtClean="0">
                <a:solidFill>
                  <a:srgbClr val="002060"/>
                </a:solidFill>
                <a:cs typeface="Arial" pitchFamily="34" charset="0"/>
              </a:rPr>
              <a:t>(ITRF2008)</a:t>
            </a: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Velocity grid transformations – other ITRF/IGS examples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4" name="Picture 3" descr="cv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24"/>
            <a:ext cx="4286280" cy="39040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6"/>
            <a:ext cx="3786214" cy="420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2910" y="4500576"/>
            <a:ext cx="178595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(Robin </a:t>
            </a:r>
            <a:r>
              <a:rPr lang="en-US" sz="1000" i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et al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., 2020 – </a:t>
            </a:r>
            <a:r>
              <a:rPr lang="en-US" sz="10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NRCan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72066" y="4643452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dirty="0" smtClean="0">
                <a:solidFill>
                  <a:srgbClr val="002060"/>
                </a:solidFill>
                <a:cs typeface="Arial" pitchFamily="34" charset="0"/>
              </a:rPr>
              <a:t>(Yamashita, GSI, 2021)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714362"/>
            <a:ext cx="19288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2060"/>
                </a:solidFill>
                <a:cs typeface="Arial" pitchFamily="34" charset="0"/>
              </a:rPr>
              <a:t>Canada Velocity Grid (CVG)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2060"/>
                </a:solidFill>
                <a:cs typeface="Arial" pitchFamily="34" charset="0"/>
              </a:rPr>
              <a:t>(IGS14 horizontal velocities)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6380" y="857238"/>
            <a:ext cx="12858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2060"/>
                </a:solidFill>
                <a:cs typeface="Arial" pitchFamily="34" charset="0"/>
              </a:rPr>
              <a:t>Japan POS2JGD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2060"/>
                </a:solidFill>
                <a:cs typeface="Arial" pitchFamily="34" charset="0"/>
              </a:rPr>
              <a:t>(IGS14 horizontal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2060"/>
                </a:solidFill>
                <a:cs typeface="Arial" pitchFamily="34" charset="0"/>
              </a:rPr>
              <a:t>velocities)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85786" y="4071948"/>
            <a:ext cx="7715304" cy="79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Plate-fixed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velocities are typically close to zero within the stable plate interior but become non-zero near plate boundaries or GIA regions. Transformation from ITRF/IGS to plate-fixed RF at different epochs becomes a </a:t>
            </a:r>
            <a:r>
              <a:rPr kumimoji="0" lang="en-US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two step process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6512" y="3429006"/>
            <a:ext cx="2857488" cy="569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1200" b="1" dirty="0" smtClean="0"/>
              <a:t>European velocity grid (in Eurasian frame) </a:t>
            </a:r>
            <a:endParaRPr lang="en-AU" sz="800" b="1" dirty="0" smtClean="0"/>
          </a:p>
          <a:p>
            <a:r>
              <a:rPr lang="en-AU" sz="1100" b="1" dirty="0" err="1" smtClean="0"/>
              <a:t>Elmar</a:t>
            </a:r>
            <a:r>
              <a:rPr lang="en-AU" sz="1100" b="1" dirty="0" smtClean="0"/>
              <a:t> </a:t>
            </a:r>
            <a:r>
              <a:rPr lang="en-AU" sz="1100" b="1" dirty="0" err="1" smtClean="0"/>
              <a:t>Brockmann</a:t>
            </a:r>
            <a:r>
              <a:rPr lang="en-AU" sz="1100" b="1" dirty="0" smtClean="0"/>
              <a:t>, </a:t>
            </a:r>
            <a:r>
              <a:rPr lang="en-AU" sz="1100" b="1" dirty="0" err="1" smtClean="0"/>
              <a:t>swisstopo</a:t>
            </a:r>
            <a:r>
              <a:rPr lang="en-AU" sz="1100" b="1" dirty="0" smtClean="0"/>
              <a:t>, 2022</a:t>
            </a:r>
          </a:p>
          <a:p>
            <a:r>
              <a:rPr lang="en-GB" sz="800" dirty="0" smtClean="0">
                <a:hlinkClick r:id="rId2"/>
              </a:rPr>
              <a:t>http://pnac.swisstopo.admin.ch/divers/dens_vel/000.html</a:t>
            </a:r>
            <a:endParaRPr lang="en-AU" sz="800" b="1" dirty="0"/>
          </a:p>
        </p:txBody>
      </p:sp>
      <p:pic>
        <p:nvPicPr>
          <p:cNvPr id="7" name="Picture 6" descr="combvel_eu_all_cmb_grd_north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42924"/>
            <a:ext cx="5897960" cy="33189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Velocity grid transformations – Plate fixed RF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10" name="Picture 9" descr="combvel_eu_all_cmb_grd_up_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642924"/>
            <a:ext cx="2612597" cy="278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1472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Coseismic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displacements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6248" y="714362"/>
            <a:ext cx="4429156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There is an expectation that coordinates of “ground fixed” reference frames </a:t>
            </a:r>
            <a:r>
              <a:rPr kumimoji="0" lang="en-US" sz="17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will change </a:t>
            </a:r>
            <a:r>
              <a:rPr kumimoji="0" lang="en-US" sz="17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after an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earthquake</a:t>
            </a:r>
            <a:r>
              <a:rPr kumimoji="0" lang="en-US" sz="17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. </a:t>
            </a:r>
            <a:r>
              <a:rPr lang="en-US" sz="17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Especially considering surface fault ruptures and relative coordinate strain. Expectation is less clear in the far field.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i="1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A </a:t>
            </a:r>
            <a:r>
              <a:rPr lang="en-US" sz="17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coseismic</a:t>
            </a:r>
            <a:r>
              <a:rPr lang="en-US" sz="17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displacement model is required for each significant displacement event to enable transformation of coordinates across different seismic epochs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i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Examples: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Transformation of post-earthquake PPP position to a pre-earthquake frame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Transformation of cadastral or engineering designs in a pre-earthquake frame to a post-earthquake reference frame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block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62"/>
            <a:ext cx="3357586" cy="4027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1472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Coseismic displacement model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3" name="Picture 2" descr="ch_ch_p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6"/>
            <a:ext cx="3929090" cy="36640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86578" y="714362"/>
            <a:ext cx="192882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NZGD2000v20000101</a:t>
            </a:r>
            <a:endParaRPr lang="en-US" sz="19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501752" y="1142196"/>
            <a:ext cx="428628" cy="1588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786578" y="1428742"/>
            <a:ext cx="192882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NZGD2000v20130801</a:t>
            </a:r>
            <a:endParaRPr lang="en-US" sz="19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501752" y="2285204"/>
            <a:ext cx="428628" cy="1588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786578" y="2571750"/>
            <a:ext cx="192882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NZGD2000v20180701</a:t>
            </a:r>
            <a:endParaRPr lang="en-US" sz="19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16" y="1571618"/>
            <a:ext cx="214314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Coseismic displacement model for 2010</a:t>
            </a:r>
            <a:r>
              <a:rPr kumimoji="0" lang="en-US" sz="25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and 2011 </a:t>
            </a:r>
            <a:r>
              <a:rPr kumimoji="0" lang="en-US" sz="250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Christchurch earthquake 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sequence (and others)</a:t>
            </a:r>
            <a:endParaRPr lang="en-US" sz="2500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86578" y="2786064"/>
            <a:ext cx="228598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Coseismic displacement model for 2016 </a:t>
            </a:r>
            <a:r>
              <a:rPr kumimoji="0" lang="en-US" sz="1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Kaikoura</a:t>
            </a:r>
            <a:r>
              <a:rPr kumimoji="0" lang="en-US" sz="1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earthquake and others.</a:t>
            </a:r>
            <a:endParaRPr lang="en-US" sz="1000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12" name="Picture 11" descr="Nested_gr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642924"/>
            <a:ext cx="2430279" cy="228601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43834" y="1857370"/>
            <a:ext cx="107157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(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yyyymmdd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)</a:t>
            </a:r>
            <a:endParaRPr lang="en-US" sz="12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29124" y="3286130"/>
            <a:ext cx="450059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Transformation between each “version” is a step function using interpolation of a nested coseismic displacement grid (patch).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Higher order nesting can be used near surface fault scarps in lieu of a triangulated model.</a:t>
            </a:r>
            <a:endParaRPr lang="en-US" sz="1900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5852" y="4357700"/>
            <a:ext cx="3117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Christchurch, New Zealand. (Crook </a:t>
            </a:r>
            <a:r>
              <a:rPr lang="en-AU" sz="1200" i="1" dirty="0" smtClean="0"/>
              <a:t>et al., </a:t>
            </a:r>
            <a:r>
              <a:rPr lang="en-AU" sz="1200" dirty="0" smtClean="0"/>
              <a:t>2016)</a:t>
            </a:r>
            <a:endParaRPr lang="en-AU" sz="1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71472" y="7142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Postseismic and slow-slip events (SSE)</a:t>
            </a:r>
          </a:p>
        </p:txBody>
      </p:sp>
      <p:pic>
        <p:nvPicPr>
          <p:cNvPr id="5" name="Picture 4" descr="gisb_E_geonet_text3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5800"/>
            <a:ext cx="414340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fi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62"/>
            <a:ext cx="3929090" cy="185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fit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6"/>
            <a:ext cx="3929090" cy="188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71670" y="3643320"/>
            <a:ext cx="200026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pitchFamily="34" charset="0"/>
              </a:rPr>
              <a:t>Working approximation using a piecewise or step function</a:t>
            </a:r>
            <a:endParaRPr lang="en-US" sz="1900" i="1" baseline="-25000" dirty="0" smtClean="0">
              <a:solidFill>
                <a:srgbClr val="00B05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0232" y="1643056"/>
            <a:ext cx="214314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pitchFamily="34" charset="0"/>
              </a:rPr>
              <a:t>Optimal approach using composite logarithmic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pitchFamily="34" charset="0"/>
              </a:rPr>
              <a:t> and exponential function</a:t>
            </a:r>
            <a:endParaRPr lang="en-US" sz="1900" i="1" baseline="-25000" dirty="0" smtClean="0">
              <a:solidFill>
                <a:srgbClr val="00B05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9124" y="2643188"/>
            <a:ext cx="450059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SSE can be modelled as a piecewise function </a:t>
            </a:r>
            <a:r>
              <a:rPr lang="en-US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(interseismic + SSE velocity), hyperbolic tangent function or smoothed as an averaged  linear velocity if the SSE displacement is within a positioning tolerance threshold.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72132" y="2357436"/>
            <a:ext cx="321471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(</a:t>
            </a:r>
            <a:r>
              <a:rPr lang="en-US" sz="10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Gisborne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(GISB) New Zealand, East time-series showing Slow Slip Events, GNS, 2018 and </a:t>
            </a:r>
            <a:r>
              <a:rPr lang="en-US" sz="10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Stanaway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, 2020)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14810" y="4214824"/>
            <a:ext cx="364333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(</a:t>
            </a:r>
            <a:r>
              <a:rPr lang="en-US" sz="10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Seddon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(SEDD) New Zealand, East time-series showing </a:t>
            </a:r>
            <a:r>
              <a:rPr lang="en-US" sz="10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postseismic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displacement after </a:t>
            </a:r>
            <a:r>
              <a:rPr lang="en-US" sz="10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Kaikoura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 earthquake sequence, November 2016,, GNS, 2018 and </a:t>
            </a:r>
            <a:r>
              <a:rPr lang="en-US" sz="1000" dirty="0" err="1" smtClean="0">
                <a:solidFill>
                  <a:srgbClr val="002060"/>
                </a:solidFill>
                <a:ea typeface="+mj-ea"/>
                <a:cs typeface="Arial" pitchFamily="34" charset="0"/>
              </a:rPr>
              <a:t>Stanaway</a:t>
            </a:r>
            <a:r>
              <a:rPr lang="en-US" sz="1000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, 2020)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rot="16200000" flipV="1">
            <a:off x="-143687" y="2858264"/>
            <a:ext cx="3144833" cy="1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428728" y="4429138"/>
            <a:ext cx="5714990" cy="2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1"/>
          <p:cNvSpPr txBox="1">
            <a:spLocks noChangeArrowheads="1"/>
          </p:cNvSpPr>
          <p:nvPr/>
        </p:nvSpPr>
        <p:spPr bwMode="auto">
          <a:xfrm>
            <a:off x="3428992" y="4429138"/>
            <a:ext cx="1357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time</a:t>
            </a:r>
            <a:endParaRPr lang="en-AU" sz="2800" baseline="-25000" dirty="0">
              <a:solidFill>
                <a:srgbClr val="002060"/>
              </a:solidFill>
            </a:endParaRPr>
          </a:p>
        </p:txBody>
      </p:sp>
      <p:sp>
        <p:nvSpPr>
          <p:cNvPr id="5" name="TextBox 93"/>
          <p:cNvSpPr txBox="1">
            <a:spLocks noChangeArrowheads="1"/>
          </p:cNvSpPr>
          <p:nvPr/>
        </p:nvSpPr>
        <p:spPr bwMode="auto">
          <a:xfrm rot="-5400000">
            <a:off x="199999" y="2545067"/>
            <a:ext cx="1898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position</a:t>
            </a:r>
            <a:endParaRPr lang="en-AU" sz="2800" baseline="-250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57356" y="3143254"/>
            <a:ext cx="1785950" cy="108109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459426" y="2969944"/>
            <a:ext cx="367762" cy="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9193835" flipV="1">
            <a:off x="3601128" y="2406245"/>
            <a:ext cx="935038" cy="352425"/>
          </a:xfrm>
          <a:prstGeom prst="arc">
            <a:avLst>
              <a:gd name="adj1" fmla="val 18877180"/>
              <a:gd name="adj2" fmla="val 21525178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28596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cs typeface="Arial" pitchFamily="34" charset="0"/>
              </a:rPr>
              <a:t>Interframe transformation logic flow</a:t>
            </a:r>
            <a:endParaRPr lang="en-US" sz="3200" b="1" dirty="0"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V="1">
            <a:off x="1020741" y="3551241"/>
            <a:ext cx="1685336" cy="121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3589725" y="2911083"/>
            <a:ext cx="3000398" cy="357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3465496" y="4035444"/>
            <a:ext cx="357207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0800000" flipV="1">
            <a:off x="3643306" y="3714758"/>
            <a:ext cx="664204" cy="285752"/>
          </a:xfrm>
          <a:prstGeom prst="arc">
            <a:avLst>
              <a:gd name="adj1" fmla="val 16495349"/>
              <a:gd name="adj2" fmla="val 21525178"/>
            </a:avLst>
          </a:prstGeom>
          <a:ln w="317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3571200" y="3788576"/>
            <a:ext cx="148430" cy="794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36000" y="3714758"/>
            <a:ext cx="1643074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91"/>
          <p:cNvSpPr txBox="1">
            <a:spLocks noChangeArrowheads="1"/>
          </p:cNvSpPr>
          <p:nvPr/>
        </p:nvSpPr>
        <p:spPr bwMode="auto">
          <a:xfrm>
            <a:off x="1643042" y="4357700"/>
            <a:ext cx="1428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i="1" dirty="0" smtClean="0">
                <a:solidFill>
                  <a:srgbClr val="002060"/>
                </a:solidFill>
              </a:rPr>
              <a:t>t</a:t>
            </a:r>
            <a:r>
              <a:rPr lang="en-AU" sz="2800" baseline="-25000" dirty="0" smtClean="0">
                <a:solidFill>
                  <a:srgbClr val="002060"/>
                </a:solidFill>
              </a:rPr>
              <a:t>0 </a:t>
            </a:r>
            <a:r>
              <a:rPr lang="en-AU" sz="1200" b="1" dirty="0" smtClean="0">
                <a:solidFill>
                  <a:srgbClr val="002060"/>
                </a:solidFill>
              </a:rPr>
              <a:t>=2000.0</a:t>
            </a:r>
            <a:endParaRPr lang="en-AU" sz="1200" b="1" baseline="-25000" dirty="0">
              <a:solidFill>
                <a:srgbClr val="00206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857356" y="3714758"/>
            <a:ext cx="178595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4" idx="0"/>
          </p:cNvCxnSpPr>
          <p:nvPr/>
        </p:nvCxnSpPr>
        <p:spPr>
          <a:xfrm rot="16200000" flipH="1">
            <a:off x="4154852" y="2704734"/>
            <a:ext cx="1857388" cy="19784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57356" y="4214824"/>
            <a:ext cx="178595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857620" y="1428742"/>
            <a:ext cx="1785950" cy="108109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91"/>
          <p:cNvSpPr txBox="1">
            <a:spLocks noChangeArrowheads="1"/>
          </p:cNvSpPr>
          <p:nvPr/>
        </p:nvSpPr>
        <p:spPr bwMode="auto">
          <a:xfrm>
            <a:off x="4857752" y="4429138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i="1" dirty="0" smtClean="0">
                <a:solidFill>
                  <a:srgbClr val="002060"/>
                </a:solidFill>
              </a:rPr>
              <a:t>t</a:t>
            </a:r>
            <a:r>
              <a:rPr lang="en-AU" sz="2800" baseline="-25000" dirty="0" smtClean="0">
                <a:solidFill>
                  <a:srgbClr val="002060"/>
                </a:solidFill>
              </a:rPr>
              <a:t>2</a:t>
            </a:r>
            <a:endParaRPr lang="en-AU" sz="2800" baseline="-25000" dirty="0">
              <a:solidFill>
                <a:srgbClr val="00206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000400" y="1714494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857356" y="2500312"/>
            <a:ext cx="2000264" cy="1214446"/>
          </a:xfrm>
          <a:prstGeom prst="line">
            <a:avLst/>
          </a:prstGeom>
          <a:ln w="317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1785918" y="3643320"/>
            <a:ext cx="142876" cy="142876"/>
          </a:xfrm>
          <a:prstGeom prst="ellipse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Oval 93"/>
          <p:cNvSpPr/>
          <p:nvPr/>
        </p:nvSpPr>
        <p:spPr>
          <a:xfrm>
            <a:off x="5022000" y="3643320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6" name="Straight Connector 95"/>
          <p:cNvCxnSpPr/>
          <p:nvPr/>
        </p:nvCxnSpPr>
        <p:spPr>
          <a:xfrm rot="16200000" flipV="1">
            <a:off x="2746800" y="4143387"/>
            <a:ext cx="57150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962800" y="4143386"/>
            <a:ext cx="142876" cy="142876"/>
          </a:xfrm>
          <a:prstGeom prst="ellipse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9" name="TextBox 91"/>
          <p:cNvSpPr txBox="1">
            <a:spLocks noChangeArrowheads="1"/>
          </p:cNvSpPr>
          <p:nvPr/>
        </p:nvSpPr>
        <p:spPr bwMode="auto">
          <a:xfrm>
            <a:off x="2786050" y="4429138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i="1" dirty="0" smtClean="0">
                <a:solidFill>
                  <a:srgbClr val="002060"/>
                </a:solidFill>
              </a:rPr>
              <a:t>t</a:t>
            </a:r>
            <a:r>
              <a:rPr lang="en-AU" sz="2800" baseline="-25000" dirty="0" smtClean="0">
                <a:solidFill>
                  <a:srgbClr val="002060"/>
                </a:solidFill>
              </a:rPr>
              <a:t>1</a:t>
            </a:r>
            <a:endParaRPr lang="en-AU" sz="2800" baseline="-25000" dirty="0">
              <a:solidFill>
                <a:srgbClr val="00206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643306" y="4214824"/>
            <a:ext cx="178595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5036400" y="4143386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8" name="Straight Arrow Connector 107"/>
          <p:cNvCxnSpPr>
            <a:stCxn id="94" idx="4"/>
            <a:endCxn id="107" idx="0"/>
          </p:cNvCxnSpPr>
          <p:nvPr/>
        </p:nvCxnSpPr>
        <p:spPr>
          <a:xfrm rot="16200000" flipH="1">
            <a:off x="4922043" y="3957591"/>
            <a:ext cx="357190" cy="144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91"/>
          <p:cNvSpPr txBox="1">
            <a:spLocks noChangeArrowheads="1"/>
          </p:cNvSpPr>
          <p:nvPr/>
        </p:nvSpPr>
        <p:spPr bwMode="auto">
          <a:xfrm>
            <a:off x="5143504" y="1643056"/>
            <a:ext cx="571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i="1" dirty="0" smtClean="0">
                <a:solidFill>
                  <a:srgbClr val="00B050"/>
                </a:solidFill>
              </a:rPr>
              <a:t>t</a:t>
            </a:r>
            <a:r>
              <a:rPr lang="en-AU" sz="2800" baseline="-25000" dirty="0" smtClean="0">
                <a:solidFill>
                  <a:srgbClr val="00B050"/>
                </a:solidFill>
              </a:rPr>
              <a:t>2</a:t>
            </a:r>
            <a:endParaRPr lang="en-AU" sz="2800" baseline="-25000" dirty="0">
              <a:solidFill>
                <a:srgbClr val="00B050"/>
              </a:solidFill>
            </a:endParaRPr>
          </a:p>
        </p:txBody>
      </p:sp>
      <p:sp>
        <p:nvSpPr>
          <p:cNvPr id="112" name="TextBox 91"/>
          <p:cNvSpPr txBox="1">
            <a:spLocks noChangeArrowheads="1"/>
          </p:cNvSpPr>
          <p:nvPr/>
        </p:nvSpPr>
        <p:spPr bwMode="auto">
          <a:xfrm>
            <a:off x="5286380" y="3286130"/>
            <a:ext cx="571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AU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AU" sz="28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3" name="TextBox 91"/>
          <p:cNvSpPr txBox="1">
            <a:spLocks noChangeArrowheads="1"/>
          </p:cNvSpPr>
          <p:nvPr/>
        </p:nvSpPr>
        <p:spPr bwMode="auto">
          <a:xfrm>
            <a:off x="5429256" y="3857634"/>
            <a:ext cx="571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AU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AU" sz="28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1714480" y="785800"/>
            <a:ext cx="250033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Separate interseismic velocity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and coseismic displacement models are useful</a:t>
            </a:r>
            <a:endParaRPr lang="en-US" sz="1900" i="1" baseline="-25000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5929322" y="2857502"/>
            <a:ext cx="292895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400" b="1" dirty="0" err="1" smtClean="0">
                <a:solidFill>
                  <a:srgbClr val="7030A0"/>
                </a:solidFill>
                <a:cs typeface="Arial" pitchFamily="34" charset="0"/>
              </a:rPr>
              <a:t>Intraframe</a:t>
            </a:r>
            <a:r>
              <a:rPr lang="en-US" sz="1400" b="1" dirty="0" smtClean="0">
                <a:solidFill>
                  <a:srgbClr val="7030A0"/>
                </a:solidFill>
                <a:cs typeface="Arial" pitchFamily="34" charset="0"/>
              </a:rPr>
              <a:t> version transformation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from NZGD2000v20180701 to NZGD2000v20000101 using c</a:t>
            </a:r>
            <a:r>
              <a:rPr lang="en-US" sz="1200" dirty="0" err="1" smtClean="0">
                <a:solidFill>
                  <a:srgbClr val="7030A0"/>
                </a:solidFill>
                <a:cs typeface="Arial" pitchFamily="34" charset="0"/>
              </a:rPr>
              <a:t>oseismic</a:t>
            </a:r>
            <a:r>
              <a:rPr lang="en-US" sz="1200" dirty="0" smtClean="0">
                <a:solidFill>
                  <a:srgbClr val="7030A0"/>
                </a:solidFill>
                <a:cs typeface="Arial" pitchFamily="34" charset="0"/>
              </a:rPr>
              <a:t> displacement model (subtracted)</a:t>
            </a:r>
            <a:endParaRPr kumimoji="0" lang="en-US" sz="120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baseline="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(e.g. to align</a:t>
            </a:r>
            <a:r>
              <a:rPr lang="en-US" sz="12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 position at </a:t>
            </a:r>
            <a:r>
              <a:rPr lang="en-US" sz="1200" i="1" dirty="0" smtClean="0">
                <a:solidFill>
                  <a:srgbClr val="7030A0"/>
                </a:solidFill>
                <a:cs typeface="Arial" pitchFamily="34" charset="0"/>
              </a:rPr>
              <a:t>t</a:t>
            </a:r>
            <a:r>
              <a:rPr lang="en-US" sz="1200" baseline="-25000" dirty="0" smtClean="0">
                <a:solidFill>
                  <a:srgbClr val="7030A0"/>
                </a:solidFill>
                <a:cs typeface="Arial" pitchFamily="34" charset="0"/>
              </a:rPr>
              <a:t>2 </a:t>
            </a:r>
            <a:r>
              <a:rPr lang="en-US" sz="12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with legacy spatial data defined in a pre-earthquake frame at</a:t>
            </a:r>
            <a:r>
              <a:rPr lang="en-US" sz="1200" i="1" dirty="0" smtClean="0">
                <a:solidFill>
                  <a:srgbClr val="7030A0"/>
                </a:solidFill>
                <a:cs typeface="Arial" pitchFamily="34" charset="0"/>
              </a:rPr>
              <a:t> t</a:t>
            </a:r>
            <a:r>
              <a:rPr lang="en-US" sz="1200" baseline="-25000" dirty="0" smtClean="0">
                <a:solidFill>
                  <a:srgbClr val="7030A0"/>
                </a:solidFill>
                <a:cs typeface="Arial" pitchFamily="34" charset="0"/>
              </a:rPr>
              <a:t>1 </a:t>
            </a:r>
            <a:r>
              <a:rPr lang="en-US" sz="12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)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3571868" y="1285866"/>
            <a:ext cx="1709649" cy="61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pitchFamily="34" charset="0"/>
              </a:rPr>
              <a:t>Kinematic RF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  <a:ea typeface="+mj-ea"/>
                <a:cs typeface="Arial" pitchFamily="34" charset="0"/>
              </a:rPr>
              <a:t>(e.g. ITRF96)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3500430" y="3143254"/>
            <a:ext cx="1709649" cy="61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Crust-fixed RF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(e.g. NZGD2000)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3500430" y="4071948"/>
            <a:ext cx="1781087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NZGD2000v20000101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3571868" y="3571882"/>
            <a:ext cx="1709649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NZGD2000v20180701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5929322" y="1643056"/>
            <a:ext cx="307183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Intraframe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 propagation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from </a:t>
            </a:r>
            <a:r>
              <a:rPr lang="en-US" sz="1200" i="1" dirty="0" smtClean="0">
                <a:solidFill>
                  <a:srgbClr val="009242"/>
                </a:solidFill>
                <a:cs typeface="Arial" pitchFamily="34" charset="0"/>
              </a:rPr>
              <a:t>t</a:t>
            </a:r>
            <a:r>
              <a:rPr lang="en-US" sz="1200" baseline="-25000" dirty="0" smtClean="0">
                <a:solidFill>
                  <a:srgbClr val="009242"/>
                </a:solidFill>
                <a:cs typeface="Arial" pitchFamily="34" charset="0"/>
              </a:rPr>
              <a:t>2</a:t>
            </a:r>
            <a:r>
              <a:rPr lang="en-US" sz="1200" dirty="0" smtClean="0">
                <a:solidFill>
                  <a:srgbClr val="009242"/>
                </a:solidFill>
                <a:cs typeface="Arial" pitchFamily="34" charset="0"/>
              </a:rPr>
              <a:t> to </a:t>
            </a:r>
            <a:r>
              <a:rPr lang="en-US" sz="1200" i="1" dirty="0" smtClean="0">
                <a:solidFill>
                  <a:srgbClr val="009242"/>
                </a:solidFill>
                <a:cs typeface="Arial" pitchFamily="34" charset="0"/>
              </a:rPr>
              <a:t>t</a:t>
            </a:r>
            <a:r>
              <a:rPr lang="en-US" sz="1200" baseline="-25000" dirty="0" smtClean="0">
                <a:solidFill>
                  <a:srgbClr val="009242"/>
                </a:solidFill>
                <a:cs typeface="Arial" pitchFamily="34" charset="0"/>
              </a:rPr>
              <a:t>0 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using velocity model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9242"/>
                </a:solidFill>
                <a:ea typeface="+mj-ea"/>
                <a:cs typeface="Arial" pitchFamily="34" charset="0"/>
              </a:rPr>
              <a:t>(ITRF96</a:t>
            </a:r>
            <a:r>
              <a:rPr lang="en-US" sz="1200" dirty="0" smtClean="0">
                <a:solidFill>
                  <a:srgbClr val="009242"/>
                </a:solidFill>
                <a:ea typeface="+mj-ea"/>
                <a:cs typeface="Arial" pitchFamily="34" charset="0"/>
              </a:rPr>
              <a:t> as used in NZ)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This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 aligns closely with the latest version of NZGD2000 </a:t>
            </a:r>
            <a:r>
              <a:rPr lang="en-US" sz="1200" baseline="0" dirty="0" smtClean="0">
                <a:solidFill>
                  <a:srgbClr val="009242"/>
                </a:solidFill>
                <a:ea typeface="+mj-ea"/>
                <a:cs typeface="Arial" pitchFamily="34" charset="0"/>
              </a:rPr>
              <a:t>(NZGD2000v20180701)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rgbClr val="009242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(</a:t>
            </a:r>
            <a:r>
              <a:rPr kumimoji="0" lang="en-US" sz="1000" i="0" u="none" strike="noStrike" kern="1200" cap="none" spc="0" normalizeH="0" noProof="0" dirty="0" err="1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ITRFyyyy</a:t>
            </a:r>
            <a:r>
              <a:rPr kumimoji="0" lang="en-US" sz="1000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 to ITRF96 transformation also required at </a:t>
            </a:r>
            <a:r>
              <a:rPr kumimoji="0" lang="en-US" sz="1000" i="1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t</a:t>
            </a:r>
            <a:r>
              <a:rPr kumimoji="0" lang="en-US" sz="1000" i="0" u="none" strike="noStrike" kern="1200" cap="none" spc="0" normalizeH="0" baseline="-2500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2</a:t>
            </a:r>
            <a:r>
              <a:rPr kumimoji="0" lang="en-US" sz="1000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ea typeface="+mj-ea"/>
                <a:cs typeface="Arial" pitchFamily="34" charset="0"/>
              </a:rPr>
              <a:t> if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>
                <a:solidFill>
                  <a:srgbClr val="009242"/>
                </a:solidFill>
                <a:ea typeface="+mj-ea"/>
                <a:cs typeface="Arial" pitchFamily="34" charset="0"/>
              </a:rPr>
              <a:t>position is observed in a</a:t>
            </a:r>
            <a:r>
              <a:rPr lang="en-US" sz="1000" dirty="0" smtClean="0">
                <a:solidFill>
                  <a:srgbClr val="009242"/>
                </a:solidFill>
                <a:ea typeface="+mj-ea"/>
                <a:cs typeface="Arial" pitchFamily="34" charset="0"/>
              </a:rPr>
              <a:t> later </a:t>
            </a:r>
            <a:r>
              <a:rPr lang="en-US" sz="1000" dirty="0" err="1" smtClean="0">
                <a:solidFill>
                  <a:srgbClr val="009242"/>
                </a:solidFill>
                <a:ea typeface="+mj-ea"/>
                <a:cs typeface="Arial" pitchFamily="34" charset="0"/>
              </a:rPr>
              <a:t>realisation</a:t>
            </a:r>
            <a:r>
              <a:rPr lang="en-US" sz="1000" dirty="0" smtClean="0">
                <a:solidFill>
                  <a:srgbClr val="009242"/>
                </a:solidFill>
                <a:ea typeface="+mj-ea"/>
                <a:cs typeface="Arial" pitchFamily="34" charset="0"/>
              </a:rPr>
              <a:t> of ITRF)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rot="10800000" flipV="1">
            <a:off x="5214942" y="2428874"/>
            <a:ext cx="714380" cy="142876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0800000" flipV="1">
            <a:off x="5214942" y="3857634"/>
            <a:ext cx="785818" cy="142876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348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Acknowledgements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– IAG WG 1.3.1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785800"/>
            <a:ext cx="2643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/>
              <a:t>Members</a:t>
            </a:r>
          </a:p>
          <a:p>
            <a:r>
              <a:rPr lang="en-AU" sz="1200" dirty="0" smtClean="0"/>
              <a:t>Richard </a:t>
            </a:r>
            <a:r>
              <a:rPr lang="en-AU" sz="1200" dirty="0" err="1" smtClean="0"/>
              <a:t>Stanaway</a:t>
            </a:r>
            <a:r>
              <a:rPr lang="en-AU" sz="1200" dirty="0" smtClean="0"/>
              <a:t> (Australia –WG Chair)</a:t>
            </a:r>
          </a:p>
          <a:p>
            <a:r>
              <a:rPr lang="en-AU" sz="1200" dirty="0" smtClean="0"/>
              <a:t>Wan </a:t>
            </a:r>
            <a:r>
              <a:rPr lang="en-AU" sz="1200" dirty="0" err="1" smtClean="0"/>
              <a:t>Anom</a:t>
            </a:r>
            <a:r>
              <a:rPr lang="en-AU" sz="1200" dirty="0" smtClean="0"/>
              <a:t> Wan </a:t>
            </a:r>
            <a:r>
              <a:rPr lang="en-AU" sz="1200" dirty="0" err="1" smtClean="0"/>
              <a:t>Aris</a:t>
            </a:r>
            <a:r>
              <a:rPr lang="en-AU" sz="1200" dirty="0" smtClean="0"/>
              <a:t> (Malaysia)</a:t>
            </a:r>
          </a:p>
          <a:p>
            <a:r>
              <a:rPr lang="en-AU" sz="1200" dirty="0" err="1" smtClean="0"/>
              <a:t>Elmar</a:t>
            </a:r>
            <a:r>
              <a:rPr lang="en-AU" sz="1200" dirty="0" smtClean="0"/>
              <a:t> </a:t>
            </a:r>
            <a:r>
              <a:rPr lang="en-AU" sz="1200" dirty="0" err="1" smtClean="0"/>
              <a:t>Brockmann</a:t>
            </a:r>
            <a:r>
              <a:rPr lang="en-AU" sz="1200" dirty="0" smtClean="0"/>
              <a:t> (Switzerland)</a:t>
            </a:r>
          </a:p>
          <a:p>
            <a:r>
              <a:rPr lang="en-AU" sz="1200" dirty="0" err="1" smtClean="0"/>
              <a:t>Miltiadis</a:t>
            </a:r>
            <a:r>
              <a:rPr lang="en-AU" sz="1200" dirty="0" smtClean="0"/>
              <a:t> </a:t>
            </a:r>
            <a:r>
              <a:rPr lang="en-AU" sz="1200" dirty="0" err="1" smtClean="0"/>
              <a:t>Chatzinikos</a:t>
            </a:r>
            <a:r>
              <a:rPr lang="en-AU" sz="1200" dirty="0" smtClean="0"/>
              <a:t> (Greece)</a:t>
            </a:r>
          </a:p>
          <a:p>
            <a:r>
              <a:rPr lang="en-AU" sz="1200" dirty="0" err="1" smtClean="0"/>
              <a:t>Yingyang</a:t>
            </a:r>
            <a:r>
              <a:rPr lang="en-AU" sz="1200" dirty="0" smtClean="0"/>
              <a:t> Cheng (China)</a:t>
            </a:r>
          </a:p>
          <a:p>
            <a:r>
              <a:rPr lang="en-AU" sz="1200" dirty="0" smtClean="0"/>
              <a:t>Michael </a:t>
            </a:r>
            <a:r>
              <a:rPr lang="en-AU" sz="1200" dirty="0" err="1" smtClean="0"/>
              <a:t>Craymer</a:t>
            </a:r>
            <a:r>
              <a:rPr lang="en-AU" sz="1200" dirty="0" smtClean="0"/>
              <a:t> (Canada)</a:t>
            </a:r>
          </a:p>
          <a:p>
            <a:r>
              <a:rPr lang="en-AU" sz="1200" dirty="0" smtClean="0"/>
              <a:t>Chris Crook (New Zealand)</a:t>
            </a:r>
          </a:p>
          <a:p>
            <a:r>
              <a:rPr lang="en-AU" sz="1200" dirty="0" smtClean="0"/>
              <a:t>Nic Donnelly (New Zealand)</a:t>
            </a:r>
          </a:p>
          <a:p>
            <a:r>
              <a:rPr lang="en-AU" sz="1200" dirty="0" err="1" smtClean="0"/>
              <a:t>Kristian</a:t>
            </a:r>
            <a:r>
              <a:rPr lang="en-AU" sz="1200" dirty="0" smtClean="0"/>
              <a:t> Evers (Denmark)</a:t>
            </a:r>
          </a:p>
          <a:p>
            <a:r>
              <a:rPr lang="en-AU" sz="1200" dirty="0" smtClean="0"/>
              <a:t>Jeff </a:t>
            </a:r>
            <a:r>
              <a:rPr lang="en-AU" sz="1200" dirty="0" err="1" smtClean="0"/>
              <a:t>Freymueller</a:t>
            </a:r>
            <a:r>
              <a:rPr lang="en-AU" sz="1200" dirty="0" smtClean="0"/>
              <a:t> (USA)</a:t>
            </a:r>
          </a:p>
          <a:p>
            <a:r>
              <a:rPr lang="en-AU" sz="1200" dirty="0" err="1" smtClean="0"/>
              <a:t>Pasi</a:t>
            </a:r>
            <a:r>
              <a:rPr lang="en-AU" sz="1200" dirty="0" smtClean="0"/>
              <a:t> </a:t>
            </a:r>
            <a:r>
              <a:rPr lang="en-AU" sz="1200" dirty="0" err="1" smtClean="0"/>
              <a:t>Häkli</a:t>
            </a:r>
            <a:r>
              <a:rPr lang="en-AU" sz="1200" dirty="0" smtClean="0"/>
              <a:t> (Finland)</a:t>
            </a:r>
          </a:p>
          <a:p>
            <a:r>
              <a:rPr lang="en-AU" sz="1200" dirty="0" err="1" smtClean="0"/>
              <a:t>Muzaffer</a:t>
            </a:r>
            <a:r>
              <a:rPr lang="en-AU" sz="1200" dirty="0" smtClean="0"/>
              <a:t> </a:t>
            </a:r>
            <a:r>
              <a:rPr lang="en-AU" sz="1200" dirty="0" err="1" smtClean="0"/>
              <a:t>Kahveci</a:t>
            </a:r>
            <a:r>
              <a:rPr lang="en-AU" sz="1200" dirty="0" smtClean="0"/>
              <a:t> (Turkey)</a:t>
            </a:r>
          </a:p>
          <a:p>
            <a:r>
              <a:rPr lang="en-AU" sz="1200" dirty="0" smtClean="0"/>
              <a:t>Kevin Kelly (USA)</a:t>
            </a:r>
          </a:p>
          <a:p>
            <a:r>
              <a:rPr lang="en-AU" sz="1200" dirty="0" smtClean="0"/>
              <a:t>Martin </a:t>
            </a:r>
            <a:r>
              <a:rPr lang="en-AU" sz="1200" dirty="0" err="1" smtClean="0"/>
              <a:t>Lidberg</a:t>
            </a:r>
            <a:r>
              <a:rPr lang="en-AU" sz="1200" dirty="0" smtClean="0"/>
              <a:t> (Sweden)</a:t>
            </a:r>
          </a:p>
          <a:p>
            <a:r>
              <a:rPr lang="en-AU" sz="1200" dirty="0" smtClean="0"/>
              <a:t>Roger Lott (UK)</a:t>
            </a:r>
          </a:p>
          <a:p>
            <a:r>
              <a:rPr lang="en-AU" sz="1200" dirty="0" err="1" smtClean="0"/>
              <a:t>Niraj</a:t>
            </a:r>
            <a:r>
              <a:rPr lang="en-AU" sz="1200" dirty="0" smtClean="0"/>
              <a:t> </a:t>
            </a:r>
            <a:r>
              <a:rPr lang="en-AU" sz="1200" dirty="0" err="1" smtClean="0"/>
              <a:t>Manandhar</a:t>
            </a:r>
            <a:r>
              <a:rPr lang="en-AU" sz="1200" dirty="0" smtClean="0"/>
              <a:t> (Nepal)</a:t>
            </a:r>
          </a:p>
          <a:p>
            <a:r>
              <a:rPr lang="en-AU" sz="1200" dirty="0" err="1" smtClean="0"/>
              <a:t>Basara</a:t>
            </a:r>
            <a:r>
              <a:rPr lang="en-AU" sz="1200" dirty="0" smtClean="0"/>
              <a:t> Miyahara (Japan)</a:t>
            </a:r>
          </a:p>
          <a:p>
            <a:r>
              <a:rPr lang="en-AU" sz="1200" dirty="0" smtClean="0"/>
              <a:t>José Antonio </a:t>
            </a:r>
            <a:r>
              <a:rPr lang="en-AU" sz="1200" dirty="0" err="1" smtClean="0"/>
              <a:t>Tarrío</a:t>
            </a:r>
            <a:r>
              <a:rPr lang="en-AU" sz="1200" dirty="0" smtClean="0"/>
              <a:t> </a:t>
            </a:r>
            <a:r>
              <a:rPr lang="en-AU" sz="1200" dirty="0" err="1" smtClean="0"/>
              <a:t>Mosquera</a:t>
            </a:r>
            <a:r>
              <a:rPr lang="en-AU" sz="1200" dirty="0" smtClean="0"/>
              <a:t> (Chile)</a:t>
            </a:r>
          </a:p>
          <a:p>
            <a:r>
              <a:rPr lang="en-AU" sz="1200" dirty="0" smtClean="0"/>
              <a:t>Chris Pearson (New Zealand)</a:t>
            </a:r>
          </a:p>
          <a:p>
            <a:r>
              <a:rPr lang="en-AU" sz="1200" dirty="0" err="1" smtClean="0"/>
              <a:t>Susilo</a:t>
            </a:r>
            <a:r>
              <a:rPr lang="en-AU" sz="1200" dirty="0" smtClean="0"/>
              <a:t> (Indonesia) </a:t>
            </a: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4643438" y="785800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/>
              <a:t>Corresponding Members</a:t>
            </a:r>
          </a:p>
          <a:p>
            <a:r>
              <a:rPr lang="en-AU" sz="1200" dirty="0" err="1" smtClean="0"/>
              <a:t>Stylianos</a:t>
            </a:r>
            <a:r>
              <a:rPr lang="en-AU" sz="1200" dirty="0" smtClean="0"/>
              <a:t> </a:t>
            </a:r>
            <a:r>
              <a:rPr lang="en-AU" sz="1200" dirty="0" err="1" smtClean="0"/>
              <a:t>Bitharis</a:t>
            </a:r>
            <a:r>
              <a:rPr lang="en-AU" sz="1200" dirty="0" smtClean="0"/>
              <a:t> (Greece)</a:t>
            </a:r>
          </a:p>
          <a:p>
            <a:r>
              <a:rPr lang="en-AU" sz="1200" dirty="0" smtClean="0"/>
              <a:t>Graeme </a:t>
            </a:r>
            <a:r>
              <a:rPr lang="en-AU" sz="1200" dirty="0" err="1" smtClean="0"/>
              <a:t>Blick</a:t>
            </a:r>
            <a:r>
              <a:rPr lang="en-AU" sz="1200" dirty="0" smtClean="0"/>
              <a:t> (New Zealand)</a:t>
            </a:r>
          </a:p>
          <a:p>
            <a:r>
              <a:rPr lang="en-AU" sz="1200" dirty="0" smtClean="0"/>
              <a:t>Carine </a:t>
            </a:r>
            <a:r>
              <a:rPr lang="en-AU" sz="1200" dirty="0" err="1" smtClean="0"/>
              <a:t>Bruyninx</a:t>
            </a:r>
            <a:r>
              <a:rPr lang="en-AU" sz="1200" dirty="0" smtClean="0"/>
              <a:t> (Belgium)</a:t>
            </a:r>
          </a:p>
          <a:p>
            <a:r>
              <a:rPr lang="en-AU" sz="1200" dirty="0" smtClean="0"/>
              <a:t>Xavier </a:t>
            </a:r>
            <a:r>
              <a:rPr lang="en-AU" sz="1200" dirty="0" err="1" smtClean="0"/>
              <a:t>Collileux</a:t>
            </a:r>
            <a:r>
              <a:rPr lang="en-AU" sz="1200" dirty="0" smtClean="0"/>
              <a:t> (France)</a:t>
            </a:r>
          </a:p>
          <a:p>
            <a:r>
              <a:rPr lang="en-AU" sz="1200" dirty="0" smtClean="0"/>
              <a:t>Paul Denys (New Zealand)</a:t>
            </a:r>
          </a:p>
          <a:p>
            <a:r>
              <a:rPr lang="en-AU" sz="1200" dirty="0" smtClean="0"/>
              <a:t>Patrick Forster (South Africa)</a:t>
            </a:r>
          </a:p>
          <a:p>
            <a:r>
              <a:rPr lang="en-AU" sz="1200" dirty="0" smtClean="0"/>
              <a:t>Mark Greaves (UK)</a:t>
            </a:r>
          </a:p>
          <a:p>
            <a:r>
              <a:rPr lang="en-AU" sz="1200" dirty="0" smtClean="0"/>
              <a:t>Leonid </a:t>
            </a:r>
            <a:r>
              <a:rPr lang="en-AU" sz="1200" dirty="0" err="1" smtClean="0"/>
              <a:t>Lipatnikov</a:t>
            </a:r>
            <a:r>
              <a:rPr lang="en-AU" sz="1200" dirty="0" smtClean="0"/>
              <a:t> (Russia)</a:t>
            </a:r>
          </a:p>
          <a:p>
            <a:r>
              <a:rPr lang="en-AU" sz="1200" dirty="0" smtClean="0"/>
              <a:t>Craig Roberts (Australia)</a:t>
            </a:r>
          </a:p>
          <a:p>
            <a:r>
              <a:rPr lang="en-AU" sz="1200" dirty="0" err="1" smtClean="0"/>
              <a:t>Hagi</a:t>
            </a:r>
            <a:r>
              <a:rPr lang="en-AU" sz="1200" dirty="0" smtClean="0"/>
              <a:t> Ronen (Israel)</a:t>
            </a:r>
          </a:p>
          <a:p>
            <a:r>
              <a:rPr lang="en-AU" sz="1200" dirty="0" smtClean="0"/>
              <a:t>Yoshiyuki Tanaka (Japan)</a:t>
            </a:r>
          </a:p>
          <a:p>
            <a:r>
              <a:rPr lang="en-AU" sz="1200" dirty="0" smtClean="0"/>
              <a:t>Tatsuya Yamashita (Japan)</a:t>
            </a:r>
          </a:p>
          <a:p>
            <a:r>
              <a:rPr lang="en-AU" sz="1200" dirty="0" smtClean="0"/>
              <a:t>Norman </a:t>
            </a:r>
            <a:r>
              <a:rPr lang="en-AU" sz="1200" dirty="0" err="1" smtClean="0"/>
              <a:t>Teferle</a:t>
            </a:r>
            <a:r>
              <a:rPr lang="en-AU" sz="1200" dirty="0" smtClean="0"/>
              <a:t> (G.-D. Luxembourg</a:t>
            </a:r>
            <a:endParaRPr lang="en-AU" sz="1200" dirty="0"/>
          </a:p>
        </p:txBody>
      </p:sp>
      <p:pic>
        <p:nvPicPr>
          <p:cNvPr id="8" name="Picture 7" descr="iag_logo_and_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8"/>
            <a:ext cx="720464" cy="745992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B22649-8AFB-4192-A774-05CAE82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High level structure of deformation model</a:t>
            </a:r>
            <a:endParaRPr lang="en-NZ" sz="3200" b="1" dirty="0"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86E351E8-DF56-44D4-A53C-7C7A799D3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78621" y="1142990"/>
            <a:ext cx="7801030" cy="342902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8027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1C22D-2EE3-4548-A0C2-E411F8F0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Timeline</a:t>
            </a:r>
            <a:endParaRPr lang="en-NZ" sz="32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A02F96-8F0A-4436-A355-8BC634E14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72" y="1285866"/>
            <a:ext cx="8358246" cy="364454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GGXF (Geodetic gridded data exchange format) and deformation model functional model teams established in June 2020 </a:t>
            </a:r>
          </a:p>
          <a:p>
            <a:r>
              <a:rPr lang="en-US" dirty="0"/>
              <a:t>GGXF project to determine a common format for geodetic data sets</a:t>
            </a:r>
          </a:p>
          <a:p>
            <a:r>
              <a:rPr lang="en-US" dirty="0"/>
              <a:t>Deformation model to determine a common structure for defining deformation models for use in coordinate </a:t>
            </a:r>
            <a:r>
              <a:rPr lang="en-US" dirty="0" smtClean="0"/>
              <a:t>time-dependent transformation operations</a:t>
            </a:r>
            <a:endParaRPr lang="en-US" dirty="0"/>
          </a:p>
          <a:p>
            <a:r>
              <a:rPr lang="en-US" dirty="0"/>
              <a:t>Teams have been meeting on alternate fortnights – meetings well supported</a:t>
            </a:r>
          </a:p>
          <a:p>
            <a:r>
              <a:rPr lang="en-US" dirty="0"/>
              <a:t>Deformation model team working in conjunction with IAG (International Association of Geodesy) WG 1.3.1 on "Time-dependent transformations between reference frames in deforming regions".</a:t>
            </a:r>
          </a:p>
          <a:p>
            <a:r>
              <a:rPr lang="en-US" dirty="0"/>
              <a:t>Deformation models are structurally more complex than other gridded geodetic data sets - has dictated scope of GGXF, and depends on GGXF for realization</a:t>
            </a:r>
          </a:p>
          <a:p>
            <a:r>
              <a:rPr lang="en-US" dirty="0"/>
              <a:t>Project artefacts in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github.com/opengeospatial/CRS-Deformation-Models</a:t>
            </a:r>
            <a:endParaRPr lang="en-US" dirty="0" smtClean="0"/>
          </a:p>
          <a:p>
            <a:pPr lvl="0"/>
            <a:r>
              <a:rPr lang="en-US" dirty="0" smtClean="0">
                <a:cs typeface="Arial" pitchFamily="34" charset="0"/>
              </a:rPr>
              <a:t>16</a:t>
            </a:r>
            <a:r>
              <a:rPr lang="en-US" baseline="30000" dirty="0" smtClean="0">
                <a:cs typeface="Arial" pitchFamily="34" charset="0"/>
              </a:rPr>
              <a:t>th</a:t>
            </a:r>
            <a:r>
              <a:rPr lang="en-US" dirty="0" smtClean="0">
                <a:cs typeface="Arial" pitchFamily="34" charset="0"/>
              </a:rPr>
              <a:t> June 2022 - Abstract Specification presented at 123</a:t>
            </a:r>
            <a:r>
              <a:rPr lang="en-US" baseline="30000" dirty="0" smtClean="0">
                <a:cs typeface="Arial" pitchFamily="34" charset="0"/>
              </a:rPr>
              <a:t>rd</a:t>
            </a:r>
            <a:r>
              <a:rPr lang="en-US" dirty="0" smtClean="0">
                <a:cs typeface="Arial" pitchFamily="34" charset="0"/>
              </a:rPr>
              <a:t> OGC Member Meeting in Madrid</a:t>
            </a:r>
          </a:p>
          <a:p>
            <a:pPr lvl="0"/>
            <a:r>
              <a:rPr lang="en-AU" dirty="0" smtClean="0">
                <a:cs typeface="Arial" pitchFamily="34" charset="0"/>
              </a:rPr>
              <a:t>August  2022 – progressed to OGC Standards Working Group (SWG)</a:t>
            </a:r>
          </a:p>
          <a:p>
            <a:pPr lvl="0"/>
            <a:r>
              <a:rPr lang="en-AU" dirty="0" smtClean="0">
                <a:cs typeface="Arial" pitchFamily="34" charset="0"/>
              </a:rPr>
              <a:t>ISO Standard development (largely based on OGC Standard) 2023? 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5" name="Picture 4" descr="iag_logo_and_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8"/>
            <a:ext cx="965907" cy="1000132"/>
          </a:xfrm>
          <a:prstGeom prst="rect">
            <a:avLst/>
          </a:prstGeom>
        </p:spPr>
      </p:pic>
      <p:pic>
        <p:nvPicPr>
          <p:cNvPr id="6" name="Picture 5" descr="Blue Horizontal 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0"/>
            <a:ext cx="2206713" cy="112398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75215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06743-F81D-4DD9-9A95-280EC42A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Abstract specification exclusions</a:t>
            </a:r>
            <a:endParaRPr lang="en-NZ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846319-939E-4368-8C61-BDEC863BC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support other representations of deformation such as:</a:t>
            </a:r>
          </a:p>
          <a:p>
            <a:pPr lvl="1"/>
            <a:r>
              <a:rPr lang="en-US" dirty="0" smtClean="0"/>
              <a:t>Triangulated spatial models (e.g. TINs)</a:t>
            </a:r>
            <a:endParaRPr lang="en-US" dirty="0"/>
          </a:p>
          <a:p>
            <a:pPr lvl="1"/>
            <a:r>
              <a:rPr lang="en-US" dirty="0"/>
              <a:t>rigid body </a:t>
            </a:r>
            <a:r>
              <a:rPr lang="en-US" dirty="0" smtClean="0"/>
              <a:t>transformations </a:t>
            </a:r>
            <a:r>
              <a:rPr lang="en-US" dirty="0"/>
              <a:t>between reference frames such as time dependent Helmert or Bursa-Wolf </a:t>
            </a:r>
            <a:r>
              <a:rPr lang="en-US" dirty="0" smtClean="0"/>
              <a:t>transformations (e.g. 14/15 par.),</a:t>
            </a:r>
            <a:endParaRPr lang="en-US" dirty="0"/>
          </a:p>
          <a:p>
            <a:pPr lvl="1"/>
            <a:r>
              <a:rPr lang="en-US" dirty="0"/>
              <a:t>trajectory models for individual </a:t>
            </a:r>
            <a:r>
              <a:rPr lang="en-US" dirty="0" smtClean="0"/>
              <a:t>stations, </a:t>
            </a:r>
            <a:r>
              <a:rPr lang="en-US" dirty="0"/>
              <a:t>such as </a:t>
            </a:r>
            <a:r>
              <a:rPr lang="en-US" dirty="0" smtClean="0"/>
              <a:t>those described for ITRF geodetic monuments</a:t>
            </a:r>
            <a:endParaRPr lang="en-US" dirty="0"/>
          </a:p>
          <a:p>
            <a:pPr lvl="1"/>
            <a:r>
              <a:rPr lang="en-US" dirty="0" smtClean="0"/>
              <a:t>Plate motion models (PMMs),</a:t>
            </a:r>
            <a:endParaRPr lang="en-US" dirty="0"/>
          </a:p>
          <a:p>
            <a:pPr lvl="1"/>
            <a:r>
              <a:rPr lang="en-US" dirty="0"/>
              <a:t>three dimensional geophysical models of deformation in terms of dislocations on fault </a:t>
            </a:r>
            <a:r>
              <a:rPr lang="en-US" dirty="0" smtClean="0"/>
              <a:t>planes </a:t>
            </a:r>
            <a:r>
              <a:rPr lang="en-US" dirty="0"/>
              <a:t>such as elastic half space </a:t>
            </a:r>
            <a:r>
              <a:rPr lang="en-US" dirty="0" smtClean="0"/>
              <a:t>(Okada) or </a:t>
            </a:r>
            <a:r>
              <a:rPr lang="en-US" dirty="0"/>
              <a:t>finite element </a:t>
            </a:r>
            <a:r>
              <a:rPr lang="en-US" dirty="0" smtClean="0"/>
              <a:t>models.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0440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Geodetic Grid Exchange Format (GGXF)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4F0785-A144-8146-B8F3-10B7E1BBE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8" y="1044649"/>
            <a:ext cx="8239125" cy="381311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Abstract specification of GGXF structure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YAML text based format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Proof of concept YAML/</a:t>
            </a:r>
            <a:r>
              <a:rPr lang="en-US" dirty="0" err="1">
                <a:solidFill>
                  <a:srgbClr val="7030A0"/>
                </a:solidFill>
              </a:rPr>
              <a:t>NetCDF</a:t>
            </a:r>
            <a:r>
              <a:rPr lang="en-US" dirty="0">
                <a:solidFill>
                  <a:srgbClr val="7030A0"/>
                </a:solidFill>
              </a:rPr>
              <a:t> implementation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7030A0"/>
                </a:solidFill>
              </a:rPr>
              <a:t>NetCDF</a:t>
            </a:r>
            <a:r>
              <a:rPr lang="en-US" dirty="0">
                <a:solidFill>
                  <a:srgbClr val="7030A0"/>
                </a:solidFill>
              </a:rPr>
              <a:t> agreed binary carrier</a:t>
            </a:r>
          </a:p>
          <a:p>
            <a:pPr marL="0" indent="0">
              <a:buNone/>
            </a:pPr>
            <a:r>
              <a:rPr lang="en-US" dirty="0" err="1"/>
              <a:t>NetCDF</a:t>
            </a:r>
            <a:r>
              <a:rPr lang="en-US" dirty="0"/>
              <a:t> implementation choices: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Investigating alignment with CF conventions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Investigating ACDD </a:t>
            </a:r>
            <a:r>
              <a:rPr lang="en-US" dirty="0" err="1"/>
              <a:t>NetCDF</a:t>
            </a:r>
            <a:r>
              <a:rPr lang="en-US" dirty="0"/>
              <a:t> metadata conventions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NetCDF</a:t>
            </a:r>
            <a:r>
              <a:rPr lang="en-US" dirty="0"/>
              <a:t> structure decided</a:t>
            </a:r>
          </a:p>
          <a:p>
            <a:pPr marL="0" indent="0">
              <a:buNone/>
            </a:pPr>
            <a:r>
              <a:rPr lang="en-US" dirty="0"/>
              <a:t>Next steps:</a:t>
            </a:r>
          </a:p>
          <a:p>
            <a:r>
              <a:rPr lang="en-US" dirty="0"/>
              <a:t>Documentation of </a:t>
            </a:r>
            <a:r>
              <a:rPr lang="en-US" dirty="0" err="1"/>
              <a:t>NetCDF</a:t>
            </a:r>
            <a:r>
              <a:rPr lang="en-US" dirty="0"/>
              <a:t> profile</a:t>
            </a:r>
          </a:p>
          <a:p>
            <a:r>
              <a:rPr lang="en-US" dirty="0"/>
              <a:t>Update </a:t>
            </a:r>
            <a:r>
              <a:rPr lang="en-US" dirty="0" err="1"/>
              <a:t>NetCDF</a:t>
            </a:r>
            <a:r>
              <a:rPr lang="en-US" dirty="0"/>
              <a:t> proof of concept </a:t>
            </a:r>
            <a:r>
              <a:rPr lang="en-US" dirty="0" err="1"/>
              <a:t>Github</a:t>
            </a:r>
            <a:r>
              <a:rPr lang="en-US" dirty="0"/>
              <a:t> implementation and example data </a:t>
            </a:r>
            <a:r>
              <a:rPr lang="en-US" dirty="0" smtClean="0"/>
              <a:t>sets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https://github.com/opengeospatial/CRS-Gridded-Geodetic-data-eXchange-Format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7B79D9-0D0F-43C5-A768-EDD672E2D4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070" y="401317"/>
            <a:ext cx="3361549" cy="4344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4810" y="92867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hlinkClick r:id="rId4"/>
              </a:rPr>
              <a:t>https://github.com/opengeospatial/CRS-Deformation-Models/blob/master/products/specification/abstract-specification-deformation-model-functional-model.pdf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714876" y="2928940"/>
            <a:ext cx="3286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Ευχαριστώ!</a:t>
            </a:r>
          </a:p>
        </p:txBody>
      </p:sp>
    </p:spTree>
    <p:extLst>
      <p:ext uri="{BB962C8B-B14F-4D97-AF65-F5344CB8AC3E}">
        <p14:creationId xmlns="" xmlns:p14="http://schemas.microsoft.com/office/powerpoint/2010/main" val="880472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Motivation and purpose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29058" y="1285866"/>
            <a:ext cx="500066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Point-motion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and time-dependent transformation models used in GNSS positioning need to match those used in GIS and spatial software to ensure consistent alignment over time accounting for geodynamics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“Non-geodetic” user expectation of “ground fixed” RF consistency over time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29058" y="500048"/>
            <a:ext cx="464347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ea typeface="+mj-ea"/>
                <a:cs typeface="Arial" pitchFamily="34" charset="0"/>
              </a:rPr>
              <a:t>Consistent alignment of geodetic positioning and spatial data at any epoch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29124" y="4071948"/>
            <a:ext cx="178595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Map/data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(earlier epoch)</a:t>
            </a:r>
            <a:endParaRPr lang="en-US" sz="22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57884" y="3429006"/>
            <a:ext cx="16430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pitchFamily="34" charset="0"/>
              </a:rPr>
              <a:t>GNSS Position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rgbClr val="00B050"/>
                </a:solidFill>
                <a:ea typeface="+mj-ea"/>
                <a:cs typeface="Arial" pitchFamily="34" charset="0"/>
              </a:rPr>
              <a:t>(any epoch)</a:t>
            </a:r>
            <a:endParaRPr lang="en-US" sz="2500" b="1" i="1" baseline="-25000" dirty="0" smtClean="0">
              <a:solidFill>
                <a:srgbClr val="00B05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7000892" y="3500444"/>
            <a:ext cx="928694" cy="928694"/>
          </a:xfrm>
          <a:prstGeom prst="arc">
            <a:avLst>
              <a:gd name="adj1" fmla="val 16200000"/>
              <a:gd name="adj2" fmla="val 222751"/>
            </a:avLst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c 16"/>
          <p:cNvSpPr/>
          <p:nvPr/>
        </p:nvSpPr>
        <p:spPr>
          <a:xfrm rot="10800000">
            <a:off x="5286380" y="3500444"/>
            <a:ext cx="928694" cy="1000132"/>
          </a:xfrm>
          <a:prstGeom prst="arc">
            <a:avLst>
              <a:gd name="adj1" fmla="val 68589"/>
              <a:gd name="adj2" fmla="val 5338748"/>
            </a:avLst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86644" y="4071948"/>
            <a:ext cx="164307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Map/data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(now)</a:t>
            </a:r>
            <a:endParaRPr lang="en-US" sz="22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357950" y="4214824"/>
            <a:ext cx="928694" cy="1588"/>
          </a:xfrm>
          <a:prstGeom prst="straightConnector1">
            <a:avLst/>
          </a:prstGeom>
          <a:ln w="254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143636" y="4357700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displacement</a:t>
            </a:r>
            <a:endParaRPr lang="en-US" sz="1400" b="1" i="1" baseline="-25000" dirty="0" smtClean="0">
              <a:solidFill>
                <a:schemeClr val="accent1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 descr="areopagu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785783"/>
            <a:ext cx="300039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The GIS problem with kinematic RF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7158" y="642924"/>
            <a:ext cx="8572560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GNSS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Precise Point Positioning (PPP) is becoming ubiquitous and ~ 5 mm precision in a global reference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frame is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now routinely achievable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(6+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hours static observations).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Coordinates of “ground fixed” points (survey control, cadastral boundaries, physical infrastructure, assets) are assumed to be stable or consistent in a local context over very long periods of time – This is a GIS user’s assumption.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But GNSS coordinates (natively in an ITRF aligned frame) of these “fixed” points change by up to several cm a year due to plate motion and by up to several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metres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during large earthquakes.</a:t>
            </a:r>
            <a:r>
              <a:rPr lang="en-US" sz="20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There has been no </a:t>
            </a:r>
            <a:r>
              <a:rPr lang="en-US" sz="2000" dirty="0" err="1" smtClean="0">
                <a:solidFill>
                  <a:srgbClr val="7030A0"/>
                </a:solidFill>
                <a:ea typeface="+mj-ea"/>
                <a:cs typeface="Arial" pitchFamily="34" charset="0"/>
              </a:rPr>
              <a:t>standardised</a:t>
            </a:r>
            <a:r>
              <a:rPr lang="en-US" sz="2000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 approach to handle transformation between positioning and spatial data reference frames, especially in deforming zones.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The lack of a standard is a severe impediment to GIS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, useable positioning precision and software development (with many agency specific approaches).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~2 m GIS “errors” due to lack of knowledge of kinematic RF are now very common!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Secular motion of ITRF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PPP – Stable plate case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lic_unr_detren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800"/>
            <a:ext cx="4357718" cy="37943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71802" y="4571996"/>
            <a:ext cx="350046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ALIC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– Alice Springs, Australia</a:t>
            </a:r>
            <a:endParaRPr lang="en-US" sz="22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0958" y="4429138"/>
            <a:ext cx="1214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Geoscience</a:t>
            </a:r>
            <a:r>
              <a:rPr lang="en-US" sz="800" dirty="0" smtClean="0"/>
              <a:t> Australia</a:t>
            </a:r>
            <a:endParaRPr lang="en-GB" sz="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2844" y="4572014"/>
            <a:ext cx="19288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Nevada Geodetic Laboratory, UNR</a:t>
            </a:r>
            <a:endParaRPr lang="en-GB" sz="800" dirty="0" smtClean="0"/>
          </a:p>
        </p:txBody>
      </p:sp>
      <p:pic>
        <p:nvPicPr>
          <p:cNvPr id="10" name="Picture 9" descr="alic_detrended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8676"/>
            <a:ext cx="4071966" cy="243276"/>
          </a:xfrm>
          <a:prstGeom prst="rect">
            <a:avLst/>
          </a:prstGeom>
        </p:spPr>
      </p:pic>
      <p:pic>
        <p:nvPicPr>
          <p:cNvPr id="12" name="Picture 11" descr="alic_detrended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2990"/>
            <a:ext cx="4054182" cy="1655762"/>
          </a:xfrm>
          <a:prstGeom prst="rect">
            <a:avLst/>
          </a:prstGeom>
        </p:spPr>
      </p:pic>
      <p:pic>
        <p:nvPicPr>
          <p:cNvPr id="14" name="Picture 13" descr="alic_detrended_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2799794"/>
            <a:ext cx="4071966" cy="16446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714362"/>
            <a:ext cx="407196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ALIC – ATRF (Australian Terrestrial Reference Frame)</a:t>
            </a:r>
            <a:endParaRPr lang="en-GB" sz="1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AEAAQAAAAAAAAhTAAAAJDAyNzZhNzgyLTc1ZTMtNDAwZS04NjU2LTZkYzg5NDg2YjM5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64102"/>
            <a:ext cx="6072230" cy="347978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ITRF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PPP – plate boundary zone case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256" y="4286262"/>
            <a:ext cx="19288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Geonet</a:t>
            </a:r>
            <a:r>
              <a:rPr lang="en-US" sz="800" dirty="0" smtClean="0"/>
              <a:t>, GNS Science, New Zealand</a:t>
            </a:r>
            <a:endParaRPr lang="en-GB" sz="8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00100" y="4286262"/>
            <a:ext cx="4143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Mw 7.8 </a:t>
            </a:r>
            <a:r>
              <a:rPr lang="en-US" sz="1400" b="1" dirty="0" err="1" smtClean="0">
                <a:solidFill>
                  <a:srgbClr val="7030A0"/>
                </a:solidFill>
              </a:rPr>
              <a:t>Kaikoura</a:t>
            </a:r>
            <a:r>
              <a:rPr lang="en-US" sz="1400" b="1" dirty="0" smtClean="0">
                <a:solidFill>
                  <a:srgbClr val="7030A0"/>
                </a:solidFill>
              </a:rPr>
              <a:t>, New Zealand, 14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1400" b="1" dirty="0" smtClean="0">
                <a:solidFill>
                  <a:srgbClr val="7030A0"/>
                </a:solidFill>
              </a:rPr>
              <a:t> November 2016</a:t>
            </a:r>
            <a:endParaRPr lang="en-GB" sz="1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0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ITRF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PPP – plate boundary zone case (contd.)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71802" y="4571996"/>
            <a:ext cx="350046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SEDD,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Seddon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, New Zealand</a:t>
            </a:r>
            <a:endParaRPr lang="en-US" sz="2200" b="1" i="1" baseline="-25000" dirty="0" smtClean="0">
              <a:solidFill>
                <a:srgbClr val="7030A0"/>
              </a:solidFill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0892" y="4572014"/>
            <a:ext cx="19288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Geonet</a:t>
            </a:r>
            <a:r>
              <a:rPr lang="en-US" sz="800" dirty="0" smtClean="0"/>
              <a:t>, GNS Science, New Zealand</a:t>
            </a:r>
            <a:endParaRPr lang="en-GB" sz="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00034" y="4572014"/>
            <a:ext cx="19288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Land Information New Zealand</a:t>
            </a:r>
            <a:endParaRPr lang="en-GB" sz="800" dirty="0" smtClean="0"/>
          </a:p>
        </p:txBody>
      </p:sp>
      <p:pic>
        <p:nvPicPr>
          <p:cNvPr id="10" name="Picture 9" descr="sedd_ts_2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24"/>
            <a:ext cx="8143900" cy="3929075"/>
          </a:xfrm>
          <a:prstGeom prst="rect">
            <a:avLst/>
          </a:prstGeom>
        </p:spPr>
      </p:pic>
      <p:pic>
        <p:nvPicPr>
          <p:cNvPr id="15" name="Picture 14" descr="li_nzgd2000-horizontal-update-v1.1_20171026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14362"/>
            <a:ext cx="3286148" cy="3869174"/>
          </a:xfrm>
          <a:prstGeom prst="rect">
            <a:avLst/>
          </a:prstGeom>
        </p:spPr>
      </p:pic>
      <p:sp>
        <p:nvSpPr>
          <p:cNvPr id="27" name="Isosceles Triangle 26"/>
          <p:cNvSpPr/>
          <p:nvPr/>
        </p:nvSpPr>
        <p:spPr>
          <a:xfrm>
            <a:off x="2714612" y="2071684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7AA6D-B554-47CF-9F47-F1F74235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Deformation </a:t>
            </a:r>
            <a:r>
              <a:rPr lang="en-US" sz="3200" b="1" dirty="0" smtClean="0">
                <a:latin typeface="+mn-lt"/>
              </a:rPr>
              <a:t>models in applied geodesy</a:t>
            </a:r>
            <a:endParaRPr lang="en-NZ" sz="32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1BB4A3-B19E-4D91-89B0-6F33D2523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596" y="928676"/>
            <a:ext cx="8501122" cy="381311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solidFill>
                  <a:srgbClr val="7030A0"/>
                </a:solidFill>
                <a:latin typeface="+mj-lt"/>
              </a:rPr>
              <a:t>Geodetic </a:t>
            </a:r>
            <a:r>
              <a:rPr lang="en-US" sz="2600" dirty="0">
                <a:solidFill>
                  <a:srgbClr val="7030A0"/>
                </a:solidFill>
                <a:latin typeface="+mj-lt"/>
              </a:rPr>
              <a:t>agencies have used tightly integrated custom formats and software for managing </a:t>
            </a:r>
            <a:r>
              <a:rPr lang="en-US" sz="2600" dirty="0" smtClean="0">
                <a:solidFill>
                  <a:srgbClr val="7030A0"/>
                </a:solidFill>
                <a:latin typeface="+mj-lt"/>
              </a:rPr>
              <a:t>crustal deformation effects</a:t>
            </a:r>
            <a:endParaRPr lang="en-US" sz="2600" dirty="0">
              <a:solidFill>
                <a:srgbClr val="7030A0"/>
              </a:solidFill>
              <a:latin typeface="+mj-lt"/>
            </a:endParaRPr>
          </a:p>
          <a:p>
            <a:pPr lvl="1"/>
            <a:r>
              <a:rPr lang="en-US" sz="2100" b="1" dirty="0" smtClean="0">
                <a:solidFill>
                  <a:srgbClr val="7030A0"/>
                </a:solidFill>
                <a:latin typeface="+mj-lt"/>
              </a:rPr>
              <a:t>Time-dependent </a:t>
            </a:r>
            <a:r>
              <a:rPr lang="en-US" sz="2100" b="1" dirty="0">
                <a:solidFill>
                  <a:srgbClr val="7030A0"/>
                </a:solidFill>
                <a:latin typeface="+mj-lt"/>
              </a:rPr>
              <a:t>transformations were not supported by GIS/coordinate transformation software</a:t>
            </a:r>
          </a:p>
          <a:p>
            <a:pPr lvl="1"/>
            <a:r>
              <a:rPr lang="en-US" sz="2100" b="1" dirty="0">
                <a:solidFill>
                  <a:srgbClr val="7030A0"/>
                </a:solidFill>
                <a:latin typeface="+mj-lt"/>
              </a:rPr>
              <a:t>No common format or structure for publishing </a:t>
            </a:r>
            <a:r>
              <a:rPr lang="en-US" sz="2100" b="1" dirty="0" smtClean="0">
                <a:solidFill>
                  <a:srgbClr val="7030A0"/>
                </a:solidFill>
                <a:latin typeface="+mj-lt"/>
              </a:rPr>
              <a:t>of deformation </a:t>
            </a:r>
            <a:r>
              <a:rPr lang="en-US" sz="2100" b="1" dirty="0">
                <a:solidFill>
                  <a:srgbClr val="7030A0"/>
                </a:solidFill>
                <a:latin typeface="+mj-lt"/>
              </a:rPr>
              <a:t>models</a:t>
            </a:r>
          </a:p>
          <a:p>
            <a:r>
              <a:rPr lang="en-NZ" sz="2600" dirty="0">
                <a:solidFill>
                  <a:srgbClr val="7030A0"/>
                </a:solidFill>
                <a:latin typeface="+mj-lt"/>
              </a:rPr>
              <a:t>In 2019 Land Information New Zealand (LINZ) commissioned the development of a deformation model transformation capability in PROJ based on a JSON “master file” referencing multiple </a:t>
            </a:r>
            <a:r>
              <a:rPr lang="en-NZ" sz="2600" dirty="0" err="1">
                <a:solidFill>
                  <a:srgbClr val="7030A0"/>
                </a:solidFill>
                <a:latin typeface="+mj-lt"/>
              </a:rPr>
              <a:t>GeoTIFF</a:t>
            </a:r>
            <a:r>
              <a:rPr lang="en-NZ" sz="2600" dirty="0">
                <a:solidFill>
                  <a:srgbClr val="7030A0"/>
                </a:solidFill>
                <a:latin typeface="+mj-lt"/>
              </a:rPr>
              <a:t> gridded data sets</a:t>
            </a:r>
          </a:p>
          <a:p>
            <a:r>
              <a:rPr lang="en-NZ" sz="2600" dirty="0" smtClean="0">
                <a:solidFill>
                  <a:srgbClr val="7030A0"/>
                </a:solidFill>
                <a:latin typeface="+mj-lt"/>
              </a:rPr>
              <a:t>OGC </a:t>
            </a:r>
            <a:r>
              <a:rPr lang="en-NZ" sz="2600" dirty="0">
                <a:solidFill>
                  <a:srgbClr val="7030A0"/>
                </a:solidFill>
                <a:latin typeface="+mj-lt"/>
              </a:rPr>
              <a:t>specification for standardising the description of deformation models </a:t>
            </a:r>
            <a:r>
              <a:rPr lang="en-NZ" sz="2600" dirty="0" smtClean="0">
                <a:solidFill>
                  <a:srgbClr val="7030A0"/>
                </a:solidFill>
                <a:latin typeface="+mj-lt"/>
              </a:rPr>
              <a:t>with associated Geodetic </a:t>
            </a:r>
            <a:r>
              <a:rPr lang="en-NZ" sz="2600" dirty="0" smtClean="0">
                <a:solidFill>
                  <a:srgbClr val="7030A0"/>
                </a:solidFill>
                <a:latin typeface="+mj-lt"/>
              </a:rPr>
              <a:t>Grid Exchange Format (GGXF). Collaboration with IAG WG 1.3.1 and bi-weekly web-meetings between June 2020 and early 2022 attended by many from IAG WG.</a:t>
            </a:r>
            <a:r>
              <a:rPr lang="en-NZ" sz="2600" dirty="0">
                <a:solidFill>
                  <a:srgbClr val="7030A0"/>
                </a:solidFill>
                <a:latin typeface="+mj-lt"/>
              </a:rPr>
              <a:t>	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339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FA1F5-D4BF-4E2D-B3BB-D091FC62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42858"/>
            <a:ext cx="8472518" cy="8572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IAG/OGC – Deformation Model - agency </a:t>
            </a:r>
            <a:r>
              <a:rPr lang="en-US" sz="3200" b="1" dirty="0">
                <a:latin typeface="+mn-lt"/>
              </a:rPr>
              <a:t>survey (2020)</a:t>
            </a:r>
            <a:endParaRPr lang="en-NZ" sz="32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C3265D-E1FB-4FDF-BCE5-629D8D64D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Responses from 27 countries on 5 continents</a:t>
            </a:r>
          </a:p>
          <a:p>
            <a:r>
              <a:rPr lang="en-US" dirty="0">
                <a:solidFill>
                  <a:srgbClr val="7030A0"/>
                </a:solidFill>
              </a:rPr>
              <a:t>Mainly from geodetic/mapping agencies – potential producers of deformation models</a:t>
            </a:r>
          </a:p>
          <a:p>
            <a:r>
              <a:rPr lang="en-US" dirty="0">
                <a:solidFill>
                  <a:srgbClr val="7030A0"/>
                </a:solidFill>
              </a:rPr>
              <a:t>9 have models in use, 10 in development, 4 planned</a:t>
            </a:r>
          </a:p>
          <a:p>
            <a:r>
              <a:rPr lang="en-US" dirty="0">
                <a:solidFill>
                  <a:srgbClr val="7030A0"/>
                </a:solidFill>
              </a:rPr>
              <a:t>13 are velocity models, but 7 include some coseismic or postseismic models</a:t>
            </a:r>
          </a:p>
          <a:p>
            <a:r>
              <a:rPr lang="en-US" dirty="0">
                <a:solidFill>
                  <a:srgbClr val="7030A0"/>
                </a:solidFill>
              </a:rPr>
              <a:t>Production systems mainly using custom formats and custom software.  Recently some models implemented into PROJ coordinate system conversion library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829182"/>
            <a:ext cx="6400800" cy="3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IAG Commission 1, REFAG 2022, Thessaloniki, Greece, 17-20 October 2022</a:t>
            </a:r>
            <a:endParaRPr kumimoji="0" lang="en-AU" sz="1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043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2386</Words>
  <Application>Microsoft Office PowerPoint</Application>
  <PresentationFormat>On-screen Show (16:9)</PresentationFormat>
  <Paragraphs>296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Deformation Models  Progress with development  of an OGC Standard</vt:lpstr>
      <vt:lpstr>Slide 2</vt:lpstr>
      <vt:lpstr>Slide 3</vt:lpstr>
      <vt:lpstr>Slide 4</vt:lpstr>
      <vt:lpstr>Slide 5</vt:lpstr>
      <vt:lpstr>Slide 6</vt:lpstr>
      <vt:lpstr>Slide 7</vt:lpstr>
      <vt:lpstr>Deformation models in applied geodesy</vt:lpstr>
      <vt:lpstr>IAG/OGC – Deformation Model - agency survey (2020)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High level structure of deformation model</vt:lpstr>
      <vt:lpstr>Timeline</vt:lpstr>
      <vt:lpstr>Abstract specification exclusions</vt:lpstr>
      <vt:lpstr>Geodetic Grid Exchange Format (GGXF)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time-dependent transformations between reference frames in deforming regions</dc:title>
  <dc:creator>Richard</dc:creator>
  <cp:lastModifiedBy>61413974771</cp:lastModifiedBy>
  <cp:revision>190</cp:revision>
  <dcterms:created xsi:type="dcterms:W3CDTF">2021-06-09T12:22:28Z</dcterms:created>
  <dcterms:modified xsi:type="dcterms:W3CDTF">2022-10-16T19:28:32Z</dcterms:modified>
</cp:coreProperties>
</file>