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9.png" ContentType="image/png"/>
  <Override PartName="/ppt/media/image1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3.jpeg" ContentType="image/jpeg"/>
  <Override PartName="/ppt/media/image15.png" ContentType="image/png"/>
  <Override PartName="/ppt/media/image5.jpeg" ContentType="image/jpeg"/>
  <Override PartName="/ppt/media/image2.jpeg" ContentType="image/jpeg"/>
  <Override PartName="/ppt/media/image4.png" ContentType="image/png"/>
  <Override PartName="/ppt/media/image6.png" ContentType="image/png"/>
  <Override PartName="/ppt/media/image11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Folie </a:t>
            </a:r>
            <a:r>
              <a:rPr b="0" lang="de-DE" sz="4400" spc="-1" strike="noStrike">
                <a:latin typeface="Arial"/>
              </a:rPr>
              <a:t>mittels </a:t>
            </a:r>
            <a:r>
              <a:rPr b="0" lang="de-DE" sz="4400" spc="-1" strike="noStrike">
                <a:latin typeface="Arial"/>
              </a:rPr>
              <a:t>Klicke</a:t>
            </a:r>
            <a:r>
              <a:rPr b="0" lang="de-DE" sz="4400" spc="-1" strike="noStrike">
                <a:latin typeface="Arial"/>
              </a:rPr>
              <a:t>n </a:t>
            </a:r>
            <a:r>
              <a:rPr b="0" lang="de-DE" sz="4400" spc="-1" strike="noStrike">
                <a:latin typeface="Arial"/>
              </a:rPr>
              <a:t>versc</a:t>
            </a:r>
            <a:r>
              <a:rPr b="0" lang="de-DE" sz="4400" spc="-1" strike="noStrike">
                <a:latin typeface="Arial"/>
              </a:rPr>
              <a:t>hiebe</a:t>
            </a:r>
            <a:r>
              <a:rPr b="0" lang="de-DE" sz="4400" spc="-1" strike="noStrike">
                <a:latin typeface="Arial"/>
              </a:rPr>
              <a:t>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2000" spc="-1" strike="noStrike">
                <a:latin typeface="Arial"/>
              </a:rPr>
              <a:t>Format der </a:t>
            </a:r>
            <a:r>
              <a:rPr b="0" lang="de-DE" sz="2000" spc="-1" strike="noStrike">
                <a:latin typeface="Arial"/>
              </a:rPr>
              <a:t>Notizen </a:t>
            </a:r>
            <a:r>
              <a:rPr b="0" lang="de-DE" sz="2000" spc="-1" strike="noStrike">
                <a:latin typeface="Arial"/>
              </a:rPr>
              <a:t>mittels </a:t>
            </a:r>
            <a:r>
              <a:rPr b="0" lang="de-DE" sz="2000" spc="-1" strike="noStrike">
                <a:latin typeface="Arial"/>
              </a:rPr>
              <a:t>Klicken </a:t>
            </a:r>
            <a:r>
              <a:rPr b="0" lang="de-DE" sz="2000" spc="-1" strike="noStrike">
                <a:latin typeface="Arial"/>
              </a:rPr>
              <a:t>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91FC5F4E-9F9B-423B-AC8C-C6782045F718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0CA2A13-7B1A-4ED4-A235-F15271EB6956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BE76886-850A-4719-AAA5-9352EA6563DE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latin typeface="Arial"/>
              </a:rPr>
              <a:t>Mean PCO differences [cm]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latin typeface="Arial"/>
              </a:rPr>
              <a:t> </a:t>
            </a:r>
            <a:r>
              <a:rPr b="0" lang="de-DE" sz="2000" spc="-1" strike="noStrike">
                <a:latin typeface="Arial"/>
              </a:rPr>
              <a:t>| Freq. | all | IOV | E101/3 | E102 | FOC |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latin typeface="Arial"/>
              </a:rPr>
              <a:t> </a:t>
            </a:r>
            <a:r>
              <a:rPr b="0" lang="de-DE" sz="2000" spc="-1" strike="noStrike">
                <a:latin typeface="Arial"/>
              </a:rPr>
              <a:t>| E1/E5a | -11.4 | -9.8 | -14.2 | -1.0 | -11.6 |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latin typeface="Arial"/>
              </a:rPr>
              <a:t> </a:t>
            </a:r>
            <a:r>
              <a:rPr b="0" lang="de-DE" sz="2000" spc="-1" strike="noStrike">
                <a:latin typeface="Arial"/>
              </a:rPr>
              <a:t>| E1/E5b | -10.2 | 1.7 | -2.5 | 10.1 | -11.9 |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latin typeface="Arial"/>
              </a:rPr>
              <a:t>| E1/E6 | -14.5 | -6.5 | -11.1 | 2.6 | -15.7 |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A2C71D3-CB75-4E93-BD29-33CDA61413E3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CD92181-857C-40F8-9240-5DD99A025CF7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latin typeface="Arial"/>
              </a:rPr>
              <a:t>| Freq. | all | IOV | E101/3 | E102 | FOC |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latin typeface="Arial"/>
              </a:rPr>
              <a:t>| E1/E5a | 1.9 | -0.7 | -0.4 | -1.2 | 2.3 |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latin typeface="Arial"/>
              </a:rPr>
              <a:t>| E1/E5b | 3.1 | 10.9 | 11.4 | 9.9 | 1.9 |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latin typeface="Arial"/>
              </a:rPr>
              <a:t>| E1/E6 | -1.3 | 2.6 | 2.7 | 2.4 | -1.8 | 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8C812AF-232E-40A1-B41A-3D8F883BFD21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2AB5CC8-4A11-4217-8DD9-3C2DF766906E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19D2DD9-2AA0-4F9A-8FFD-E3DDCA6556F2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3B25A69-215F-49A7-9716-EE9594E9CFCC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9719BB5-B4B6-482C-B60B-0D673FBFEE92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Galileo: 15.6 cm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E102: 1.5 cm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GPS III:  8.9 cm</a:t>
            </a:r>
            <a:endParaRPr b="0" lang="de-DE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061EC9B-618B-48EA-BBD1-01DAB62EC713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9B3D3F0-486B-4234-A67E-3E10CB2EA600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EB13AA-F366-4131-86EA-86A2088E213F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Img"/>
          </p:nvPr>
        </p:nvSpPr>
        <p:spPr>
          <a:xfrm>
            <a:off x="-219240" y="611280"/>
            <a:ext cx="7294680" cy="4104000"/>
          </a:xfrm>
          <a:prstGeom prst="rect">
            <a:avLst/>
          </a:prstGeom>
          <a:ln w="0">
            <a:noFill/>
          </a:ln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5800" y="4932360"/>
            <a:ext cx="5484960" cy="352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C323402-CC79-436F-944A-A381ACE8144B}" type="slidenum">
              <a:rPr b="0" lang="de-DE" sz="1200" spc="-1" strike="noStrike">
                <a:latin typeface="Times New Roman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8BE3362-4D91-4985-BE05-EEDD63ED267C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C6EB39F-7769-4EE1-861A-1D8F89A4A40F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C22892E-07C8-4262-B372-ECBBAE2DEA92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D178926-24B1-4C2B-8D90-20D1409BA6CE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EF904DE-1995-474E-8A19-7DB1AAF37141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D8A74E3-C687-4189-9476-948EA716C54E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E2C9071-6C85-4001-A72F-A147602F4C07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DBD7DD3-E3B3-4474-AF0B-96656CB0C997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BF6EF2E-6601-4DA8-B21F-29524CC8B859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F155283-9372-4F30-8668-1102962D55E5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2C4DB8A-3DF7-4604-BEDD-AD04C3AF0963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C20B335-2658-4A51-A055-12BC01A74710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50" descr=""/>
          <p:cNvPicPr/>
          <p:nvPr/>
        </p:nvPicPr>
        <p:blipFill>
          <a:blip r:embed="rId2"/>
          <a:stretch/>
        </p:blipFill>
        <p:spPr>
          <a:xfrm>
            <a:off x="855720" y="4641840"/>
            <a:ext cx="492120" cy="444600"/>
          </a:xfrm>
          <a:prstGeom prst="rect">
            <a:avLst/>
          </a:prstGeom>
          <a:ln w="0">
            <a:noFill/>
          </a:ln>
        </p:spPr>
      </p:pic>
      <p:pic>
        <p:nvPicPr>
          <p:cNvPr id="1" name="Grafik 8" descr=""/>
          <p:cNvPicPr/>
          <p:nvPr/>
        </p:nvPicPr>
        <p:blipFill>
          <a:blip r:embed="rId3"/>
          <a:srcRect l="0" t="90360" r="0" b="0"/>
          <a:stretch/>
        </p:blipFill>
        <p:spPr>
          <a:xfrm>
            <a:off x="1900800" y="4802760"/>
            <a:ext cx="7244280" cy="340920"/>
          </a:xfrm>
          <a:prstGeom prst="rect">
            <a:avLst/>
          </a:prstGeom>
          <a:ln w="0">
            <a:noFill/>
          </a:ln>
        </p:spPr>
      </p:pic>
      <p:pic>
        <p:nvPicPr>
          <p:cNvPr id="2" name="Grafik 9" descr=""/>
          <p:cNvPicPr/>
          <p:nvPr/>
        </p:nvPicPr>
        <p:blipFill>
          <a:blip r:embed="rId4"/>
          <a:stretch/>
        </p:blipFill>
        <p:spPr>
          <a:xfrm>
            <a:off x="1900800" y="1569960"/>
            <a:ext cx="7244280" cy="3573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Format des Titeltextes durch </a:t>
            </a:r>
            <a:r>
              <a:rPr b="0" lang="de-DE" sz="4400" spc="-1" strike="noStrike">
                <a:latin typeface="Arial"/>
              </a:rPr>
              <a:t>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0" descr=""/>
          <p:cNvPicPr/>
          <p:nvPr/>
        </p:nvPicPr>
        <p:blipFill>
          <a:blip r:embed="rId2"/>
          <a:stretch/>
        </p:blipFill>
        <p:spPr>
          <a:xfrm>
            <a:off x="855720" y="4641840"/>
            <a:ext cx="492120" cy="444600"/>
          </a:xfrm>
          <a:prstGeom prst="rect">
            <a:avLst/>
          </a:prstGeom>
          <a:ln w="0">
            <a:noFill/>
          </a:ln>
        </p:spPr>
      </p:pic>
      <p:pic>
        <p:nvPicPr>
          <p:cNvPr id="42" name="Grafik 8" descr=""/>
          <p:cNvPicPr/>
          <p:nvPr/>
        </p:nvPicPr>
        <p:blipFill>
          <a:blip r:embed="rId3"/>
          <a:srcRect l="0" t="90360" r="0" b="0"/>
          <a:stretch/>
        </p:blipFill>
        <p:spPr>
          <a:xfrm>
            <a:off x="1900800" y="4802760"/>
            <a:ext cx="7244280" cy="3409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sldNum" idx="1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39CE4325-0170-46B7-958A-2FBA1CD5FFCE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Forma</a:t>
            </a:r>
            <a:r>
              <a:rPr b="0" lang="de-DE" sz="4400" spc="-1" strike="noStrike">
                <a:latin typeface="Arial"/>
              </a:rPr>
              <a:t>t des </a:t>
            </a:r>
            <a:r>
              <a:rPr b="0" lang="de-DE" sz="4400" spc="-1" strike="noStrike">
                <a:latin typeface="Arial"/>
              </a:rPr>
              <a:t>Titelte</a:t>
            </a:r>
            <a:r>
              <a:rPr b="0" lang="de-DE" sz="4400" spc="-1" strike="noStrike">
                <a:latin typeface="Arial"/>
              </a:rPr>
              <a:t>xtes </a:t>
            </a:r>
            <a:r>
              <a:rPr b="0" lang="de-DE" sz="4400" spc="-1" strike="noStrike">
                <a:latin typeface="Arial"/>
              </a:rPr>
              <a:t>durch </a:t>
            </a:r>
            <a:r>
              <a:rPr b="0" lang="de-DE" sz="4400" spc="-1" strike="noStrike">
                <a:latin typeface="Arial"/>
              </a:rPr>
              <a:t>Klicke</a:t>
            </a:r>
            <a:r>
              <a:rPr b="0" lang="de-DE" sz="4400" spc="-1" strike="noStrike">
                <a:latin typeface="Arial"/>
              </a:rPr>
              <a:t>n </a:t>
            </a:r>
            <a:r>
              <a:rPr b="0" lang="de-DE" sz="4400" spc="-1" strike="noStrike">
                <a:latin typeface="Arial"/>
              </a:rPr>
              <a:t>bearb</a:t>
            </a:r>
            <a:r>
              <a:rPr b="0" lang="de-DE" sz="4400" spc="-1" strike="noStrike">
                <a:latin typeface="Arial"/>
              </a:rPr>
              <a:t>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24000" y="1044000"/>
            <a:ext cx="6334920" cy="554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2038320"/>
              </a:tabLst>
            </a:pPr>
            <a:r>
              <a:rPr b="1" lang="en-US" sz="24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Consistenc</a:t>
            </a:r>
            <a:r>
              <a:rPr b="1" lang="en-US" sz="24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y of Galileo </a:t>
            </a:r>
            <a:r>
              <a:rPr b="1" lang="en-US" sz="24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Satellite </a:t>
            </a:r>
            <a:r>
              <a:rPr b="1" lang="en-US" sz="24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Antenna </a:t>
            </a:r>
            <a:r>
              <a:rPr b="1" lang="en-US" sz="24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Phase </a:t>
            </a:r>
            <a:r>
              <a:rPr b="1" lang="en-US" sz="24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Center </a:t>
            </a:r>
            <a:r>
              <a:rPr b="1" lang="en-US" sz="24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Offsets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323640" y="2195280"/>
            <a:ext cx="4714920" cy="987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P. Steigenberger, </a:t>
            </a:r>
            <a:r>
              <a:rPr b="1" lang="de-DE" sz="1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O. Montenbruck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1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REFAG 2022</a:t>
            </a:r>
            <a:endParaRPr b="0" lang="de-DE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Estimated Galileo Z-PCOs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ldNum" idx="13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FB0AB859-70A1-49D7-9E16-058271C1B57B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147600" y="1118520"/>
            <a:ext cx="8847360" cy="317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Z-PCOs: Differences Estimated and Calibrated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144000" y="1302840"/>
            <a:ext cx="8854920" cy="2707920"/>
          </a:xfrm>
          <a:prstGeom prst="rect">
            <a:avLst/>
          </a:prstGeom>
          <a:ln w="0">
            <a:noFill/>
          </a:ln>
        </p:spPr>
      </p:pic>
      <p:sp>
        <p:nvSpPr>
          <p:cNvPr id="150" name="PlaceHolder 2"/>
          <p:cNvSpPr>
            <a:spLocks noGrp="1"/>
          </p:cNvSpPr>
          <p:nvPr>
            <p:ph type="sldNum" idx="14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3870DC18-AC9F-40A9-9F72-FEF69B29EE8A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Mean PCO and Scale Differences</a:t>
            </a:r>
            <a:endParaRPr b="0" lang="de-DE" sz="2400" spc="-1" strike="noStrike">
              <a:latin typeface="Arial"/>
            </a:endParaRPr>
          </a:p>
        </p:txBody>
      </p:sp>
      <p:graphicFrame>
        <p:nvGraphicFramePr>
          <p:cNvPr id="152" name="Tabelle 4"/>
          <p:cNvGraphicFramePr/>
          <p:nvPr/>
        </p:nvGraphicFramePr>
        <p:xfrm>
          <a:off x="863640" y="2442960"/>
          <a:ext cx="7308000" cy="2065320"/>
        </p:xfrm>
        <a:graphic>
          <a:graphicData uri="http://schemas.openxmlformats.org/drawingml/2006/table">
            <a:tbl>
              <a:tblPr/>
              <a:tblGrid>
                <a:gridCol w="1867680"/>
                <a:gridCol w="1136880"/>
                <a:gridCol w="1177200"/>
                <a:gridCol w="750960"/>
                <a:gridCol w="750960"/>
                <a:gridCol w="811800"/>
                <a:gridCol w="812880"/>
              </a:tblGrid>
              <a:tr h="349560">
                <a:tc row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</a:rPr>
                        <a:t>Linear</a:t>
                      </a:r>
                      <a:endParaRPr b="0" lang="de-DE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</a:rPr>
                        <a:t>combination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7b7e7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de-DE" sz="1800" spc="-1" strike="noStrike">
                          <a:solidFill>
                            <a:srgbClr val="ffffff"/>
                          </a:solidFill>
                          <a:latin typeface="Symbol"/>
                          <a:ea typeface="ヒラギノ角ゴ Pro W3"/>
                        </a:rPr>
                        <a:t>D</a:t>
                      </a:r>
                      <a:r>
                        <a:rPr b="1" lang="de-DE" sz="1800" spc="-1" strike="noStrike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</a:rPr>
                        <a:t>Z PCO [cm]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7b7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de-DE" sz="1800" spc="-1" strike="noStrike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</a:rPr>
                        <a:t>Scale difference [ppb/mm]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7b7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0372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</a:rPr>
                        <a:t>All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77b7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</a:rPr>
                        <a:t>FOC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77b7e7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</a:rPr>
                        <a:t>All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77b7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ffffff"/>
                          </a:solidFill>
                          <a:latin typeface="Arial"/>
                          <a:ea typeface="ヒラギノ角ゴ Pro W3"/>
                        </a:rPr>
                        <a:t>FOC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77b7e7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E1/E5a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-11.4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-11.6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0.73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4.7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0.75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4.8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E1/E5b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6e5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-10.2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6e5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-11.9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6e5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0.66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6e5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4.2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6e5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0.77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6e5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4.9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6e5f5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E1/E6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-14.5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-15.7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0.93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5.9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1.01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de-DE" sz="1800" spc="-1" strike="noStrike">
                          <a:solidFill>
                            <a:srgbClr val="161616"/>
                          </a:solidFill>
                          <a:latin typeface="Arial"/>
                          <a:ea typeface="ヒラギノ角ゴ Pro W3"/>
                        </a:rPr>
                        <a:t>6.4</a:t>
                      </a:r>
                      <a:endParaRPr b="0" lang="de-DE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2fa"/>
                    </a:solidFill>
                  </a:tcPr>
                </a:tc>
              </a:tr>
            </a:tbl>
          </a:graphicData>
        </a:graphic>
      </p:graphicFrame>
      <p:sp>
        <p:nvSpPr>
          <p:cNvPr id="153" name="Textfeld 6"/>
          <p:cNvSpPr/>
          <p:nvPr/>
        </p:nvSpPr>
        <p:spPr>
          <a:xfrm>
            <a:off x="871560" y="1095480"/>
            <a:ext cx="675900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Semi-analytical relation between PCO and station height change: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54" name="Grafik 16" descr=""/>
          <p:cNvPicPr/>
          <p:nvPr/>
        </p:nvPicPr>
        <p:blipFill>
          <a:blip r:embed="rId1"/>
          <a:stretch/>
        </p:blipFill>
        <p:spPr>
          <a:xfrm>
            <a:off x="1007640" y="1707480"/>
            <a:ext cx="2536560" cy="534600"/>
          </a:xfrm>
          <a:prstGeom prst="rect">
            <a:avLst/>
          </a:prstGeom>
          <a:ln w="0">
            <a:noFill/>
          </a:ln>
        </p:spPr>
      </p:pic>
      <p:sp>
        <p:nvSpPr>
          <p:cNvPr id="155" name="Textfeld 17"/>
          <p:cNvSpPr/>
          <p:nvPr/>
        </p:nvSpPr>
        <p:spPr>
          <a:xfrm>
            <a:off x="3839400" y="1761120"/>
            <a:ext cx="443808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for Galileo orbit height and 10°cutoff angle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ldNum" idx="15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F59D1871-A336-4FDB-B641-470FA78441D5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hteck 20"/>
          <p:cNvSpPr/>
          <p:nvPr/>
        </p:nvSpPr>
        <p:spPr>
          <a:xfrm>
            <a:off x="2867760" y="1239480"/>
            <a:ext cx="50400" cy="1359000"/>
          </a:xfrm>
          <a:prstGeom prst="rect">
            <a:avLst/>
          </a:prstGeom>
          <a:solidFill>
            <a:srgbClr val="ff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23640" y="447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Consistency with igs20.atx (1)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59" name="Gerade Verbindung mit Pfeil 2"/>
          <p:cNvSpPr/>
          <p:nvPr/>
        </p:nvSpPr>
        <p:spPr>
          <a:xfrm>
            <a:off x="431640" y="4191840"/>
            <a:ext cx="6371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216bb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0" name="Gerader Verbinder 4"/>
          <p:cNvSpPr/>
          <p:nvPr/>
        </p:nvSpPr>
        <p:spPr>
          <a:xfrm>
            <a:off x="1511640" y="3831840"/>
            <a:ext cx="5184360" cy="360"/>
          </a:xfrm>
          <a:prstGeom prst="line">
            <a:avLst/>
          </a:prstGeom>
          <a:ln w="12700">
            <a:solidFill>
              <a:srgbClr val="41a97a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161" name="Textfeld 8"/>
          <p:cNvSpPr/>
          <p:nvPr/>
        </p:nvSpPr>
        <p:spPr>
          <a:xfrm>
            <a:off x="6987600" y="3696840"/>
            <a:ext cx="179100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00b050"/>
                </a:solidFill>
                <a:latin typeface="Arial"/>
                <a:ea typeface="ヒラギノ角ゴ Pro W3"/>
              </a:rPr>
              <a:t>ITRF2020 scale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2" name="Gerader Verbinder 10"/>
          <p:cNvSpPr/>
          <p:nvPr/>
        </p:nvSpPr>
        <p:spPr>
          <a:xfrm>
            <a:off x="2807640" y="3579840"/>
            <a:ext cx="360" cy="703080"/>
          </a:xfrm>
          <a:prstGeom prst="line">
            <a:avLst/>
          </a:prstGeom>
          <a:ln w="15875">
            <a:solidFill>
              <a:srgbClr val="256eb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Gerader Verbinder 12"/>
          <p:cNvSpPr/>
          <p:nvPr/>
        </p:nvSpPr>
        <p:spPr>
          <a:xfrm flipV="1">
            <a:off x="1504800" y="3417120"/>
            <a:ext cx="5184720" cy="559080"/>
          </a:xfrm>
          <a:prstGeom prst="line">
            <a:avLst/>
          </a:prstGeom>
          <a:ln w="12700">
            <a:solidFill>
              <a:srgbClr val="ff0000"/>
            </a:solidFill>
            <a:rou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164" name="Textfeld 16"/>
          <p:cNvSpPr/>
          <p:nvPr/>
        </p:nvSpPr>
        <p:spPr>
          <a:xfrm>
            <a:off x="6948000" y="3039120"/>
            <a:ext cx="1870920" cy="74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  <a:ea typeface="ヒラギノ角ゴ Pro W3"/>
              </a:rPr>
              <a:t>+0.1 mm/a scale drift of igs20.atx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5" name="Textfeld 18"/>
          <p:cNvSpPr/>
          <p:nvPr/>
        </p:nvSpPr>
        <p:spPr>
          <a:xfrm>
            <a:off x="2368440" y="4266000"/>
            <a:ext cx="87660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256eb1"/>
                </a:solidFill>
                <a:latin typeface="Arial"/>
                <a:ea typeface="ヒラギノ角ゴ Pro W3"/>
              </a:rPr>
              <a:t>2015.0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6" name="Rechteck 21"/>
          <p:cNvSpPr/>
          <p:nvPr/>
        </p:nvSpPr>
        <p:spPr>
          <a:xfrm>
            <a:off x="2708280" y="1255320"/>
            <a:ext cx="44280" cy="884520"/>
          </a:xfrm>
          <a:prstGeom prst="rect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Textfeld 22"/>
          <p:cNvSpPr/>
          <p:nvPr/>
        </p:nvSpPr>
        <p:spPr>
          <a:xfrm>
            <a:off x="935640" y="1441440"/>
            <a:ext cx="184320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7030a0"/>
                </a:solidFill>
                <a:latin typeface="Arial"/>
                <a:ea typeface="ヒラギノ角ゴ Pro W3"/>
              </a:rPr>
              <a:t>Calibrated PCO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8" name="Textfeld 23"/>
          <p:cNvSpPr/>
          <p:nvPr/>
        </p:nvSpPr>
        <p:spPr>
          <a:xfrm>
            <a:off x="2995200" y="1445760"/>
            <a:ext cx="184320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ff9900"/>
                </a:solidFill>
                <a:latin typeface="Arial"/>
                <a:ea typeface="ヒラギノ角ゴ Pro W3"/>
              </a:rPr>
              <a:t>igs20.atx PCO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9" name="Gerader Verbinder 25"/>
          <p:cNvSpPr/>
          <p:nvPr/>
        </p:nvSpPr>
        <p:spPr>
          <a:xfrm flipH="1">
            <a:off x="431280" y="1229400"/>
            <a:ext cx="6696720" cy="2088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Gerader Verbinder 26"/>
          <p:cNvSpPr/>
          <p:nvPr/>
        </p:nvSpPr>
        <p:spPr>
          <a:xfrm flipH="1">
            <a:off x="1643760" y="2134440"/>
            <a:ext cx="1087200" cy="36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Textfeld 30"/>
          <p:cNvSpPr/>
          <p:nvPr/>
        </p:nvSpPr>
        <p:spPr>
          <a:xfrm>
            <a:off x="930960" y="2176920"/>
            <a:ext cx="182880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Galileo: 15.6 cm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2" name="Gerade Verbindung mit Pfeil 32"/>
          <p:cNvSpPr/>
          <p:nvPr/>
        </p:nvSpPr>
        <p:spPr>
          <a:xfrm>
            <a:off x="2735640" y="2134440"/>
            <a:ext cx="360" cy="46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Gerader Verbinder 34"/>
          <p:cNvSpPr/>
          <p:nvPr/>
        </p:nvSpPr>
        <p:spPr>
          <a:xfrm flipV="1">
            <a:off x="2867400" y="2274120"/>
            <a:ext cx="3744720" cy="308880"/>
          </a:xfrm>
          <a:prstGeom prst="line">
            <a:avLst/>
          </a:prstGeom>
          <a:ln w="12700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Textfeld 37"/>
          <p:cNvSpPr/>
          <p:nvPr/>
        </p:nvSpPr>
        <p:spPr>
          <a:xfrm>
            <a:off x="2780280" y="2619360"/>
            <a:ext cx="365220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ffc000"/>
                </a:solidFill>
                <a:latin typeface="Arial"/>
                <a:ea typeface="ヒラギノ角ゴ Pro W3"/>
              </a:rPr>
              <a:t>-2.4 mm/a PCO drift (Galileo)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5" name="Rechteck 38"/>
          <p:cNvSpPr/>
          <p:nvPr/>
        </p:nvSpPr>
        <p:spPr>
          <a:xfrm>
            <a:off x="6128280" y="1239120"/>
            <a:ext cx="55080" cy="107064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Gerader Verbinder 39"/>
          <p:cNvSpPr/>
          <p:nvPr/>
        </p:nvSpPr>
        <p:spPr>
          <a:xfrm flipH="1">
            <a:off x="6161760" y="4145400"/>
            <a:ext cx="3960" cy="92520"/>
          </a:xfrm>
          <a:prstGeom prst="line">
            <a:avLst/>
          </a:prstGeom>
          <a:ln w="15875">
            <a:solidFill>
              <a:srgbClr val="256eb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Textfeld 40"/>
          <p:cNvSpPr/>
          <p:nvPr/>
        </p:nvSpPr>
        <p:spPr>
          <a:xfrm>
            <a:off x="5727960" y="4233240"/>
            <a:ext cx="87660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256eb1"/>
                </a:solidFill>
                <a:latin typeface="Arial"/>
                <a:ea typeface="ヒラギノ角ゴ Pro W3"/>
              </a:rPr>
              <a:t>2022.0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8" name="Textfeld 41"/>
          <p:cNvSpPr/>
          <p:nvPr/>
        </p:nvSpPr>
        <p:spPr>
          <a:xfrm>
            <a:off x="4952880" y="338400"/>
            <a:ext cx="2518920" cy="74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c00000"/>
                </a:solidFill>
                <a:latin typeface="Arial"/>
                <a:ea typeface="ヒラギノ角ゴ Pro W3"/>
              </a:rPr>
              <a:t>estimated PCO,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c00000"/>
                </a:solidFill>
                <a:latin typeface="Arial"/>
                <a:ea typeface="ヒラギノ角ゴ Pro W3"/>
              </a:rPr>
              <a:t>ITRF2020 scale fixed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9" name="Gerader Verbinder 44"/>
          <p:cNvSpPr/>
          <p:nvPr/>
        </p:nvSpPr>
        <p:spPr>
          <a:xfrm flipH="1" flipV="1">
            <a:off x="6153840" y="2315880"/>
            <a:ext cx="938160" cy="360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Textfeld 46"/>
          <p:cNvSpPr/>
          <p:nvPr/>
        </p:nvSpPr>
        <p:spPr>
          <a:xfrm>
            <a:off x="7138080" y="2239560"/>
            <a:ext cx="177876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Galileo: -1.7 cm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81" name="Gerade Verbindung mit Pfeil 47"/>
          <p:cNvSpPr/>
          <p:nvPr/>
        </p:nvSpPr>
        <p:spPr>
          <a:xfrm>
            <a:off x="6920640" y="2310480"/>
            <a:ext cx="360" cy="25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Gerader Verbinder 31"/>
          <p:cNvSpPr/>
          <p:nvPr/>
        </p:nvSpPr>
        <p:spPr>
          <a:xfrm flipH="1">
            <a:off x="1643760" y="2555280"/>
            <a:ext cx="5448240" cy="4464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Gerade Verbindung mit Pfeil 28"/>
          <p:cNvSpPr/>
          <p:nvPr/>
        </p:nvSpPr>
        <p:spPr>
          <a:xfrm>
            <a:off x="503640" y="1143360"/>
            <a:ext cx="360" cy="1643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Textfeld 42"/>
          <p:cNvSpPr/>
          <p:nvPr/>
        </p:nvSpPr>
        <p:spPr>
          <a:xfrm>
            <a:off x="7377840" y="1015920"/>
            <a:ext cx="139608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Galileo orbit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85" name="Textfeld 45"/>
          <p:cNvSpPr/>
          <p:nvPr/>
        </p:nvSpPr>
        <p:spPr>
          <a:xfrm rot="16200000">
            <a:off x="-47880" y="1848240"/>
            <a:ext cx="73332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Z-PCO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186" name="Gerade Verbindung mit Pfeil 48"/>
          <p:cNvSpPr/>
          <p:nvPr/>
        </p:nvSpPr>
        <p:spPr>
          <a:xfrm flipV="1">
            <a:off x="503640" y="3038400"/>
            <a:ext cx="360" cy="124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Textfeld 49"/>
          <p:cNvSpPr/>
          <p:nvPr/>
        </p:nvSpPr>
        <p:spPr>
          <a:xfrm rot="16200000">
            <a:off x="-201600" y="3457800"/>
            <a:ext cx="104112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1" lang="de-DE" sz="1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TRF Scale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ldNum" idx="16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F6C2D723-95C4-430A-B343-61F9F0D60257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23640" y="447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Consistency with igs20.atx (2)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0" y="1217520"/>
            <a:ext cx="9142560" cy="2705400"/>
          </a:xfrm>
          <a:prstGeom prst="rect">
            <a:avLst/>
          </a:prstGeom>
          <a:ln w="0">
            <a:noFill/>
          </a:ln>
        </p:spPr>
      </p:pic>
      <p:sp>
        <p:nvSpPr>
          <p:cNvPr id="191" name="Textfeld 1"/>
          <p:cNvSpPr/>
          <p:nvPr/>
        </p:nvSpPr>
        <p:spPr>
          <a:xfrm>
            <a:off x="323640" y="3256920"/>
            <a:ext cx="291492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-0.7 cm</a:t>
            </a: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	</a:t>
            </a: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	</a:t>
            </a: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2.3 cm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2" name="Textfeld 35"/>
          <p:cNvSpPr/>
          <p:nvPr/>
        </p:nvSpPr>
        <p:spPr>
          <a:xfrm>
            <a:off x="3276000" y="3256920"/>
            <a:ext cx="291492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10.9 cm</a:t>
            </a: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	</a:t>
            </a: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	</a:t>
            </a: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1.9 cm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3" name="Textfeld 36"/>
          <p:cNvSpPr/>
          <p:nvPr/>
        </p:nvSpPr>
        <p:spPr>
          <a:xfrm>
            <a:off x="6228360" y="3256920"/>
            <a:ext cx="291492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2.6 cm</a:t>
            </a: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	</a:t>
            </a: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	</a:t>
            </a: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-1.8 cm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94" name="Grafik 58" descr=""/>
          <p:cNvPicPr/>
          <p:nvPr/>
        </p:nvPicPr>
        <p:blipFill>
          <a:blip r:embed="rId2"/>
          <a:stretch/>
        </p:blipFill>
        <p:spPr>
          <a:xfrm>
            <a:off x="68040" y="4230360"/>
            <a:ext cx="3403800" cy="253080"/>
          </a:xfrm>
          <a:prstGeom prst="rect">
            <a:avLst/>
          </a:prstGeom>
          <a:ln w="0">
            <a:noFill/>
          </a:ln>
        </p:spPr>
      </p:pic>
      <p:pic>
        <p:nvPicPr>
          <p:cNvPr id="195" name="Grafik 60" descr=""/>
          <p:cNvPicPr/>
          <p:nvPr/>
        </p:nvPicPr>
        <p:blipFill>
          <a:blip r:embed="rId3"/>
          <a:stretch/>
        </p:blipFill>
        <p:spPr>
          <a:xfrm>
            <a:off x="3822120" y="4230360"/>
            <a:ext cx="2456280" cy="255240"/>
          </a:xfrm>
          <a:prstGeom prst="rect">
            <a:avLst/>
          </a:prstGeom>
          <a:ln w="0">
            <a:noFill/>
          </a:ln>
        </p:spPr>
      </p:pic>
      <p:pic>
        <p:nvPicPr>
          <p:cNvPr id="196" name="Grafik 1024" descr=""/>
          <p:cNvPicPr/>
          <p:nvPr/>
        </p:nvPicPr>
        <p:blipFill>
          <a:blip r:embed="rId4"/>
          <a:stretch/>
        </p:blipFill>
        <p:spPr>
          <a:xfrm>
            <a:off x="6747840" y="4226040"/>
            <a:ext cx="2071080" cy="25740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2"/>
          <p:cNvSpPr>
            <a:spLocks noGrp="1"/>
          </p:cNvSpPr>
          <p:nvPr>
            <p:ph type="sldNum" idx="17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FE1992E4-3C56-405A-B652-8A5A86EC5C66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Summary and Outlook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324000" y="1248840"/>
            <a:ext cx="4138920" cy="3157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Horizontal PCO estimates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161616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agree within their estimation precision with the ground calibrations for FOC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161616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Small discrepancy for IOV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Z-PCO estimates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161616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10-16 cm discrepancy w.r.t. calibrations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161616"/>
              </a:buClr>
              <a:buFont typeface="StarSymbol"/>
              <a:buChar char="-"/>
              <a:tabLst>
                <a:tab algn="l" pos="0"/>
              </a:tabLst>
            </a:pP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±2 cm </a:t>
            </a: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discrepancy</a:t>
            </a:r>
            <a:r>
              <a:rPr b="0" lang="de-DE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 w.r.t. igs20.atx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de-DE" sz="1600" spc="-1" strike="noStrike">
              <a:latin typeface="Arial"/>
            </a:endParaRPr>
          </a:p>
        </p:txBody>
      </p:sp>
      <p:sp>
        <p:nvSpPr>
          <p:cNvPr id="200" name="Inhaltsplatzhalter 8"/>
          <p:cNvSpPr/>
          <p:nvPr/>
        </p:nvSpPr>
        <p:spPr>
          <a:xfrm>
            <a:off x="4644720" y="1248840"/>
            <a:ext cx="4354560" cy="31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161616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E1/E5a and E1/E5b FOC scale pretty consistent at 0.03 ppb level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161616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0.25 ppb FOC difference for E1/E6 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161616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Increased differences for IOV, in particular for E1/E5b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161616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Consistency of different frequencies better by a factor of two compared to BDS-3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161616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Multi-frequency applications (raw approach, ambiguity resolution, ...)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de-DE" sz="16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18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077B9F03-26A4-4FD8-967C-641EBEB1A8E3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Motivation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95640" y="1249560"/>
            <a:ext cx="5039280" cy="3157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Galileo satellite antenna phase center calibrations published by EUSPA 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E1/E5a used as default within IGS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Growing number of E5b- and E6-capable receivers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Inconsistencies in BDS-3 B1I/B3I and B1C/B2a antenna calibrations identified by Zajdel et al. (2022)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Are the Galileo calibrations consistent?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92" name="Grafik 1" descr=""/>
          <p:cNvPicPr/>
          <p:nvPr/>
        </p:nvPicPr>
        <p:blipFill>
          <a:blip r:embed="rId1"/>
          <a:stretch/>
        </p:blipFill>
        <p:spPr>
          <a:xfrm>
            <a:off x="5976000" y="1246680"/>
            <a:ext cx="2661480" cy="2554920"/>
          </a:xfrm>
          <a:prstGeom prst="rect">
            <a:avLst/>
          </a:prstGeom>
          <a:ln w="0">
            <a:noFill/>
          </a:ln>
        </p:spPr>
      </p:pic>
      <p:sp>
        <p:nvSpPr>
          <p:cNvPr id="93" name="Rechteck 3"/>
          <p:cNvSpPr/>
          <p:nvPr/>
        </p:nvSpPr>
        <p:spPr>
          <a:xfrm>
            <a:off x="7318080" y="3430440"/>
            <a:ext cx="200880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800" spc="-1" strike="noStrike">
                <a:solidFill>
                  <a:srgbClr val="ffffff"/>
                </a:solidFill>
                <a:latin typeface="Arial"/>
                <a:ea typeface="ヒラギノ角ゴ Pro W3"/>
              </a:rPr>
              <a:t>© ESA-Anneke Le Floc'h</a:t>
            </a:r>
            <a:r>
              <a:rPr b="0" lang="de-DE" sz="800" spc="-1" strike="noStrike">
                <a:solidFill>
                  <a:srgbClr val="ffffff"/>
                </a:solidFill>
                <a:latin typeface="Arial"/>
                <a:ea typeface="ヒラギノ角ゴ Pro W3"/>
              </a:rPr>
              <a:t>	</a:t>
            </a:r>
            <a:endParaRPr b="0" lang="de-DE" sz="8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5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65C87730-C8D9-4209-A8FD-D22BC0C1B40F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Satellite </a:t>
            </a: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Antenna </a:t>
            </a: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Phase </a:t>
            </a: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Center </a:t>
            </a: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Offsets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96" name="Rechteck 6"/>
          <p:cNvSpPr/>
          <p:nvPr/>
        </p:nvSpPr>
        <p:spPr>
          <a:xfrm>
            <a:off x="979560" y="2101680"/>
            <a:ext cx="2511000" cy="2232000"/>
          </a:xfrm>
          <a:prstGeom prst="rect">
            <a:avLst/>
          </a:prstGeom>
          <a:solidFill>
            <a:srgbClr val="d0d8e8"/>
          </a:solidFill>
          <a:ln>
            <a:solidFill>
              <a:srgbClr val="5887a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Rechteck 15"/>
          <p:cNvSpPr/>
          <p:nvPr/>
        </p:nvSpPr>
        <p:spPr>
          <a:xfrm>
            <a:off x="3297240" y="1892160"/>
            <a:ext cx="233640" cy="144000"/>
          </a:xfrm>
          <a:prstGeom prst="rect">
            <a:avLst/>
          </a:prstGeom>
          <a:solidFill>
            <a:srgbClr val="ffcc66"/>
          </a:solidFill>
          <a:ln w="127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Ellipse 17"/>
          <p:cNvSpPr/>
          <p:nvPr/>
        </p:nvSpPr>
        <p:spPr>
          <a:xfrm>
            <a:off x="2163240" y="1542960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Textfeld 18"/>
          <p:cNvSpPr/>
          <p:nvPr/>
        </p:nvSpPr>
        <p:spPr>
          <a:xfrm>
            <a:off x="1365480" y="3241800"/>
            <a:ext cx="185688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2599"/>
              </a:lnSpc>
              <a:buNone/>
            </a:pPr>
            <a:r>
              <a:rPr b="0" lang="en-US" sz="1400" spc="-1" strike="noStrike">
                <a:solidFill>
                  <a:srgbClr val="0000ff"/>
                </a:solidFill>
                <a:latin typeface="Arial"/>
                <a:ea typeface="ヒラギノ角ゴ Pro W3"/>
              </a:rPr>
              <a:t>Center-of-Mass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100" name="Textfeld 19"/>
          <p:cNvSpPr/>
          <p:nvPr/>
        </p:nvSpPr>
        <p:spPr>
          <a:xfrm>
            <a:off x="1361160" y="1048680"/>
            <a:ext cx="185904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1400" spc="-1" strike="noStrike">
                <a:solidFill>
                  <a:srgbClr val="00b050"/>
                </a:solidFill>
                <a:latin typeface="Arial"/>
                <a:ea typeface="ヒラギノ角ゴ Pro W3"/>
              </a:rPr>
              <a:t>Mean Phase Center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101" name="Rechteck 22"/>
          <p:cNvSpPr/>
          <p:nvPr/>
        </p:nvSpPr>
        <p:spPr>
          <a:xfrm>
            <a:off x="934560" y="1892160"/>
            <a:ext cx="233640" cy="144000"/>
          </a:xfrm>
          <a:prstGeom prst="rect">
            <a:avLst/>
          </a:prstGeom>
          <a:solidFill>
            <a:srgbClr val="ffcc66"/>
          </a:solidFill>
          <a:ln w="127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Rechteck 23"/>
          <p:cNvSpPr/>
          <p:nvPr/>
        </p:nvSpPr>
        <p:spPr>
          <a:xfrm>
            <a:off x="2986560" y="1892160"/>
            <a:ext cx="233640" cy="144000"/>
          </a:xfrm>
          <a:prstGeom prst="rect">
            <a:avLst/>
          </a:prstGeom>
          <a:solidFill>
            <a:srgbClr val="ffcc66"/>
          </a:solidFill>
          <a:ln w="127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Rechteck 24"/>
          <p:cNvSpPr/>
          <p:nvPr/>
        </p:nvSpPr>
        <p:spPr>
          <a:xfrm>
            <a:off x="2259360" y="1892160"/>
            <a:ext cx="233640" cy="144000"/>
          </a:xfrm>
          <a:prstGeom prst="rect">
            <a:avLst/>
          </a:prstGeom>
          <a:solidFill>
            <a:srgbClr val="ffcc66"/>
          </a:solidFill>
          <a:ln w="127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Rechteck 25"/>
          <p:cNvSpPr/>
          <p:nvPr/>
        </p:nvSpPr>
        <p:spPr>
          <a:xfrm>
            <a:off x="1950840" y="1892160"/>
            <a:ext cx="233640" cy="144000"/>
          </a:xfrm>
          <a:prstGeom prst="rect">
            <a:avLst/>
          </a:prstGeom>
          <a:solidFill>
            <a:srgbClr val="ffcc66"/>
          </a:solidFill>
          <a:ln w="127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Rechteck 26"/>
          <p:cNvSpPr/>
          <p:nvPr/>
        </p:nvSpPr>
        <p:spPr>
          <a:xfrm>
            <a:off x="1645200" y="1892160"/>
            <a:ext cx="233640" cy="144000"/>
          </a:xfrm>
          <a:prstGeom prst="rect">
            <a:avLst/>
          </a:prstGeom>
          <a:solidFill>
            <a:srgbClr val="ffcc66"/>
          </a:solidFill>
          <a:ln w="127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Rechteck 27"/>
          <p:cNvSpPr/>
          <p:nvPr/>
        </p:nvSpPr>
        <p:spPr>
          <a:xfrm>
            <a:off x="1239120" y="1892160"/>
            <a:ext cx="233640" cy="144000"/>
          </a:xfrm>
          <a:prstGeom prst="rect">
            <a:avLst/>
          </a:prstGeom>
          <a:solidFill>
            <a:srgbClr val="ffcc66"/>
          </a:solidFill>
          <a:ln w="127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Rechteck 28"/>
          <p:cNvSpPr/>
          <p:nvPr/>
        </p:nvSpPr>
        <p:spPr>
          <a:xfrm>
            <a:off x="2565000" y="1892160"/>
            <a:ext cx="233640" cy="144000"/>
          </a:xfrm>
          <a:prstGeom prst="rect">
            <a:avLst/>
          </a:prstGeom>
          <a:solidFill>
            <a:srgbClr val="ffcc66"/>
          </a:solidFill>
          <a:ln w="12700"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Rechteck 8"/>
          <p:cNvSpPr/>
          <p:nvPr/>
        </p:nvSpPr>
        <p:spPr>
          <a:xfrm>
            <a:off x="867960" y="1956240"/>
            <a:ext cx="2734920" cy="144000"/>
          </a:xfrm>
          <a:prstGeom prst="rect">
            <a:avLst/>
          </a:prstGeom>
          <a:solidFill>
            <a:srgbClr val="77b7e7"/>
          </a:solidFill>
          <a:ln>
            <a:solidFill>
              <a:srgbClr val="5887a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Gerade Verbindung mit Pfeil 20"/>
          <p:cNvSpPr/>
          <p:nvPr/>
        </p:nvSpPr>
        <p:spPr>
          <a:xfrm flipH="1" flipV="1">
            <a:off x="2234520" y="1686960"/>
            <a:ext cx="116280" cy="1406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Textfeld 31"/>
          <p:cNvSpPr/>
          <p:nvPr/>
        </p:nvSpPr>
        <p:spPr>
          <a:xfrm>
            <a:off x="1506960" y="2337480"/>
            <a:ext cx="74304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1" lang="de-DE" sz="1800" spc="-1" strike="noStrike">
                <a:solidFill>
                  <a:srgbClr val="ff0000"/>
                </a:solidFill>
                <a:latin typeface="Arial"/>
                <a:ea typeface="ヒラギノ角ゴ Pro W3"/>
              </a:rPr>
              <a:t>PCO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3889800" y="1248840"/>
            <a:ext cx="4946400" cy="3157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179280" indent="-179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Current definition as used in </a:t>
            </a:r>
            <a:r>
              <a:rPr b="0" lang="en-US" sz="1800" spc="-1" strike="noStrike">
                <a:solidFill>
                  <a:srgbClr val="00b0f0"/>
                </a:solidFill>
                <a:latin typeface="Arial"/>
                <a:ea typeface="ヒラギノ角ゴ Pro W3"/>
              </a:rPr>
              <a:t>IGS ANTEX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ヒラギノ角ゴ Pro W3"/>
              </a:rPr>
              <a:t>PCO: vector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from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ヒラギノ角ゴ Pro W3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the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ヒラギノ角ゴ Pro W3"/>
              </a:rPr>
              <a:t> 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ヒラギノ角ゴ Pro W3"/>
              </a:rPr>
              <a:t>center of mass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to the </a:t>
            </a:r>
            <a:r>
              <a:rPr b="0" lang="en-US" sz="1800" spc="-1" strike="noStrike">
                <a:solidFill>
                  <a:srgbClr val="00b050"/>
                </a:solidFill>
                <a:latin typeface="Arial"/>
                <a:ea typeface="ヒラギノ角ゴ Pro W3"/>
              </a:rPr>
              <a:t>mean phase center</a:t>
            </a:r>
            <a:endParaRPr b="0" lang="de-DE" sz="1800" spc="-1" strike="noStrike">
              <a:latin typeface="Arial"/>
            </a:endParaRPr>
          </a:p>
          <a:p>
            <a:pPr marL="44604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  <a:p>
            <a:pPr marL="44604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Satellite antenna Z-PCOs are correlated with the terrestrial scale</a:t>
            </a:r>
            <a:endParaRPr b="0" lang="de-DE" sz="1800" spc="-1" strike="noStrike">
              <a:latin typeface="Arial"/>
            </a:endParaRPr>
          </a:p>
          <a:p>
            <a:pPr marL="44604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  <a:p>
            <a:pPr marL="44604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</p:txBody>
      </p:sp>
      <p:sp>
        <p:nvSpPr>
          <p:cNvPr id="112" name="Gerade Verbindung mit Pfeil 29"/>
          <p:cNvSpPr/>
          <p:nvPr/>
        </p:nvSpPr>
        <p:spPr>
          <a:xfrm flipV="1">
            <a:off x="2358720" y="2454840"/>
            <a:ext cx="2520" cy="71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b0f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Textfeld 33"/>
          <p:cNvSpPr/>
          <p:nvPr/>
        </p:nvSpPr>
        <p:spPr>
          <a:xfrm>
            <a:off x="2418120" y="2388960"/>
            <a:ext cx="60012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00b0f0"/>
                </a:solidFill>
                <a:latin typeface="Arial"/>
                <a:ea typeface="ヒラギノ角ゴ Pro W3"/>
              </a:rPr>
              <a:t>z</a:t>
            </a:r>
            <a:r>
              <a:rPr b="0" lang="de-DE" sz="1800" spc="-1" strike="noStrike" baseline="-25000">
                <a:solidFill>
                  <a:srgbClr val="00b0f0"/>
                </a:solidFill>
                <a:latin typeface="Arial"/>
                <a:ea typeface="ヒラギノ角ゴ Pro W3"/>
              </a:rPr>
              <a:t>IGS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14" name="Gerade Verbindung mit Pfeil 32"/>
          <p:cNvSpPr/>
          <p:nvPr/>
        </p:nvSpPr>
        <p:spPr>
          <a:xfrm flipH="1">
            <a:off x="1698480" y="3167280"/>
            <a:ext cx="652320" cy="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b0f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Ellipse 16"/>
          <p:cNvSpPr/>
          <p:nvPr/>
        </p:nvSpPr>
        <p:spPr>
          <a:xfrm>
            <a:off x="2280960" y="3096720"/>
            <a:ext cx="144000" cy="144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Textfeld 38"/>
          <p:cNvSpPr/>
          <p:nvPr/>
        </p:nvSpPr>
        <p:spPr>
          <a:xfrm>
            <a:off x="1106280" y="2899080"/>
            <a:ext cx="60012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00b0f0"/>
                </a:solidFill>
                <a:latin typeface="Arial"/>
                <a:ea typeface="ヒラギノ角ゴ Pro W3"/>
              </a:rPr>
              <a:t>y</a:t>
            </a:r>
            <a:r>
              <a:rPr b="0" lang="de-DE" sz="1800" spc="-1" strike="noStrike" baseline="-25000">
                <a:solidFill>
                  <a:srgbClr val="00b0f0"/>
                </a:solidFill>
                <a:latin typeface="Arial"/>
                <a:ea typeface="ヒラギノ角ゴ Pro W3"/>
              </a:rPr>
              <a:t>IGS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sldNum" idx="6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DD08C62F-6B46-461F-A955-16C86193AA69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Galileo Satellite Antenna Phase Center Offsets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31640" y="1136520"/>
            <a:ext cx="8459640" cy="461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Obtained from chamber calibrations</a:t>
            </a:r>
            <a:r>
              <a:rPr b="0" lang="en-US" sz="18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	</a:t>
            </a:r>
            <a:r>
              <a:rPr b="0" lang="en-US" sz="18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	</a:t>
            </a:r>
            <a:r>
              <a:rPr b="0" lang="en-US" sz="18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Available for E1, E5a, E5b, E5, E6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0" name="Textfeld 3"/>
          <p:cNvSpPr/>
          <p:nvPr/>
        </p:nvSpPr>
        <p:spPr>
          <a:xfrm>
            <a:off x="1400400" y="1563480"/>
            <a:ext cx="57456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IOV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1" name="Textfeld 8"/>
          <p:cNvSpPr/>
          <p:nvPr/>
        </p:nvSpPr>
        <p:spPr>
          <a:xfrm>
            <a:off x="5007600" y="1564560"/>
            <a:ext cx="66312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FOC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 idx="7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89BACEDE-3221-426C-9EE7-7DF7F545C78E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719640" y="1835280"/>
            <a:ext cx="7527600" cy="284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GNSS Data Processing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95640" y="1249560"/>
            <a:ext cx="3850920" cy="3157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Global GPS+Galileo solutions with NAPEOS 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Estimation of station coordinates, troposphere zenith delays, ERPs, clocks, orbits, PCOs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ITRF2020 a priori coordinates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148 selected stations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1 July 2021 – 30 June 2022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Ionosphere-free linear combinations of E1/E5a, E1/E5b, E1/E6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de-DE" sz="1800" spc="-1" strike="noStrike">
              <a:latin typeface="Arial"/>
            </a:endParaRPr>
          </a:p>
        </p:txBody>
      </p:sp>
      <p:sp>
        <p:nvSpPr>
          <p:cNvPr id="126" name="Inhaltsplatzhalter 4"/>
          <p:cNvSpPr/>
          <p:nvPr/>
        </p:nvSpPr>
        <p:spPr>
          <a:xfrm>
            <a:off x="4824000" y="465480"/>
            <a:ext cx="4156920" cy="31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Station Selection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Multi-frequency receiver antenna calibration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Tracking of GPS L1/L2 and Galileo E1/E5a/E5b/E6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Global distribution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27" name="Grafik 8" descr=""/>
          <p:cNvPicPr/>
          <p:nvPr/>
        </p:nvPicPr>
        <p:blipFill>
          <a:blip r:embed="rId1"/>
          <a:stretch/>
        </p:blipFill>
        <p:spPr>
          <a:xfrm>
            <a:off x="4590360" y="2463840"/>
            <a:ext cx="4156920" cy="211932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3"/>
          <p:cNvSpPr>
            <a:spLocks noGrp="1"/>
          </p:cNvSpPr>
          <p:nvPr>
            <p:ph type="sldNum" idx="8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EE2A8686-AE45-4699-ADE0-FC1270A2518C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ITRF2020 and igs20.atx Z-PCOs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395640" y="1096200"/>
            <a:ext cx="3850920" cy="3157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ITRF2020 scale: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Average of SLR and VLBI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0.15 ppb offset SLR/VLBI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0.68 ppb offset of IGS/GNSS solution at epoch 2015.0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</p:txBody>
      </p:sp>
      <p:sp>
        <p:nvSpPr>
          <p:cNvPr id="131" name="Inhaltsplatzhalter 4"/>
          <p:cNvSpPr/>
          <p:nvPr/>
        </p:nvSpPr>
        <p:spPr>
          <a:xfrm>
            <a:off x="3924000" y="1095480"/>
            <a:ext cx="4822920" cy="358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igs20.atx satellite antenna Z-PCOs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Scale consistent with ITRF2020 at epoch 2015.0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ff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ヒラギノ角ゴ Pro W3"/>
              </a:rPr>
              <a:t>Single offset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w.r.t. manufacturer values estimated for 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ヒラギノ角ゴ Pro W3"/>
              </a:rPr>
              <a:t>GPS III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Other GPS L1/L2 Z-PCOs estimated from Repro3 time series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00ff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ヒラギノ角ゴ Pro W3"/>
              </a:rPr>
              <a:t>Offset</a:t>
            </a:r>
            <a:r>
              <a:rPr b="0" lang="en-US" sz="18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w.r.t. manufacturer values estimated for Galileo IOV satellite 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ヒラギノ角ゴ Pro W3"/>
              </a:rPr>
              <a:t>E102</a:t>
            </a:r>
            <a:endParaRPr b="0" lang="de-DE" sz="1800" spc="-1" strike="noStrike">
              <a:latin typeface="Arial"/>
            </a:endParaRPr>
          </a:p>
          <a:p>
            <a:pPr marL="179280" indent="-179280">
              <a:lnSpc>
                <a:spcPct val="100000"/>
              </a:lnSpc>
              <a:spcBef>
                <a:spcPts val="601"/>
              </a:spcBef>
              <a:buClr>
                <a:srgbClr val="008000"/>
              </a:buClr>
              <a:buFont typeface="StarSymbol"/>
              <a:buChar char="-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8000"/>
                </a:solidFill>
                <a:latin typeface="Arial"/>
                <a:ea typeface="ヒラギノ角ゴ Pro W3"/>
              </a:rPr>
              <a:t>Single offset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w.r.t. manufacturer values estimated for </a:t>
            </a:r>
            <a:r>
              <a:rPr b="0" lang="en-US" sz="1800" spc="-1" strike="noStrike">
                <a:solidFill>
                  <a:srgbClr val="008000"/>
                </a:solidFill>
                <a:latin typeface="Arial"/>
                <a:ea typeface="ヒラギノ角ゴ Pro W3"/>
              </a:rPr>
              <a:t>other Galileo satellites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de-DE" sz="1800" spc="-1" strike="noStrike">
              <a:latin typeface="Arial"/>
            </a:endParaRPr>
          </a:p>
        </p:txBody>
      </p:sp>
      <p:pic>
        <p:nvPicPr>
          <p:cNvPr id="132" name="Grafik 14" descr=""/>
          <p:cNvPicPr/>
          <p:nvPr/>
        </p:nvPicPr>
        <p:blipFill>
          <a:blip r:embed="rId1"/>
          <a:stretch/>
        </p:blipFill>
        <p:spPr>
          <a:xfrm>
            <a:off x="683640" y="2794680"/>
            <a:ext cx="2464560" cy="186372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3"/>
          <p:cNvSpPr>
            <a:spLocks noGrp="1"/>
          </p:cNvSpPr>
          <p:nvPr>
            <p:ph type="sldNum" idx="9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E5427CAF-378C-40B7-B5D7-D50CCFB63594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Horizontal Galileo PCOs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35" name="Picture 4" descr=""/>
          <p:cNvPicPr/>
          <p:nvPr/>
        </p:nvPicPr>
        <p:blipFill>
          <a:blip r:embed="rId1"/>
          <a:stretch/>
        </p:blipFill>
        <p:spPr>
          <a:xfrm>
            <a:off x="0" y="1161000"/>
            <a:ext cx="9142560" cy="2957760"/>
          </a:xfrm>
          <a:prstGeom prst="rect">
            <a:avLst/>
          </a:prstGeom>
          <a:ln w="0">
            <a:noFill/>
          </a:ln>
        </p:spPr>
      </p:pic>
      <p:sp>
        <p:nvSpPr>
          <p:cNvPr id="136" name="Textfeld 1"/>
          <p:cNvSpPr/>
          <p:nvPr/>
        </p:nvSpPr>
        <p:spPr>
          <a:xfrm>
            <a:off x="324000" y="4276800"/>
            <a:ext cx="8603280" cy="41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1400" spc="-1" strike="noStrike">
                <a:solidFill>
                  <a:srgbClr val="161616"/>
                </a:solidFill>
                <a:latin typeface="Arial"/>
                <a:ea typeface="ヒラギノ角ゴ Pro W3"/>
              </a:rPr>
              <a:t>IOV: In-Orbit Validation   FOC: Full Operational Capability   FOCe: FOC in eccentric orbit (E201 and E202)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10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7B34E98B-5C6C-47F7-BECE-103C90C9F8AD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49528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Horizontal PCOs: Differences Estimated and Calibrated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39" name="Picture 2" descr=""/>
          <p:cNvPicPr/>
          <p:nvPr/>
        </p:nvPicPr>
        <p:blipFill>
          <a:blip r:embed="rId1"/>
          <a:stretch/>
        </p:blipFill>
        <p:spPr>
          <a:xfrm>
            <a:off x="0" y="1206000"/>
            <a:ext cx="9142560" cy="298476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2"/>
          <p:cNvSpPr>
            <a:spLocks noGrp="1"/>
          </p:cNvSpPr>
          <p:nvPr>
            <p:ph type="sldNum" idx="11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84D13656-A3DD-4927-88E1-B9FE14F64EFD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24000" y="465480"/>
            <a:ext cx="8674920" cy="552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Horizontal PCOs: Differences Linear Combinations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287640" y="1203480"/>
            <a:ext cx="6641280" cy="3312000"/>
          </a:xfrm>
          <a:prstGeom prst="rect">
            <a:avLst/>
          </a:prstGeom>
          <a:ln w="0">
            <a:noFill/>
          </a:ln>
        </p:spPr>
      </p:pic>
      <p:sp>
        <p:nvSpPr>
          <p:cNvPr id="143" name="Textfeld 1"/>
          <p:cNvSpPr/>
          <p:nvPr/>
        </p:nvSpPr>
        <p:spPr>
          <a:xfrm>
            <a:off x="7185600" y="3075840"/>
            <a:ext cx="1618920" cy="10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  <a:ea typeface="ヒラギノ角ゴ Pro W3"/>
              </a:rPr>
              <a:t>Mean formal errors of PCO estimates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ldNum" idx="12"/>
          </p:nvPr>
        </p:nvSpPr>
        <p:spPr>
          <a:xfrm>
            <a:off x="318960" y="4767840"/>
            <a:ext cx="1371240" cy="32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8A74B421-C320-45B1-A009-4BA04005CF88}" type="slidenum">
              <a:rPr b="0" lang="de-DE" sz="1200" spc="-1" strike="noStrike">
                <a:solidFill>
                  <a:srgbClr val="686868"/>
                </a:solidFill>
                <a:latin typeface="Arial"/>
                <a:ea typeface="ヒラギノ角ゴ Pro W3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6094"/>
      </a:dk2>
      <a:lt2>
        <a:srgbClr val="dddddd"/>
      </a:lt2>
      <a:accent1>
        <a:srgbClr val="77b7e7"/>
      </a:accent1>
      <a:accent2>
        <a:srgbClr val="45ab7d"/>
      </a:accent2>
      <a:accent3>
        <a:srgbClr val="ffffff"/>
      </a:accent3>
      <a:accent4>
        <a:srgbClr val="e65a04"/>
      </a:accent4>
      <a:accent5>
        <a:srgbClr val="bdd8f1"/>
      </a:accent5>
      <a:accent6>
        <a:srgbClr val="3e9b71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6094"/>
      </a:dk2>
      <a:lt2>
        <a:srgbClr val="dddddd"/>
      </a:lt2>
      <a:accent1>
        <a:srgbClr val="77b7e7"/>
      </a:accent1>
      <a:accent2>
        <a:srgbClr val="45ab7d"/>
      </a:accent2>
      <a:accent3>
        <a:srgbClr val="ffffff"/>
      </a:accent3>
      <a:accent4>
        <a:srgbClr val="e65a04"/>
      </a:accent4>
      <a:accent5>
        <a:srgbClr val="bdd8f1"/>
      </a:accent5>
      <a:accent6>
        <a:srgbClr val="3e9b71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6094"/>
      </a:dk2>
      <a:lt2>
        <a:srgbClr val="dddddd"/>
      </a:lt2>
      <a:accent1>
        <a:srgbClr val="77b7e7"/>
      </a:accent1>
      <a:accent2>
        <a:srgbClr val="45ab7d"/>
      </a:accent2>
      <a:accent3>
        <a:srgbClr val="ffffff"/>
      </a:accent3>
      <a:accent4>
        <a:srgbClr val="e65a04"/>
      </a:accent4>
      <a:accent5>
        <a:srgbClr val="bdd8f1"/>
      </a:accent5>
      <a:accent6>
        <a:srgbClr val="3e9b71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Application>LibreOffice/7.3.6.2$Linux_X86_64 LibreOffice_project/30$Build-2</Application>
  <AppVersion>15.0000</AppVersion>
  <Words>813</Words>
  <Paragraphs>162</Paragraphs>
  <Company>T-Systems SfR (im Auftrag des DLR)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2003-10-01T09:44:24Z</dcterms:created>
  <dc:creator>geisau</dc:creator>
  <dc:description>Diese Version nutzt die Fußzeile zur Eingabe von_x005F_x000d_
Vortrag &gt; Autor &gt; Dokumentname &gt; Datum_x005F_x000d_
Variante mit Untertitel auf Titelfolienmaster und_x005F_x000d_
geändertem Standard Farbschema (für Hyperlink)_x005F_x000d_
Arial als Schriftart bei neuen Textfeldern</dc:description>
  <dc:language>de-DE</dc:language>
  <cp:lastModifiedBy/>
  <cp:lastPrinted>2004-02-03T08:35:42Z</cp:lastPrinted>
  <dcterms:modified xsi:type="dcterms:W3CDTF">2022-10-19T15:47:31Z</dcterms:modified>
  <cp:revision>438</cp:revision>
  <dc:subject>DLR CD-Vorlagen</dc:subject>
  <dc:title>RB Folienmaster im 16:9 Format (Englisch)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Bildschirmpräsentation (16:9)</vt:lpwstr>
  </property>
  <property fmtid="{D5CDD505-2E9C-101B-9397-08002B2CF9AE}" pid="4" name="Projekt">
    <vt:lpwstr>DLR allgemein</vt:lpwstr>
  </property>
  <property fmtid="{D5CDD505-2E9C-101B-9397-08002B2CF9AE}" pid="5" name="Slides">
    <vt:i4>15</vt:i4>
  </property>
</Properties>
</file>